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7.xml" ContentType="application/vnd.openxmlformats-officedocument.presentationml.notesSlide+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notesSlides/notesSlide10.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1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672" r:id="rId1"/>
    <p:sldMasterId id="2147485967" r:id="rId2"/>
    <p:sldMasterId id="2147486137" r:id="rId3"/>
    <p:sldMasterId id="2147486185" r:id="rId4"/>
    <p:sldMasterId id="2147486209" r:id="rId5"/>
    <p:sldMasterId id="2147486221" r:id="rId6"/>
    <p:sldMasterId id="2147486245" r:id="rId7"/>
    <p:sldMasterId id="2147486257" r:id="rId8"/>
    <p:sldMasterId id="2147486269" r:id="rId9"/>
    <p:sldMasterId id="2147486305" r:id="rId10"/>
    <p:sldMasterId id="2147486317" r:id="rId11"/>
    <p:sldMasterId id="2147486329" r:id="rId12"/>
  </p:sldMasterIdLst>
  <p:notesMasterIdLst>
    <p:notesMasterId r:id="rId60"/>
  </p:notesMasterIdLst>
  <p:handoutMasterIdLst>
    <p:handoutMasterId r:id="rId61"/>
  </p:handoutMasterIdLst>
  <p:sldIdLst>
    <p:sldId id="1270" r:id="rId13"/>
    <p:sldId id="1242" r:id="rId14"/>
    <p:sldId id="1283" r:id="rId15"/>
    <p:sldId id="1202" r:id="rId16"/>
    <p:sldId id="1091" r:id="rId17"/>
    <p:sldId id="1273" r:id="rId18"/>
    <p:sldId id="1244" r:id="rId19"/>
    <p:sldId id="857" r:id="rId20"/>
    <p:sldId id="1241" r:id="rId21"/>
    <p:sldId id="1238" r:id="rId22"/>
    <p:sldId id="1200" r:id="rId23"/>
    <p:sldId id="861" r:id="rId24"/>
    <p:sldId id="1247" r:id="rId25"/>
    <p:sldId id="863" r:id="rId26"/>
    <p:sldId id="864" r:id="rId27"/>
    <p:sldId id="865" r:id="rId28"/>
    <p:sldId id="866" r:id="rId29"/>
    <p:sldId id="867" r:id="rId30"/>
    <p:sldId id="868" r:id="rId31"/>
    <p:sldId id="869" r:id="rId32"/>
    <p:sldId id="870" r:id="rId33"/>
    <p:sldId id="871" r:id="rId34"/>
    <p:sldId id="1249" r:id="rId35"/>
    <p:sldId id="1251" r:id="rId36"/>
    <p:sldId id="893" r:id="rId37"/>
    <p:sldId id="894" r:id="rId38"/>
    <p:sldId id="895" r:id="rId39"/>
    <p:sldId id="896" r:id="rId40"/>
    <p:sldId id="897" r:id="rId41"/>
    <p:sldId id="898" r:id="rId42"/>
    <p:sldId id="899" r:id="rId43"/>
    <p:sldId id="900" r:id="rId44"/>
    <p:sldId id="901" r:id="rId45"/>
    <p:sldId id="902" r:id="rId46"/>
    <p:sldId id="903" r:id="rId47"/>
    <p:sldId id="1201" r:id="rId48"/>
    <p:sldId id="1260" r:id="rId49"/>
    <p:sldId id="905" r:id="rId50"/>
    <p:sldId id="906" r:id="rId51"/>
    <p:sldId id="913" r:id="rId52"/>
    <p:sldId id="908" r:id="rId53"/>
    <p:sldId id="909" r:id="rId54"/>
    <p:sldId id="910" r:id="rId55"/>
    <p:sldId id="911" r:id="rId56"/>
    <p:sldId id="912" r:id="rId57"/>
    <p:sldId id="1261" r:id="rId58"/>
    <p:sldId id="1279" r:id="rId59"/>
  </p:sldIdLst>
  <p:sldSz cx="12192000" cy="6858000"/>
  <p:notesSz cx="6797675" cy="9926638"/>
  <p:defaultTextStyle>
    <a:defPPr>
      <a:defRPr lang="ja-JP"/>
    </a:defPPr>
    <a:lvl1pPr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浅山弘志" initials="" lastIdx="1" clrIdx="0"/>
  <p:cmAuthor id="2" name="芳隆 浅枝" initials="芳隆" lastIdx="5" clrIdx="1">
    <p:extLst>
      <p:ext uri="{19B8F6BF-5375-455C-9EA6-DF929625EA0E}">
        <p15:presenceInfo xmlns:p15="http://schemas.microsoft.com/office/powerpoint/2012/main" userId="a249ee8e2d9488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60" autoAdjust="0"/>
    <p:restoredTop sz="76596" autoAdjust="0"/>
  </p:normalViewPr>
  <p:slideViewPr>
    <p:cSldViewPr>
      <p:cViewPr varScale="1">
        <p:scale>
          <a:sx n="101" d="100"/>
          <a:sy n="101" d="100"/>
        </p:scale>
        <p:origin x="474"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4.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9" Type="http://schemas.openxmlformats.org/officeDocument/2006/relationships/slide" Target="slides/slide17.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handoutMaster" Target="handoutMasters/handoutMaster1.xml"/><Relationship Id="rId19" Type="http://schemas.openxmlformats.org/officeDocument/2006/relationships/slide" Target="slides/slide7.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3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10" Type="http://schemas.openxmlformats.org/officeDocument/2006/relationships/slideMaster" Target="slideMasters/slideMaster10.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1.xml"/><Relationship Id="rId18" Type="http://schemas.openxmlformats.org/officeDocument/2006/relationships/slide" Target="slides/slide6.xml"/><Relationship Id="rId39"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797CECB-172B-470C-9CE1-560D17D7DEB6}"/>
              </a:ext>
            </a:extLst>
          </p:cNvPr>
          <p:cNvSpPr>
            <a:spLocks noGrp="1"/>
          </p:cNvSpPr>
          <p:nvPr>
            <p:ph type="hdr" sz="quarter"/>
          </p:nvPr>
        </p:nvSpPr>
        <p:spPr>
          <a:xfrm>
            <a:off x="0" y="0"/>
            <a:ext cx="2945660" cy="496332"/>
          </a:xfrm>
          <a:prstGeom prst="rect">
            <a:avLst/>
          </a:prstGeom>
        </p:spPr>
        <p:txBody>
          <a:bodyPr vert="horz" lIns="92108" tIns="46054" rIns="92108" bIns="46054" rtlCol="0"/>
          <a:lstStyle>
            <a:lvl1pPr algn="l" eaLnBrk="1" hangingPunct="1">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9EDF81DD-7B26-4FDE-A06B-2C74413B5D29}"/>
              </a:ext>
            </a:extLst>
          </p:cNvPr>
          <p:cNvSpPr>
            <a:spLocks noGrp="1"/>
          </p:cNvSpPr>
          <p:nvPr>
            <p:ph type="dt" sz="quarter" idx="1"/>
          </p:nvPr>
        </p:nvSpPr>
        <p:spPr>
          <a:xfrm>
            <a:off x="3850442" y="0"/>
            <a:ext cx="2945660" cy="496332"/>
          </a:xfrm>
          <a:prstGeom prst="rect">
            <a:avLst/>
          </a:prstGeom>
        </p:spPr>
        <p:txBody>
          <a:bodyPr vert="horz" lIns="92108" tIns="46054" rIns="92108" bIns="46054" rtlCol="0"/>
          <a:lstStyle>
            <a:lvl1pPr algn="r" eaLnBrk="1" hangingPunct="1">
              <a:defRPr sz="1200"/>
            </a:lvl1pPr>
          </a:lstStyle>
          <a:p>
            <a:pPr>
              <a:defRPr/>
            </a:pPr>
            <a:fld id="{CA6CF737-51F6-40A1-AD30-4538D9E75271}" type="datetimeFigureOut">
              <a:rPr lang="ja-JP" altLang="en-US"/>
              <a:pPr>
                <a:defRPr/>
              </a:pPr>
              <a:t>2022/4/14</a:t>
            </a:fld>
            <a:endParaRPr lang="ja-JP" altLang="en-US"/>
          </a:p>
        </p:txBody>
      </p:sp>
      <p:sp>
        <p:nvSpPr>
          <p:cNvPr id="4" name="フッター プレースホルダー 3">
            <a:extLst>
              <a:ext uri="{FF2B5EF4-FFF2-40B4-BE49-F238E27FC236}">
                <a16:creationId xmlns:a16="http://schemas.microsoft.com/office/drawing/2014/main" id="{0DDC8E89-3E98-428B-BF95-DDBBCDF6BFAF}"/>
              </a:ext>
            </a:extLst>
          </p:cNvPr>
          <p:cNvSpPr>
            <a:spLocks noGrp="1"/>
          </p:cNvSpPr>
          <p:nvPr>
            <p:ph type="ftr" sz="quarter" idx="2"/>
          </p:nvPr>
        </p:nvSpPr>
        <p:spPr>
          <a:xfrm>
            <a:off x="0" y="9428583"/>
            <a:ext cx="2945660" cy="496332"/>
          </a:xfrm>
          <a:prstGeom prst="rect">
            <a:avLst/>
          </a:prstGeom>
        </p:spPr>
        <p:txBody>
          <a:bodyPr vert="horz" lIns="92108" tIns="46054" rIns="92108" bIns="46054" rtlCol="0" anchor="b"/>
          <a:lstStyle>
            <a:lvl1pPr algn="l" eaLnBrk="1" hangingPunct="1">
              <a:defRPr sz="1200"/>
            </a:lvl1pPr>
          </a:lstStyle>
          <a:p>
            <a:pPr>
              <a:defRPr/>
            </a:pPr>
            <a:endParaRPr lang="ja-JP" altLang="en-US"/>
          </a:p>
        </p:txBody>
      </p:sp>
      <p:sp>
        <p:nvSpPr>
          <p:cNvPr id="5" name="スライド番号プレースホルダー 4">
            <a:extLst>
              <a:ext uri="{FF2B5EF4-FFF2-40B4-BE49-F238E27FC236}">
                <a16:creationId xmlns:a16="http://schemas.microsoft.com/office/drawing/2014/main" id="{7D552F82-7E72-40F5-ABB4-00AF176FD565}"/>
              </a:ext>
            </a:extLst>
          </p:cNvPr>
          <p:cNvSpPr>
            <a:spLocks noGrp="1"/>
          </p:cNvSpPr>
          <p:nvPr>
            <p:ph type="sldNum" sz="quarter" idx="3"/>
          </p:nvPr>
        </p:nvSpPr>
        <p:spPr>
          <a:xfrm>
            <a:off x="3850442" y="9428583"/>
            <a:ext cx="2945660" cy="496332"/>
          </a:xfrm>
          <a:prstGeom prst="rect">
            <a:avLst/>
          </a:prstGeom>
        </p:spPr>
        <p:txBody>
          <a:bodyPr vert="horz" wrap="square" lIns="92108" tIns="46054" rIns="92108" bIns="46054" numCol="1" anchor="b" anchorCtr="0" compatLnSpc="1">
            <a:prstTxWarp prst="textNoShape">
              <a:avLst/>
            </a:prstTxWarp>
          </a:bodyPr>
          <a:lstStyle>
            <a:lvl1pPr algn="r" eaLnBrk="1" hangingPunct="1">
              <a:defRPr sz="1200"/>
            </a:lvl1pPr>
          </a:lstStyle>
          <a:p>
            <a:pPr>
              <a:defRPr/>
            </a:pPr>
            <a:fld id="{E31EB141-BC6D-43D7-90E7-592690FBF6B5}" type="slidenum">
              <a:rPr lang="ja-JP" altLang="en-US"/>
              <a:pPr>
                <a:defRPr/>
              </a:pPr>
              <a:t>‹#›</a:t>
            </a:fld>
            <a:endParaRPr lang="ja-JP" altLang="en-US"/>
          </a:p>
        </p:txBody>
      </p:sp>
    </p:spTree>
    <p:extLst>
      <p:ext uri="{BB962C8B-B14F-4D97-AF65-F5344CB8AC3E}">
        <p14:creationId xmlns:p14="http://schemas.microsoft.com/office/powerpoint/2010/main" val="4194919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DD391CE-D8B6-4718-B733-044F4DF650AE}"/>
              </a:ext>
            </a:extLst>
          </p:cNvPr>
          <p:cNvSpPr>
            <a:spLocks noGrp="1" noChangeArrowheads="1"/>
          </p:cNvSpPr>
          <p:nvPr>
            <p:ph type="hdr" sz="quarter"/>
          </p:nvPr>
        </p:nvSpPr>
        <p:spPr bwMode="auto">
          <a:xfrm>
            <a:off x="0" y="0"/>
            <a:ext cx="2945660" cy="496332"/>
          </a:xfrm>
          <a:prstGeom prst="rect">
            <a:avLst/>
          </a:prstGeom>
          <a:noFill/>
          <a:ln>
            <a:noFill/>
          </a:ln>
          <a:effectLst/>
        </p:spPr>
        <p:txBody>
          <a:bodyPr vert="horz" wrap="square" lIns="92108" tIns="46054" rIns="92108" bIns="46054" numCol="1" anchor="t"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11267" name="Rectangle 3">
            <a:extLst>
              <a:ext uri="{FF2B5EF4-FFF2-40B4-BE49-F238E27FC236}">
                <a16:creationId xmlns:a16="http://schemas.microsoft.com/office/drawing/2014/main" id="{A913AE8E-F330-4557-B549-D0EAA68EC6ED}"/>
              </a:ext>
            </a:extLst>
          </p:cNvPr>
          <p:cNvSpPr>
            <a:spLocks noGrp="1" noChangeArrowheads="1"/>
          </p:cNvSpPr>
          <p:nvPr>
            <p:ph type="dt" idx="1"/>
          </p:nvPr>
        </p:nvSpPr>
        <p:spPr bwMode="auto">
          <a:xfrm>
            <a:off x="3850442" y="0"/>
            <a:ext cx="2945660" cy="496332"/>
          </a:xfrm>
          <a:prstGeom prst="rect">
            <a:avLst/>
          </a:prstGeom>
          <a:noFill/>
          <a:ln>
            <a:noFill/>
          </a:ln>
          <a:effectLst/>
        </p:spPr>
        <p:txBody>
          <a:bodyPr vert="horz" wrap="square" lIns="92108" tIns="46054" rIns="92108" bIns="46054" numCol="1" anchor="t" anchorCtr="0" compatLnSpc="1">
            <a:prstTxWarp prst="textNoShape">
              <a:avLst/>
            </a:prstTxWarp>
          </a:bodyPr>
          <a:lstStyle>
            <a:lvl1pPr algn="r" eaLnBrk="1" hangingPunct="1">
              <a:defRPr sz="1200">
                <a:latin typeface="Arial" charset="0"/>
              </a:defRPr>
            </a:lvl1pPr>
          </a:lstStyle>
          <a:p>
            <a:pPr>
              <a:defRPr/>
            </a:pPr>
            <a:endParaRPr lang="en-US" altLang="ja-JP"/>
          </a:p>
        </p:txBody>
      </p:sp>
      <p:sp>
        <p:nvSpPr>
          <p:cNvPr id="9220" name="Rectangle 4">
            <a:extLst>
              <a:ext uri="{FF2B5EF4-FFF2-40B4-BE49-F238E27FC236}">
                <a16:creationId xmlns:a16="http://schemas.microsoft.com/office/drawing/2014/main" id="{ADC07B2E-A4B1-4537-B131-7A3A70293D66}"/>
              </a:ext>
            </a:extLst>
          </p:cNvPr>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a:extLst>
              <a:ext uri="{FF2B5EF4-FFF2-40B4-BE49-F238E27FC236}">
                <a16:creationId xmlns:a16="http://schemas.microsoft.com/office/drawing/2014/main" id="{50CEEC02-9ABE-482F-9101-2ACD83F308C1}"/>
              </a:ext>
            </a:extLst>
          </p:cNvPr>
          <p:cNvSpPr>
            <a:spLocks noGrp="1" noChangeArrowheads="1"/>
          </p:cNvSpPr>
          <p:nvPr>
            <p:ph type="body" sz="quarter" idx="3"/>
          </p:nvPr>
        </p:nvSpPr>
        <p:spPr bwMode="auto">
          <a:xfrm>
            <a:off x="679768" y="4715154"/>
            <a:ext cx="5438140" cy="4466987"/>
          </a:xfrm>
          <a:prstGeom prst="rect">
            <a:avLst/>
          </a:prstGeom>
          <a:noFill/>
          <a:ln>
            <a:noFill/>
          </a:ln>
          <a:effectLst/>
        </p:spPr>
        <p:txBody>
          <a:bodyPr vert="horz" wrap="square" lIns="92108" tIns="46054" rIns="92108" bIns="4605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270" name="Rectangle 6">
            <a:extLst>
              <a:ext uri="{FF2B5EF4-FFF2-40B4-BE49-F238E27FC236}">
                <a16:creationId xmlns:a16="http://schemas.microsoft.com/office/drawing/2014/main" id="{AB2808B6-3316-4BC2-8309-5CDD32B9B6D0}"/>
              </a:ext>
            </a:extLst>
          </p:cNvPr>
          <p:cNvSpPr>
            <a:spLocks noGrp="1" noChangeArrowheads="1"/>
          </p:cNvSpPr>
          <p:nvPr>
            <p:ph type="ftr" sz="quarter" idx="4"/>
          </p:nvPr>
        </p:nvSpPr>
        <p:spPr bwMode="auto">
          <a:xfrm>
            <a:off x="0" y="9428583"/>
            <a:ext cx="2945660" cy="496332"/>
          </a:xfrm>
          <a:prstGeom prst="rect">
            <a:avLst/>
          </a:prstGeom>
          <a:noFill/>
          <a:ln>
            <a:noFill/>
          </a:ln>
          <a:effectLst/>
        </p:spPr>
        <p:txBody>
          <a:bodyPr vert="horz" wrap="square" lIns="92108" tIns="46054" rIns="92108" bIns="46054" numCol="1" anchor="b"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11271" name="Rectangle 7">
            <a:extLst>
              <a:ext uri="{FF2B5EF4-FFF2-40B4-BE49-F238E27FC236}">
                <a16:creationId xmlns:a16="http://schemas.microsoft.com/office/drawing/2014/main" id="{F9004757-CF87-4F10-872A-E09B9E7A5B04}"/>
              </a:ext>
            </a:extLst>
          </p:cNvPr>
          <p:cNvSpPr>
            <a:spLocks noGrp="1" noChangeArrowheads="1"/>
          </p:cNvSpPr>
          <p:nvPr>
            <p:ph type="sldNum" sz="quarter" idx="5"/>
          </p:nvPr>
        </p:nvSpPr>
        <p:spPr bwMode="auto">
          <a:xfrm>
            <a:off x="3850442" y="9428583"/>
            <a:ext cx="2945660" cy="496332"/>
          </a:xfrm>
          <a:prstGeom prst="rect">
            <a:avLst/>
          </a:prstGeom>
          <a:noFill/>
          <a:ln>
            <a:noFill/>
          </a:ln>
          <a:effectLst/>
        </p:spPr>
        <p:txBody>
          <a:bodyPr vert="horz" wrap="square" lIns="92108" tIns="46054" rIns="92108" bIns="46054"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A6FB35F5-1FB6-4294-AC55-755669855541}" type="slidenum">
              <a:rPr lang="en-US" altLang="ja-JP"/>
              <a:pPr>
                <a:defRPr/>
              </a:pPr>
              <a:t>‹#›</a:t>
            </a:fld>
            <a:endParaRPr lang="en-US" altLang="ja-JP"/>
          </a:p>
        </p:txBody>
      </p:sp>
    </p:spTree>
    <p:extLst>
      <p:ext uri="{BB962C8B-B14F-4D97-AF65-F5344CB8AC3E}">
        <p14:creationId xmlns:p14="http://schemas.microsoft.com/office/powerpoint/2010/main" val="105863112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4500" y="1243013"/>
            <a:ext cx="5969000" cy="3357562"/>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pPr algn="just"/>
            <a:r>
              <a:rPr lang="ja-JP" altLang="en-US" sz="19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泉田</a:t>
            </a:r>
            <a:endParaRPr lang="en-US" altLang="ja-JP" sz="19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r>
              <a:rPr kumimoji="1" lang="ja-JP" altLang="en-US" dirty="0">
                <a:solidFill>
                  <a:srgbClr val="FF0000"/>
                </a:solidFill>
              </a:rPr>
              <a:t>本日の講義を始めさせていただきます。</a:t>
            </a:r>
            <a:endParaRPr kumimoji="1" lang="en-US" altLang="ja-JP" dirty="0">
              <a:solidFill>
                <a:srgbClr val="FF0000"/>
              </a:solidFill>
            </a:endParaRPr>
          </a:p>
          <a:p>
            <a:pPr fontAlgn="auto">
              <a:spcBef>
                <a:spcPct val="20000"/>
              </a:spcBef>
              <a:spcAft>
                <a:spcPts val="0"/>
              </a:spcAft>
              <a:defRPr/>
            </a:pPr>
            <a:r>
              <a:rPr kumimoji="1" lang="ja-JP" altLang="en-US" dirty="0">
                <a:solidFill>
                  <a:srgbClr val="FF0000"/>
                </a:solidFill>
              </a:rPr>
              <a:t>本日の講義は、日本会計職業技能実習訓練　第</a:t>
            </a:r>
            <a:r>
              <a:rPr kumimoji="1" lang="en-US" altLang="ja-JP" dirty="0">
                <a:solidFill>
                  <a:srgbClr val="FF0000"/>
                </a:solidFill>
              </a:rPr>
              <a:t>1</a:t>
            </a:r>
            <a:r>
              <a:rPr kumimoji="1" lang="ja-JP" altLang="en-US" dirty="0">
                <a:solidFill>
                  <a:srgbClr val="FF0000"/>
                </a:solidFill>
              </a:rPr>
              <a:t>章　簿記論　</a:t>
            </a:r>
            <a:r>
              <a:rPr lang="ja-JP" altLang="en-US" sz="1200" b="1" dirty="0">
                <a:solidFill>
                  <a:prstClr val="black"/>
                </a:solidFill>
                <a:latin typeface="SimSun" panose="02010600030101010101" pitchFamily="2" charset="-122"/>
                <a:ea typeface="SimSun" panose="02010600030101010101" pitchFamily="2" charset="-122"/>
                <a:cs typeface="+mn-cs"/>
              </a:rPr>
              <a:t>第</a:t>
            </a:r>
            <a:r>
              <a:rPr lang="en-US" altLang="ja-JP" sz="1200" b="1" dirty="0">
                <a:solidFill>
                  <a:prstClr val="black"/>
                </a:solidFill>
                <a:latin typeface="SimSun" panose="02010600030101010101" pitchFamily="2" charset="-122"/>
                <a:ea typeface="SimSun" panose="02010600030101010101" pitchFamily="2" charset="-122"/>
                <a:cs typeface="+mn-cs"/>
              </a:rPr>
              <a:t>17</a:t>
            </a:r>
            <a:r>
              <a:rPr lang="ja-JP" altLang="en-US" sz="1200" b="1" dirty="0">
                <a:solidFill>
                  <a:prstClr val="black"/>
                </a:solidFill>
                <a:latin typeface="SimSun" panose="02010600030101010101" pitchFamily="2" charset="-122"/>
                <a:ea typeface="SimSun" panose="02010600030101010101" pitchFamily="2" charset="-122"/>
                <a:cs typeface="+mn-cs"/>
              </a:rPr>
              <a:t>講  </a:t>
            </a:r>
            <a:endParaRPr lang="en-US" altLang="ja-JP" sz="1200" b="1" dirty="0">
              <a:solidFill>
                <a:prstClr val="black"/>
              </a:solidFill>
              <a:latin typeface="SimSun" panose="02010600030101010101" pitchFamily="2" charset="-122"/>
              <a:ea typeface="SimSun" panose="02010600030101010101" pitchFamily="2" charset="-122"/>
              <a:cs typeface="+mn-cs"/>
            </a:endParaRPr>
          </a:p>
          <a:p>
            <a:pPr fontAlgn="auto">
              <a:spcBef>
                <a:spcPct val="20000"/>
              </a:spcBef>
              <a:spcAft>
                <a:spcPts val="0"/>
              </a:spcAft>
              <a:defRPr/>
            </a:pPr>
            <a:r>
              <a:rPr lang="ja-JP" altLang="en-US" sz="1200" b="1" cap="all" dirty="0">
                <a:solidFill>
                  <a:prstClr val="black"/>
                </a:solidFill>
                <a:latin typeface="SimSun" panose="02010600030101010101" pitchFamily="2" charset="-122"/>
                <a:ea typeface="SimSun" panose="02010600030101010101" pitchFamily="2" charset="-122"/>
                <a:cs typeface="+mn-cs"/>
              </a:rPr>
              <a:t>テーマ</a:t>
            </a:r>
            <a:r>
              <a:rPr lang="en-US" altLang="ja-JP" sz="1200" b="1" cap="all" dirty="0">
                <a:solidFill>
                  <a:prstClr val="black"/>
                </a:solidFill>
                <a:latin typeface="SimSun" panose="02010600030101010101" pitchFamily="2" charset="-122"/>
                <a:ea typeface="SimSun" panose="02010600030101010101" pitchFamily="2" charset="-122"/>
                <a:cs typeface="+mn-cs"/>
              </a:rPr>
              <a:t>18 </a:t>
            </a:r>
            <a:r>
              <a:rPr lang="ja-JP" altLang="en-US" sz="1200" b="1" dirty="0">
                <a:solidFill>
                  <a:prstClr val="black"/>
                </a:solidFill>
                <a:latin typeface="SimSun" panose="02010600030101010101" pitchFamily="2" charset="-122"/>
                <a:ea typeface="SimSun" panose="02010600030101010101" pitchFamily="2" charset="-122"/>
                <a:cs typeface="+mn-cs"/>
              </a:rPr>
              <a:t>減価償却　</a:t>
            </a:r>
            <a:r>
              <a:rPr lang="en-US" altLang="ja-JP" sz="1200" b="1" dirty="0">
                <a:solidFill>
                  <a:prstClr val="black"/>
                </a:solidFill>
                <a:latin typeface="SimSun" panose="02010600030101010101" pitchFamily="2" charset="-122"/>
                <a:ea typeface="SimSun" panose="02010600030101010101" pitchFamily="2" charset="-122"/>
                <a:cs typeface="+mn-cs"/>
              </a:rPr>
              <a:t>1</a:t>
            </a:r>
            <a:r>
              <a:rPr lang="ja-JP" altLang="en-US" sz="1200" b="1" dirty="0">
                <a:solidFill>
                  <a:prstClr val="black"/>
                </a:solidFill>
                <a:latin typeface="SimSun" panose="02010600030101010101" pitchFamily="2" charset="-122"/>
                <a:ea typeface="SimSun" panose="02010600030101010101" pitchFamily="2" charset="-122"/>
                <a:cs typeface="+mn-cs"/>
              </a:rPr>
              <a:t>部　</a:t>
            </a:r>
            <a:r>
              <a:rPr kumimoji="1" lang="ja-JP" altLang="en-US" dirty="0">
                <a:solidFill>
                  <a:srgbClr val="FF0000"/>
                </a:solidFill>
              </a:rPr>
              <a:t>です。</a:t>
            </a:r>
            <a:endParaRPr kumimoji="1" lang="en-US" altLang="ja-JP" dirty="0">
              <a:solidFill>
                <a:srgbClr val="FF0000"/>
              </a:solidFill>
            </a:endParaRPr>
          </a:p>
          <a:p>
            <a:endParaRPr kumimoji="1" lang="en-US" altLang="ja-JP" dirty="0">
              <a:solidFill>
                <a:srgbClr val="FF0000"/>
              </a:solidFill>
            </a:endParaRPr>
          </a:p>
          <a:p>
            <a:r>
              <a:rPr kumimoji="1" lang="ja-JP" altLang="en-US" dirty="0">
                <a:solidFill>
                  <a:srgbClr val="FF0000"/>
                </a:solidFill>
              </a:rPr>
              <a:t>浅山先生、最初に前講の復習をお願いいたします。</a:t>
            </a: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HGS明朝B" panose="02020800000000000000" pitchFamily="18"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HGS明朝B" panose="02020800000000000000" pitchFamily="18" charset="-128"/>
              <a:cs typeface="+mn-cs"/>
            </a:endParaRPr>
          </a:p>
        </p:txBody>
      </p:sp>
    </p:spTree>
    <p:extLst>
      <p:ext uri="{BB962C8B-B14F-4D97-AF65-F5344CB8AC3E}">
        <p14:creationId xmlns:p14="http://schemas.microsoft.com/office/powerpoint/2010/main" val="783048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488" y="744538"/>
            <a:ext cx="6616700"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A6FB35F5-1FB6-4294-AC55-755669855541}" type="slidenum">
              <a:rPr lang="en-US" altLang="ja-JP" smtClean="0"/>
              <a:pPr>
                <a:defRPr/>
              </a:pPr>
              <a:t>25</a:t>
            </a:fld>
            <a:endParaRPr lang="en-US" altLang="ja-JP"/>
          </a:p>
        </p:txBody>
      </p:sp>
    </p:spTree>
    <p:extLst>
      <p:ext uri="{BB962C8B-B14F-4D97-AF65-F5344CB8AC3E}">
        <p14:creationId xmlns:p14="http://schemas.microsoft.com/office/powerpoint/2010/main" val="692931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9DA267-4D35-4D60-B6A6-3B8287E32C7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44900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451947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4500" y="1243013"/>
            <a:ext cx="5969000" cy="3357562"/>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dirty="0">
                <a:solidFill>
                  <a:srgbClr val="70AD47">
                    <a:lumMod val="50000"/>
                  </a:srgbClr>
                </a:solidFill>
                <a:latin typeface="HGS明朝B" panose="02020800000000000000" pitchFamily="18" charset="-128"/>
                <a:ea typeface="HGS明朝B" panose="02020800000000000000" pitchFamily="18" charset="-128"/>
              </a:rPr>
              <a:t>泉田</a:t>
            </a:r>
            <a:endParaRPr lang="en-US" altLang="ja-JP" sz="1200" dirty="0">
              <a:solidFill>
                <a:srgbClr val="70AD47">
                  <a:lumMod val="50000"/>
                </a:srgbClr>
              </a:solidFill>
              <a:latin typeface="HGS明朝B" panose="02020800000000000000" pitchFamily="18" charset="-128"/>
              <a:ea typeface="HGS明朝B" panose="02020800000000000000" pitchFamily="18" charset="-128"/>
            </a:endParaRPr>
          </a:p>
          <a:p>
            <a:r>
              <a:rPr kumimoji="1" lang="ja-JP" altLang="en-US" dirty="0"/>
              <a:t>みなさまお疲れ様でした。</a:t>
            </a:r>
            <a:endParaRPr kumimoji="1" lang="en-US" altLang="ja-JP" dirty="0"/>
          </a:p>
          <a:p>
            <a:endParaRPr kumimoji="1" lang="en-US" altLang="ja-JP" dirty="0"/>
          </a:p>
          <a:p>
            <a:pPr>
              <a:spcBef>
                <a:spcPct val="20000"/>
              </a:spcBef>
              <a:defRPr/>
            </a:pPr>
            <a:r>
              <a:rPr lang="ja-JP" altLang="en-US" sz="1200" dirty="0">
                <a:solidFill>
                  <a:srgbClr val="FF0000"/>
                </a:solidFill>
                <a:latin typeface="HGS明朝B" panose="02020800000000000000" pitchFamily="18" charset="-128"/>
                <a:ea typeface="HGS明朝B" panose="02020800000000000000" pitchFamily="18" charset="-128"/>
              </a:rPr>
              <a:t>次回のお知らせをいたします。</a:t>
            </a:r>
            <a:endParaRPr lang="en-US" altLang="ja-JP" sz="1200" dirty="0">
              <a:solidFill>
                <a:srgbClr val="FF0000"/>
              </a:solidFill>
              <a:latin typeface="HGS明朝B" panose="02020800000000000000" pitchFamily="18" charset="-128"/>
              <a:ea typeface="HGS明朝B" panose="02020800000000000000" pitchFamily="18" charset="-128"/>
            </a:endParaRPr>
          </a:p>
          <a:p>
            <a:endParaRPr kumimoji="1" lang="en-US" altLang="ja-JP" dirty="0"/>
          </a:p>
          <a:p>
            <a:pPr>
              <a:spcBef>
                <a:spcPct val="20000"/>
              </a:spcBef>
              <a:defRPr/>
            </a:pPr>
            <a:r>
              <a:rPr lang="ja-JP" altLang="en-US" sz="1200" dirty="0">
                <a:solidFill>
                  <a:prstClr val="black"/>
                </a:solidFill>
                <a:latin typeface="HGS明朝B" panose="02020800000000000000" pitchFamily="18" charset="-128"/>
                <a:ea typeface="HGS明朝B" panose="02020800000000000000" pitchFamily="18" charset="-128"/>
              </a:rPr>
              <a:t>第</a:t>
            </a:r>
            <a:r>
              <a:rPr lang="en-US" altLang="ja-JP" sz="1200" dirty="0">
                <a:solidFill>
                  <a:prstClr val="black"/>
                </a:solidFill>
                <a:latin typeface="HGS明朝B" panose="02020800000000000000" pitchFamily="18" charset="-128"/>
                <a:ea typeface="HGS明朝B" panose="02020800000000000000" pitchFamily="18" charset="-128"/>
              </a:rPr>
              <a:t>19</a:t>
            </a:r>
            <a:r>
              <a:rPr lang="ja-JP" altLang="en-US" sz="1200" dirty="0">
                <a:solidFill>
                  <a:prstClr val="black"/>
                </a:solidFill>
                <a:latin typeface="HGS明朝B" panose="02020800000000000000" pitchFamily="18" charset="-128"/>
                <a:ea typeface="HGS明朝B" panose="02020800000000000000" pitchFamily="18" charset="-128"/>
              </a:rPr>
              <a:t>講、テーマ</a:t>
            </a:r>
            <a:r>
              <a:rPr lang="en-US" altLang="ja-JP" sz="1200" dirty="0">
                <a:solidFill>
                  <a:prstClr val="black"/>
                </a:solidFill>
                <a:latin typeface="HGS明朝B" panose="02020800000000000000" pitchFamily="18" charset="-128"/>
                <a:ea typeface="HGS明朝B" panose="02020800000000000000" pitchFamily="18" charset="-128"/>
              </a:rPr>
              <a:t>19</a:t>
            </a:r>
            <a:r>
              <a:rPr lang="ja-JP" altLang="en-US" sz="1200" dirty="0">
                <a:solidFill>
                  <a:prstClr val="black"/>
                </a:solidFill>
                <a:latin typeface="HGS明朝B" panose="02020800000000000000" pitchFamily="18" charset="-128"/>
                <a:ea typeface="HGS明朝B" panose="02020800000000000000" pitchFamily="18" charset="-128"/>
              </a:rPr>
              <a:t>では、貸倒の処理を学びます。</a:t>
            </a:r>
            <a:endParaRPr lang="en-US" altLang="ja-JP" sz="1200" dirty="0">
              <a:solidFill>
                <a:prstClr val="black"/>
              </a:solidFill>
              <a:latin typeface="HGS明朝B" panose="02020800000000000000" pitchFamily="18" charset="-128"/>
              <a:ea typeface="HGS明朝B" panose="02020800000000000000" pitchFamily="18" charset="-128"/>
            </a:endParaRPr>
          </a:p>
          <a:p>
            <a:pPr defTabSz="685800">
              <a:spcBef>
                <a:spcPts val="750"/>
              </a:spcBef>
              <a:defRPr/>
            </a:pPr>
            <a:r>
              <a:rPr lang="ja-JP" altLang="en-US" sz="1200" dirty="0">
                <a:solidFill>
                  <a:prstClr val="black"/>
                </a:solidFill>
                <a:latin typeface="HGS明朝B" panose="02020800000000000000" pitchFamily="18" charset="-128"/>
                <a:ea typeface="HGS明朝B" panose="02020800000000000000" pitchFamily="18" charset="-128"/>
              </a:rPr>
              <a:t>貸倒</a:t>
            </a:r>
            <a:r>
              <a:rPr lang="en-US" altLang="ja-JP" sz="1200" dirty="0">
                <a:solidFill>
                  <a:prstClr val="black"/>
                </a:solidFill>
                <a:latin typeface="HGS明朝B" panose="02020800000000000000" pitchFamily="18" charset="-128"/>
                <a:ea typeface="HGS明朝B" panose="02020800000000000000" pitchFamily="18" charset="-128"/>
              </a:rPr>
              <a:t> (</a:t>
            </a:r>
            <a:r>
              <a:rPr lang="ja-JP" altLang="en-US" sz="1200" dirty="0">
                <a:solidFill>
                  <a:prstClr val="black"/>
                </a:solidFill>
                <a:latin typeface="HGS明朝B" panose="02020800000000000000" pitchFamily="18" charset="-128"/>
                <a:ea typeface="HGS明朝B" panose="02020800000000000000" pitchFamily="18" charset="-128"/>
              </a:rPr>
              <a:t>かしだおれ</a:t>
            </a:r>
            <a:r>
              <a:rPr lang="en-US" altLang="ja-JP" sz="1200" dirty="0">
                <a:solidFill>
                  <a:prstClr val="black"/>
                </a:solidFill>
                <a:latin typeface="HGS明朝B" panose="02020800000000000000" pitchFamily="18" charset="-128"/>
                <a:ea typeface="HGS明朝B" panose="02020800000000000000" pitchFamily="18" charset="-128"/>
              </a:rPr>
              <a:t>) </a:t>
            </a:r>
            <a:r>
              <a:rPr lang="ja-JP" altLang="en-US" sz="1200" dirty="0">
                <a:solidFill>
                  <a:prstClr val="black"/>
                </a:solidFill>
                <a:latin typeface="HGS明朝B" panose="02020800000000000000" pitchFamily="18" charset="-128"/>
                <a:ea typeface="HGS明朝B" panose="02020800000000000000" pitchFamily="18" charset="-128"/>
              </a:rPr>
              <a:t>とは、売掛金や貸付金などの債権が、倒産などの理由で回収できず損失となることです。</a:t>
            </a:r>
            <a:endParaRPr lang="en-US" altLang="ja-JP" sz="1200" dirty="0">
              <a:solidFill>
                <a:prstClr val="black"/>
              </a:solidFill>
              <a:latin typeface="HGS明朝B" panose="02020800000000000000" pitchFamily="18" charset="-128"/>
              <a:ea typeface="HGS明朝B" panose="02020800000000000000" pitchFamily="18" charset="-128"/>
            </a:endParaRPr>
          </a:p>
          <a:p>
            <a:pPr defTabSz="685800">
              <a:spcBef>
                <a:spcPts val="750"/>
              </a:spcBef>
              <a:defRPr/>
            </a:pPr>
            <a:r>
              <a:rPr lang="ja-JP" altLang="en-US" sz="1200" dirty="0">
                <a:solidFill>
                  <a:prstClr val="black"/>
                </a:solidFill>
                <a:latin typeface="HGS明朝B" panose="02020800000000000000" pitchFamily="18" charset="-128"/>
                <a:ea typeface="HGS明朝B" panose="02020800000000000000" pitchFamily="18" charset="-128"/>
              </a:rPr>
              <a:t>貸倒の処理としては、実際に貸倒が発生した場合の処理や将来の貸倒に備えるための処理があります。</a:t>
            </a:r>
            <a:endParaRPr lang="en-US" altLang="ja-JP" sz="1200" dirty="0">
              <a:solidFill>
                <a:prstClr val="black"/>
              </a:solidFill>
              <a:latin typeface="HGS明朝B" panose="02020800000000000000" pitchFamily="18" charset="-128"/>
              <a:ea typeface="HGS明朝B" panose="02020800000000000000" pitchFamily="18" charset="-128"/>
            </a:endParaRPr>
          </a:p>
          <a:p>
            <a:pPr defTabSz="685800">
              <a:spcBef>
                <a:spcPts val="750"/>
              </a:spcBef>
              <a:defRPr/>
            </a:pPr>
            <a:r>
              <a:rPr lang="ja-JP" altLang="en-US" sz="1200" dirty="0">
                <a:solidFill>
                  <a:prstClr val="black"/>
                </a:solidFill>
                <a:latin typeface="HGS明朝B" panose="02020800000000000000" pitchFamily="18" charset="-128"/>
                <a:ea typeface="HGS明朝B" panose="02020800000000000000" pitchFamily="18" charset="-128"/>
              </a:rPr>
              <a:t>経営活動のおいて、貸倒の発生頻度は低いですが金額が大きい場合には、企業の存続に重大な影響を及ぼすことがあるので、顧客の安全性管理は重要です。</a:t>
            </a:r>
            <a:endParaRPr lang="en-US" altLang="ja-JP" sz="1200" dirty="0">
              <a:solidFill>
                <a:prstClr val="black"/>
              </a:solidFill>
              <a:latin typeface="HGS明朝B" panose="02020800000000000000" pitchFamily="18" charset="-128"/>
              <a:ea typeface="HGS明朝B" panose="02020800000000000000" pitchFamily="18" charset="-128"/>
            </a:endParaRPr>
          </a:p>
          <a:p>
            <a:pPr defTabSz="685800">
              <a:spcBef>
                <a:spcPts val="750"/>
              </a:spcBef>
              <a:defRPr/>
            </a:pPr>
            <a:endParaRPr lang="en-US" altLang="ja-JP" sz="1200" dirty="0">
              <a:solidFill>
                <a:prstClr val="black"/>
              </a:solidFill>
              <a:latin typeface="HGS明朝B" panose="02020800000000000000" pitchFamily="18" charset="-128"/>
              <a:ea typeface="HGS明朝B" panose="02020800000000000000" pitchFamily="18" charset="-128"/>
            </a:endParaRPr>
          </a:p>
          <a:p>
            <a:pPr marL="0" marR="0" lvl="0" indent="0" algn="l" defTabSz="685800" rtl="0" eaLnBrk="1" fontAlgn="auto" latinLnBrk="0" hangingPunct="1">
              <a:lnSpc>
                <a:spcPct val="100000"/>
              </a:lnSpc>
              <a:spcBef>
                <a:spcPts val="750"/>
              </a:spcBef>
              <a:spcAft>
                <a:spcPts val="0"/>
              </a:spcAft>
              <a:buClrTx/>
              <a:buSzTx/>
              <a:buFontTx/>
              <a:buNone/>
              <a:tabLst/>
              <a:defRPr/>
            </a:pPr>
            <a:r>
              <a:rPr lang="ja-JP" altLang="en-US" sz="1200" dirty="0">
                <a:solidFill>
                  <a:srgbClr val="002060"/>
                </a:solidFill>
                <a:latin typeface="HGS明朝B" panose="02020800000000000000" pitchFamily="18" charset="-128"/>
                <a:ea typeface="HGS明朝B" panose="02020800000000000000" pitchFamily="18" charset="-128"/>
              </a:rPr>
              <a:t>コンテンツは、以下のようになります。</a:t>
            </a:r>
            <a:endParaRPr lang="en-US" altLang="ja-JP" sz="1200" dirty="0">
              <a:solidFill>
                <a:srgbClr val="002060"/>
              </a:solidFill>
              <a:latin typeface="HGS明朝B" panose="02020800000000000000" pitchFamily="18" charset="-128"/>
              <a:ea typeface="HGS明朝B" panose="02020800000000000000" pitchFamily="18" charset="-128"/>
            </a:endParaRPr>
          </a:p>
          <a:p>
            <a:pPr defTabSz="685800" eaLnBrk="0" fontAlgn="base" hangingPunct="0">
              <a:spcBef>
                <a:spcPts val="750"/>
              </a:spcBef>
              <a:spcAft>
                <a:spcPct val="0"/>
              </a:spcAft>
              <a:defRPr/>
            </a:pPr>
            <a:r>
              <a:rPr lang="en-US" altLang="ja-JP" sz="1200" dirty="0">
                <a:solidFill>
                  <a:srgbClr val="002060"/>
                </a:solidFill>
                <a:latin typeface="HGS明朝B" panose="02020800000000000000" pitchFamily="18" charset="-128"/>
                <a:ea typeface="HGS明朝B" panose="02020800000000000000" pitchFamily="18" charset="-128"/>
              </a:rPr>
              <a:t>1 </a:t>
            </a:r>
            <a:r>
              <a:rPr lang="ja-JP" altLang="en-US" sz="1200" dirty="0">
                <a:solidFill>
                  <a:srgbClr val="002060"/>
                </a:solidFill>
                <a:latin typeface="HGS明朝B" panose="02020800000000000000" pitchFamily="18" charset="-128"/>
                <a:ea typeface="HGS明朝B" panose="02020800000000000000" pitchFamily="18" charset="-128"/>
              </a:rPr>
              <a:t>貸倒れ</a:t>
            </a:r>
            <a:r>
              <a:rPr lang="en-US" altLang="ja-JP" sz="1200" dirty="0">
                <a:solidFill>
                  <a:srgbClr val="002060"/>
                </a:solidFill>
                <a:latin typeface="HGS明朝B" panose="02020800000000000000" pitchFamily="18" charset="-128"/>
                <a:ea typeface="HGS明朝B" panose="02020800000000000000" pitchFamily="18" charset="-128"/>
              </a:rPr>
              <a:t> (</a:t>
            </a:r>
            <a:r>
              <a:rPr lang="ja-JP" altLang="en-US" sz="1200" dirty="0">
                <a:solidFill>
                  <a:srgbClr val="002060"/>
                </a:solidFill>
                <a:latin typeface="HGS明朝B" panose="02020800000000000000" pitchFamily="18" charset="-128"/>
                <a:ea typeface="HGS明朝B" panose="02020800000000000000" pitchFamily="18" charset="-128"/>
              </a:rPr>
              <a:t>かしだおれ</a:t>
            </a:r>
            <a:r>
              <a:rPr lang="en-US" altLang="ja-JP" sz="1200" dirty="0">
                <a:solidFill>
                  <a:srgbClr val="002060"/>
                </a:solidFill>
                <a:latin typeface="HGS明朝B" panose="02020800000000000000" pitchFamily="18" charset="-128"/>
                <a:ea typeface="HGS明朝B" panose="02020800000000000000" pitchFamily="18" charset="-128"/>
              </a:rPr>
              <a:t>) </a:t>
            </a:r>
          </a:p>
          <a:p>
            <a:pPr defTabSz="685800" eaLnBrk="0" fontAlgn="base" hangingPunct="0">
              <a:spcBef>
                <a:spcPct val="0"/>
              </a:spcBef>
              <a:spcAft>
                <a:spcPct val="0"/>
              </a:spcAft>
              <a:defRPr/>
            </a:pPr>
            <a:r>
              <a:rPr lang="en-US" altLang="ja-JP" sz="1200" dirty="0">
                <a:solidFill>
                  <a:srgbClr val="002060"/>
                </a:solidFill>
                <a:latin typeface="HGS明朝B" panose="02020800000000000000" pitchFamily="18" charset="-128"/>
                <a:ea typeface="HGS明朝B" panose="02020800000000000000" pitchFamily="18" charset="-128"/>
              </a:rPr>
              <a:t>2 </a:t>
            </a:r>
            <a:r>
              <a:rPr lang="ja-JP" altLang="en-US" sz="1200" dirty="0">
                <a:solidFill>
                  <a:srgbClr val="002060"/>
                </a:solidFill>
                <a:latin typeface="HGS明朝B" panose="02020800000000000000" pitchFamily="18" charset="-128"/>
                <a:ea typeface="HGS明朝B" panose="02020800000000000000" pitchFamily="18" charset="-128"/>
              </a:rPr>
              <a:t>貸倒損失勘定</a:t>
            </a:r>
            <a:r>
              <a:rPr lang="en-US" altLang="ja-JP" sz="1200" dirty="0">
                <a:solidFill>
                  <a:srgbClr val="002060"/>
                </a:solidFill>
                <a:latin typeface="HGS明朝B" panose="02020800000000000000" pitchFamily="18" charset="-128"/>
                <a:ea typeface="HGS明朝B" panose="02020800000000000000" pitchFamily="18" charset="-128"/>
              </a:rPr>
              <a:t> (</a:t>
            </a:r>
            <a:r>
              <a:rPr lang="ja-JP" altLang="en-US" sz="1200" dirty="0">
                <a:solidFill>
                  <a:srgbClr val="002060"/>
                </a:solidFill>
                <a:latin typeface="HGS明朝B" panose="02020800000000000000" pitchFamily="18" charset="-128"/>
                <a:ea typeface="HGS明朝B" panose="02020800000000000000" pitchFamily="18" charset="-128"/>
              </a:rPr>
              <a:t>かしだおれそんしつ</a:t>
            </a:r>
            <a:r>
              <a:rPr lang="en-US" altLang="ja-JP" sz="1200" dirty="0">
                <a:solidFill>
                  <a:srgbClr val="002060"/>
                </a:solidFill>
                <a:latin typeface="HGS明朝B" panose="02020800000000000000" pitchFamily="18" charset="-128"/>
                <a:ea typeface="HGS明朝B" panose="02020800000000000000" pitchFamily="18" charset="-128"/>
              </a:rPr>
              <a:t>) </a:t>
            </a:r>
          </a:p>
          <a:p>
            <a:pPr defTabSz="685800" eaLnBrk="0" fontAlgn="base" hangingPunct="0">
              <a:spcBef>
                <a:spcPct val="0"/>
              </a:spcBef>
              <a:spcAft>
                <a:spcPct val="0"/>
              </a:spcAft>
              <a:defRPr/>
            </a:pPr>
            <a:r>
              <a:rPr lang="en-US" altLang="ja-JP" sz="1200" dirty="0">
                <a:solidFill>
                  <a:srgbClr val="002060"/>
                </a:solidFill>
                <a:latin typeface="HGS明朝B" panose="02020800000000000000" pitchFamily="18" charset="-128"/>
                <a:ea typeface="HGS明朝B" panose="02020800000000000000" pitchFamily="18" charset="-128"/>
              </a:rPr>
              <a:t>3 </a:t>
            </a:r>
            <a:r>
              <a:rPr lang="ja-JP" altLang="en-US" sz="1200" dirty="0">
                <a:solidFill>
                  <a:srgbClr val="002060"/>
                </a:solidFill>
                <a:latin typeface="HGS明朝B" panose="02020800000000000000" pitchFamily="18" charset="-128"/>
                <a:ea typeface="HGS明朝B" panose="02020800000000000000" pitchFamily="18" charset="-128"/>
              </a:rPr>
              <a:t>貸倒れの見積もり</a:t>
            </a:r>
            <a:r>
              <a:rPr lang="en-US" altLang="ja-JP" sz="1200" dirty="0">
                <a:solidFill>
                  <a:srgbClr val="002060"/>
                </a:solidFill>
                <a:latin typeface="HGS明朝B" panose="02020800000000000000" pitchFamily="18" charset="-128"/>
                <a:ea typeface="HGS明朝B" panose="02020800000000000000" pitchFamily="18" charset="-128"/>
              </a:rPr>
              <a:t> (</a:t>
            </a:r>
            <a:r>
              <a:rPr lang="ja-JP" altLang="en-US" sz="1200" dirty="0">
                <a:solidFill>
                  <a:srgbClr val="002060"/>
                </a:solidFill>
                <a:latin typeface="HGS明朝B" panose="02020800000000000000" pitchFamily="18" charset="-128"/>
                <a:ea typeface="HGS明朝B" panose="02020800000000000000" pitchFamily="18" charset="-128"/>
              </a:rPr>
              <a:t>かしだおれのみつもり</a:t>
            </a:r>
            <a:r>
              <a:rPr lang="en-US" altLang="ja-JP" sz="1200" dirty="0">
                <a:solidFill>
                  <a:srgbClr val="002060"/>
                </a:solidFill>
                <a:latin typeface="HGS明朝B" panose="02020800000000000000" pitchFamily="18" charset="-128"/>
                <a:ea typeface="HGS明朝B" panose="02020800000000000000" pitchFamily="18" charset="-128"/>
              </a:rPr>
              <a:t>) </a:t>
            </a:r>
          </a:p>
          <a:p>
            <a:pPr defTabSz="685800" eaLnBrk="0" fontAlgn="base" hangingPunct="0">
              <a:spcBef>
                <a:spcPct val="0"/>
              </a:spcBef>
              <a:spcAft>
                <a:spcPct val="0"/>
              </a:spcAft>
              <a:defRPr/>
            </a:pPr>
            <a:r>
              <a:rPr lang="en-US" altLang="ja-JP" sz="1200" dirty="0">
                <a:solidFill>
                  <a:srgbClr val="002060"/>
                </a:solidFill>
                <a:latin typeface="HGS明朝B" panose="02020800000000000000" pitchFamily="18" charset="-128"/>
                <a:ea typeface="HGS明朝B" panose="02020800000000000000" pitchFamily="18" charset="-128"/>
              </a:rPr>
              <a:t>4 </a:t>
            </a:r>
            <a:r>
              <a:rPr lang="ja-JP" altLang="en-US" sz="1200" dirty="0">
                <a:solidFill>
                  <a:srgbClr val="002060"/>
                </a:solidFill>
                <a:latin typeface="HGS明朝B" panose="02020800000000000000" pitchFamily="18" charset="-128"/>
                <a:ea typeface="HGS明朝B" panose="02020800000000000000" pitchFamily="18" charset="-128"/>
              </a:rPr>
              <a:t>貸倒引当金の設定方法</a:t>
            </a:r>
            <a:endParaRPr lang="en-US" altLang="ja-JP" sz="1200" dirty="0">
              <a:solidFill>
                <a:srgbClr val="002060"/>
              </a:solidFill>
              <a:latin typeface="HGS明朝B" panose="02020800000000000000" pitchFamily="18" charset="-128"/>
              <a:ea typeface="HGS明朝B" panose="02020800000000000000" pitchFamily="18" charset="-128"/>
            </a:endParaRPr>
          </a:p>
          <a:p>
            <a:pPr defTabSz="685800" eaLnBrk="0" fontAlgn="base" hangingPunct="0">
              <a:spcBef>
                <a:spcPct val="0"/>
              </a:spcBef>
              <a:spcAft>
                <a:spcPct val="0"/>
              </a:spcAft>
              <a:defRPr/>
            </a:pPr>
            <a:r>
              <a:rPr lang="ja-JP" altLang="en-US" sz="1200" dirty="0">
                <a:solidFill>
                  <a:srgbClr val="002060"/>
                </a:solidFill>
                <a:latin typeface="HGS明朝B" panose="02020800000000000000" pitchFamily="18" charset="-128"/>
                <a:ea typeface="HGS明朝B" panose="02020800000000000000" pitchFamily="18" charset="-128"/>
              </a:rPr>
              <a:t>　</a:t>
            </a:r>
            <a:r>
              <a:rPr lang="en-US" altLang="ja-JP" sz="1200" dirty="0">
                <a:solidFill>
                  <a:srgbClr val="002060"/>
                </a:solidFill>
                <a:latin typeface="HGS明朝B" panose="02020800000000000000" pitchFamily="18" charset="-128"/>
                <a:ea typeface="HGS明朝B" panose="02020800000000000000" pitchFamily="18" charset="-128"/>
              </a:rPr>
              <a:t> (</a:t>
            </a:r>
            <a:r>
              <a:rPr lang="ja-JP" altLang="en-US" sz="1200" dirty="0">
                <a:solidFill>
                  <a:srgbClr val="002060"/>
                </a:solidFill>
                <a:latin typeface="HGS明朝B" panose="02020800000000000000" pitchFamily="18" charset="-128"/>
                <a:ea typeface="HGS明朝B" panose="02020800000000000000" pitchFamily="18" charset="-128"/>
              </a:rPr>
              <a:t>かしだおれひきあてきんのせっていほうほう</a:t>
            </a:r>
            <a:r>
              <a:rPr lang="en-US" altLang="ja-JP" sz="1200" dirty="0">
                <a:solidFill>
                  <a:srgbClr val="002060"/>
                </a:solidFill>
                <a:latin typeface="HGS明朝B" panose="02020800000000000000" pitchFamily="18" charset="-128"/>
                <a:ea typeface="HGS明朝B" panose="02020800000000000000" pitchFamily="18" charset="-128"/>
              </a:rPr>
              <a:t>) </a:t>
            </a:r>
          </a:p>
          <a:p>
            <a:pPr defTabSz="685800" eaLnBrk="0" fontAlgn="base" hangingPunct="0">
              <a:spcBef>
                <a:spcPct val="0"/>
              </a:spcBef>
              <a:spcAft>
                <a:spcPct val="0"/>
              </a:spcAft>
              <a:defRPr/>
            </a:pPr>
            <a:endParaRPr kumimoji="1" lang="en-US" altLang="ja-JP" sz="1200" dirty="0">
              <a:solidFill>
                <a:srgbClr val="002060"/>
              </a:solidFill>
              <a:latin typeface="HGS明朝B" panose="02020800000000000000" pitchFamily="18" charset="-128"/>
              <a:ea typeface="HGS明朝B" panose="02020800000000000000" pitchFamily="18" charset="-128"/>
            </a:endParaRPr>
          </a:p>
          <a:p>
            <a:pPr marL="0" marR="0" lvl="0" indent="0" algn="l" defTabSz="685800" rtl="0" eaLnBrk="0" fontAlgn="base" latinLnBrk="0" hangingPunct="0">
              <a:lnSpc>
                <a:spcPct val="100000"/>
              </a:lnSpc>
              <a:spcBef>
                <a:spcPct val="0"/>
              </a:spcBef>
              <a:spcAft>
                <a:spcPct val="0"/>
              </a:spcAft>
              <a:buClrTx/>
              <a:buSzTx/>
              <a:buFontTx/>
              <a:buNone/>
              <a:tabLst/>
              <a:defRPr/>
            </a:pPr>
            <a:r>
              <a:rPr kumimoji="1" lang="ja-JP" altLang="en-US" dirty="0"/>
              <a:t>次回またお会いしましょう。</a:t>
            </a:r>
            <a:endParaRPr kumimoji="1" lang="en-US" altLang="ja-JP" dirty="0"/>
          </a:p>
          <a:p>
            <a:pPr defTabSz="685800" eaLnBrk="0" fontAlgn="base" hangingPunct="0">
              <a:spcBef>
                <a:spcPct val="0"/>
              </a:spcBef>
              <a:spcAft>
                <a:spcPct val="0"/>
              </a:spcAft>
              <a:defRPr/>
            </a:pPr>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43566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4500" y="1243013"/>
            <a:ext cx="5969000" cy="3357562"/>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HGS明朝B" panose="02020800000000000000" pitchFamily="18"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HGS明朝B" panose="02020800000000000000" pitchFamily="18" charset="-128"/>
              <a:cs typeface="+mn-cs"/>
            </a:endParaRPr>
          </a:p>
        </p:txBody>
      </p:sp>
    </p:spTree>
    <p:extLst>
      <p:ext uri="{BB962C8B-B14F-4D97-AF65-F5344CB8AC3E}">
        <p14:creationId xmlns:p14="http://schemas.microsoft.com/office/powerpoint/2010/main" val="1059342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44500" y="1243013"/>
            <a:ext cx="5969000" cy="3357562"/>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r>
              <a:rPr kumimoji="1" lang="ja-JP" altLang="en-US" dirty="0"/>
              <a:t>泉田</a:t>
            </a:r>
            <a:endParaRPr kumimoji="1" lang="en-US" altLang="ja-JP" dirty="0"/>
          </a:p>
          <a:p>
            <a:pPr algn="just"/>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第</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17</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講　テーマ</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18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【減価償却】</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1</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部</a:t>
            </a:r>
            <a:r>
              <a:rPr lang="ja-JP" altLang="en-US" sz="1200" kern="100" dirty="0">
                <a:latin typeface="HGS明朝B" panose="02020800000000000000" pitchFamily="18" charset="-128"/>
                <a:ea typeface="HGS明朝B" panose="02020800000000000000" pitchFamily="18" charset="-128"/>
                <a:cs typeface="Times New Roman" panose="02020603050405020304" pitchFamily="18" charset="0"/>
              </a:rPr>
              <a:t>の内容は</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1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減価償却</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げんかしょ</a:t>
            </a:r>
            <a:endPar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うきゃく</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  2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減価償却の計算要素　</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げんかしょうきゃくのけいさんようそ</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  3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減</a:t>
            </a:r>
            <a:endPar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価償却の計算方法</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げんかしょうきゃくのけいさんほうほう</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  4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記帳方法</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きちょ</a:t>
            </a:r>
            <a:endPar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うほうほう</a:t>
            </a:r>
            <a:r>
              <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です。　　</a:t>
            </a:r>
          </a:p>
          <a:p>
            <a:pPr algn="just"/>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ここでは、減価償却の基礎的事項を学習します。</a:t>
            </a:r>
          </a:p>
          <a:p>
            <a:pPr algn="just"/>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どの学習項目も実務知識として基礎的なものです。</a:t>
            </a:r>
          </a:p>
          <a:p>
            <a:pPr algn="just"/>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減価償却は種類が多く、実務での頻度は高く金額も多額になることが多く、経</a:t>
            </a:r>
            <a:endPar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営活動に重要な影響を与えます。</a:t>
            </a:r>
          </a:p>
          <a:p>
            <a:pPr algn="just"/>
            <a:r>
              <a:rPr lang="ja-JP" altLang="ja-JP" sz="1200" kern="100" dirty="0">
                <a:latin typeface="HGS明朝B" panose="02020800000000000000" pitchFamily="18" charset="-128"/>
                <a:ea typeface="HGS明朝B" panose="02020800000000000000" pitchFamily="18" charset="-128"/>
                <a:cs typeface="Times New Roman" panose="02020603050405020304" pitchFamily="18" charset="0"/>
              </a:rPr>
              <a:t>実務では重要な項目なので、しっかりと学習しましょう。</a:t>
            </a:r>
            <a:endParaRPr lang="en-US" altLang="ja-JP" sz="120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endPar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ja-JP" altLang="en-US" sz="1200" dirty="0">
                <a:solidFill>
                  <a:srgbClr val="002060"/>
                </a:solidFill>
                <a:latin typeface="HGS明朝B" panose="02020800000000000000" pitchFamily="18" charset="-128"/>
                <a:ea typeface="HGS明朝B" panose="02020800000000000000" pitchFamily="18" charset="-128"/>
              </a:rPr>
              <a:t>コンテンツは、以下のようになります。</a:t>
            </a:r>
            <a:endParaRPr lang="en-US" altLang="ja-JP" sz="1200" dirty="0">
              <a:solidFill>
                <a:srgbClr val="002060"/>
              </a:solidFill>
              <a:latin typeface="HGS明朝B" panose="02020800000000000000" pitchFamily="18" charset="-128"/>
              <a:ea typeface="HGS明朝B" panose="02020800000000000000" pitchFamily="18" charset="-128"/>
            </a:endParaRPr>
          </a:p>
          <a:p>
            <a:pPr algn="just"/>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1 </a:t>
            </a:r>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減価償却</a:t>
            </a:r>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げんかしょうきゃく</a:t>
            </a:r>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endPar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endParaRPr>
          </a:p>
          <a:p>
            <a:pPr algn="just"/>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2 </a:t>
            </a:r>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減価償却の計算要素</a:t>
            </a:r>
          </a:p>
          <a:p>
            <a:pPr algn="just"/>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げんかしょうきゃくのけいさんようそ</a:t>
            </a:r>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endPar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endParaRPr>
          </a:p>
          <a:p>
            <a:pPr algn="just"/>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3 </a:t>
            </a:r>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減価償却の計算方法</a:t>
            </a:r>
          </a:p>
          <a:p>
            <a:pPr algn="just"/>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げんかしょうきゃくのけいさんほうほう</a:t>
            </a:r>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endPar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endParaRPr>
          </a:p>
          <a:p>
            <a:pPr algn="just"/>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4 </a:t>
            </a:r>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記帳方法</a:t>
            </a:r>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r>
              <a:rPr lang="ja-JP"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きちょうほうほう</a:t>
            </a:r>
            <a:r>
              <a:rPr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rPr>
              <a:t>) </a:t>
            </a:r>
          </a:p>
          <a:p>
            <a:pPr algn="just"/>
            <a:endParaRPr kumimoji="1" lang="en-US" altLang="ja-JP" sz="12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kumimoji="1" lang="ja-JP" altLang="en-US" dirty="0"/>
              <a:t>次回またお会いしましょう。</a:t>
            </a:r>
            <a:endParaRPr kumimoji="1" lang="en-US" altLang="ja-JP" dirty="0"/>
          </a:p>
          <a:p>
            <a:pPr algn="just"/>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19761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b="0" dirty="0">
                <a:solidFill>
                  <a:prstClr val="black"/>
                </a:solidFill>
                <a:latin typeface="HGS明朝B" panose="02020800000000000000" pitchFamily="18" charset="-128"/>
                <a:ea typeface="HGS明朝B" panose="02020800000000000000" pitchFamily="18" charset="-128"/>
              </a:rPr>
              <a:t>泉田</a:t>
            </a:r>
            <a:endParaRPr lang="en-US" altLang="ja-JP" sz="1200" b="0" dirty="0">
              <a:solidFill>
                <a:prstClr val="black"/>
              </a:solidFill>
              <a:latin typeface="HGS明朝B" panose="02020800000000000000" pitchFamily="18" charset="-128"/>
              <a:ea typeface="HGS明朝B" panose="02020800000000000000" pitchFamily="18" charset="-128"/>
            </a:endParaRPr>
          </a:p>
          <a:p>
            <a:endParaRPr lang="en-US" altLang="ja-JP" sz="1200" b="0" dirty="0">
              <a:solidFill>
                <a:prstClr val="black"/>
              </a:solidFill>
              <a:latin typeface="HGS明朝B" panose="02020800000000000000" pitchFamily="18" charset="-128"/>
              <a:ea typeface="HGS明朝B" panose="02020800000000000000" pitchFamily="18" charset="-128"/>
            </a:endParaRPr>
          </a:p>
          <a:p>
            <a:pPr fontAlgn="auto">
              <a:spcBef>
                <a:spcPct val="20000"/>
              </a:spcBef>
              <a:spcAft>
                <a:spcPts val="0"/>
              </a:spcAft>
              <a:defRPr/>
            </a:pPr>
            <a:r>
              <a:rPr lang="ja-JP" altLang="en-US" sz="1200" cap="none" dirty="0">
                <a:solidFill>
                  <a:prstClr val="black"/>
                </a:solidFill>
                <a:latin typeface="HGS明朝B" panose="02020800000000000000" pitchFamily="18" charset="-128"/>
                <a:ea typeface="HGS明朝B" panose="02020800000000000000" pitchFamily="18" charset="-128"/>
              </a:rPr>
              <a:t>第</a:t>
            </a:r>
            <a:r>
              <a:rPr lang="en-US" altLang="ja-JP" sz="1200" cap="none" dirty="0">
                <a:solidFill>
                  <a:prstClr val="black"/>
                </a:solidFill>
                <a:latin typeface="HGS明朝B" panose="02020800000000000000" pitchFamily="18" charset="-128"/>
                <a:ea typeface="HGS明朝B" panose="02020800000000000000" pitchFamily="18" charset="-128"/>
              </a:rPr>
              <a:t>17</a:t>
            </a:r>
            <a:r>
              <a:rPr lang="ja-JP" altLang="en-US" sz="1200" cap="none" dirty="0">
                <a:solidFill>
                  <a:prstClr val="black"/>
                </a:solidFill>
                <a:latin typeface="HGS明朝B" panose="02020800000000000000" pitchFamily="18" charset="-128"/>
                <a:ea typeface="HGS明朝B" panose="02020800000000000000" pitchFamily="18" charset="-128"/>
              </a:rPr>
              <a:t>講</a:t>
            </a:r>
            <a:br>
              <a:rPr lang="en-US" altLang="ja-JP" sz="1200" cap="none" dirty="0">
                <a:solidFill>
                  <a:prstClr val="black"/>
                </a:solidFill>
                <a:latin typeface="HGS明朝B" panose="02020800000000000000" pitchFamily="18" charset="-128"/>
                <a:ea typeface="HGS明朝B" panose="02020800000000000000" pitchFamily="18" charset="-128"/>
              </a:rPr>
            </a:br>
            <a:r>
              <a:rPr lang="ja-JP" altLang="en-US" sz="1200" dirty="0">
                <a:solidFill>
                  <a:prstClr val="black"/>
                </a:solidFill>
                <a:latin typeface="HGS明朝B" panose="02020800000000000000" pitchFamily="18" charset="-128"/>
                <a:ea typeface="HGS明朝B" panose="02020800000000000000" pitchFamily="18" charset="-128"/>
                <a:cs typeface="+mn-cs"/>
              </a:rPr>
              <a:t>テーマ </a:t>
            </a:r>
            <a:r>
              <a:rPr lang="en-US" altLang="ja-JP" sz="1200" dirty="0">
                <a:solidFill>
                  <a:prstClr val="black"/>
                </a:solidFill>
                <a:latin typeface="HGS明朝B" panose="02020800000000000000" pitchFamily="18" charset="-128"/>
                <a:ea typeface="HGS明朝B" panose="02020800000000000000" pitchFamily="18" charset="-128"/>
              </a:rPr>
              <a:t>18</a:t>
            </a:r>
            <a:r>
              <a:rPr lang="ja-JP" altLang="en-US" sz="1200" cap="none" dirty="0">
                <a:latin typeface="HGS明朝B" panose="02020800000000000000" pitchFamily="18" charset="-128"/>
                <a:ea typeface="HGS明朝B" panose="02020800000000000000" pitchFamily="18" charset="-128"/>
              </a:rPr>
              <a:t>減価償却</a:t>
            </a:r>
            <a:r>
              <a:rPr lang="en-US" altLang="ja-JP" sz="1200" cap="none" dirty="0">
                <a:latin typeface="HGS明朝B" panose="02020800000000000000" pitchFamily="18" charset="-128"/>
                <a:ea typeface="HGS明朝B" panose="02020800000000000000" pitchFamily="18" charset="-128"/>
              </a:rPr>
              <a:t>1</a:t>
            </a:r>
            <a:r>
              <a:rPr lang="ja-JP" altLang="en-US" sz="1200" cap="none" dirty="0">
                <a:latin typeface="HGS明朝B" panose="02020800000000000000" pitchFamily="18" charset="-128"/>
                <a:ea typeface="HGS明朝B" panose="02020800000000000000" pitchFamily="18" charset="-128"/>
              </a:rPr>
              <a:t>部　</a:t>
            </a:r>
            <a:r>
              <a:rPr lang="ja-JP" altLang="en-US" sz="1200" b="0" dirty="0">
                <a:solidFill>
                  <a:prstClr val="black"/>
                </a:solidFill>
                <a:latin typeface="HGS明朝B" panose="02020800000000000000" pitchFamily="18" charset="-128"/>
                <a:ea typeface="HGS明朝B" panose="02020800000000000000" pitchFamily="18" charset="-128"/>
              </a:rPr>
              <a:t>のコンテンツ </a:t>
            </a:r>
            <a:r>
              <a:rPr lang="en-US" altLang="ja-JP" sz="1200" b="0" dirty="0">
                <a:solidFill>
                  <a:prstClr val="black"/>
                </a:solidFill>
                <a:latin typeface="HGS明朝B" panose="02020800000000000000" pitchFamily="18" charset="-128"/>
                <a:ea typeface="HGS明朝B" panose="02020800000000000000" pitchFamily="18" charset="-128"/>
              </a:rPr>
              <a:t>(</a:t>
            </a:r>
            <a:r>
              <a:rPr lang="ja-JP" altLang="en-US" sz="1200" b="0" dirty="0">
                <a:solidFill>
                  <a:prstClr val="black"/>
                </a:solidFill>
                <a:latin typeface="HGS明朝B" panose="02020800000000000000" pitchFamily="18" charset="-128"/>
                <a:ea typeface="HGS明朝B" panose="02020800000000000000" pitchFamily="18" charset="-128"/>
              </a:rPr>
              <a:t>目次</a:t>
            </a:r>
            <a:r>
              <a:rPr lang="en-US" altLang="ja-JP" sz="1200" b="0" dirty="0">
                <a:solidFill>
                  <a:prstClr val="black"/>
                </a:solidFill>
                <a:latin typeface="HGS明朝B" panose="02020800000000000000" pitchFamily="18" charset="-128"/>
                <a:ea typeface="HGS明朝B" panose="02020800000000000000" pitchFamily="18" charset="-128"/>
              </a:rPr>
              <a:t>) </a:t>
            </a:r>
            <a:r>
              <a:rPr lang="ja-JP" altLang="en-US" sz="1200" b="0" dirty="0">
                <a:solidFill>
                  <a:prstClr val="black"/>
                </a:solidFill>
                <a:latin typeface="HGS明朝B" panose="02020800000000000000" pitchFamily="18" charset="-128"/>
                <a:ea typeface="HGS明朝B" panose="02020800000000000000" pitchFamily="18" charset="-128"/>
              </a:rPr>
              <a:t>について、ご説明いたします。</a:t>
            </a:r>
            <a:endParaRPr lang="en-US" altLang="ja-JP" sz="1200" b="0" dirty="0">
              <a:solidFill>
                <a:prstClr val="black"/>
              </a:solidFill>
              <a:latin typeface="HGS明朝B" panose="02020800000000000000" pitchFamily="18" charset="-128"/>
              <a:ea typeface="HGS明朝B" panose="02020800000000000000" pitchFamily="18" charset="-128"/>
            </a:endParaRPr>
          </a:p>
          <a:p>
            <a:endParaRPr lang="en-US" altLang="ja-JP" b="0" dirty="0">
              <a:latin typeface="Arial" panose="020B0604020202020204" pitchFamily="34" charset="0"/>
            </a:endParaRPr>
          </a:p>
          <a:p>
            <a:pPr eaLnBrk="1" fontAlgn="auto" hangingPunct="1">
              <a:spcBef>
                <a:spcPct val="20000"/>
              </a:spcBef>
              <a:spcAft>
                <a:spcPts val="0"/>
              </a:spcAft>
              <a:defRPr/>
            </a:pPr>
            <a:r>
              <a:rPr lang="zh-TW" altLang="en-US" dirty="0">
                <a:solidFill>
                  <a:srgbClr val="002060"/>
                </a:solidFill>
                <a:latin typeface="HGS明朝B" panose="02020800000000000000" pitchFamily="18" charset="-128"/>
                <a:ea typeface="HGS明朝B" panose="02020800000000000000" pitchFamily="18" charset="-128"/>
              </a:rPr>
              <a:t>第</a:t>
            </a:r>
            <a:r>
              <a:rPr lang="en-US" altLang="zh-TW" dirty="0">
                <a:solidFill>
                  <a:srgbClr val="002060"/>
                </a:solidFill>
                <a:latin typeface="HGS明朝B" panose="02020800000000000000" pitchFamily="18" charset="-128"/>
                <a:ea typeface="HGS明朝B" panose="02020800000000000000" pitchFamily="18" charset="-128"/>
              </a:rPr>
              <a:t>12</a:t>
            </a:r>
            <a:r>
              <a:rPr lang="zh-TW" altLang="en-US" dirty="0">
                <a:solidFill>
                  <a:srgbClr val="002060"/>
                </a:solidFill>
                <a:latin typeface="HGS明朝B" panose="02020800000000000000" pitchFamily="18" charset="-128"/>
                <a:ea typeface="HGS明朝B" panose="02020800000000000000" pitchFamily="18" charset="-128"/>
              </a:rPr>
              <a:t>講　減価償却</a:t>
            </a:r>
            <a:endParaRPr lang="en-US" altLang="ja-JP" dirty="0">
              <a:solidFill>
                <a:srgbClr val="002060"/>
              </a:solidFill>
              <a:latin typeface="HGS明朝B" panose="02020800000000000000" pitchFamily="18" charset="-128"/>
              <a:ea typeface="HGS明朝B" panose="02020800000000000000" pitchFamily="18" charset="-128"/>
            </a:endParaRPr>
          </a:p>
          <a:p>
            <a:pPr defTabSz="685800">
              <a:lnSpc>
                <a:spcPct val="150000"/>
              </a:lnSpc>
              <a:spcBef>
                <a:spcPts val="750"/>
              </a:spcBef>
              <a:defRPr/>
            </a:pPr>
            <a:r>
              <a:rPr lang="en-US" altLang="ja-JP" dirty="0">
                <a:solidFill>
                  <a:srgbClr val="002060"/>
                </a:solidFill>
                <a:latin typeface="HGS明朝B" panose="02020800000000000000" pitchFamily="18" charset="-128"/>
                <a:ea typeface="HGS明朝B" panose="02020800000000000000" pitchFamily="18" charset="-128"/>
              </a:rPr>
              <a:t>1 </a:t>
            </a:r>
            <a:r>
              <a:rPr lang="ja-JP" altLang="en-US" dirty="0">
                <a:solidFill>
                  <a:srgbClr val="002060"/>
                </a:solidFill>
                <a:latin typeface="HGS明朝B" panose="02020800000000000000" pitchFamily="18" charset="-128"/>
                <a:ea typeface="HGS明朝B" panose="02020800000000000000" pitchFamily="18" charset="-128"/>
              </a:rPr>
              <a:t>減価償却</a:t>
            </a:r>
            <a:r>
              <a:rPr lang="en-US" altLang="ja-JP" dirty="0">
                <a:solidFill>
                  <a:srgbClr val="002060"/>
                </a:solidFill>
                <a:latin typeface="HGS明朝B" panose="02020800000000000000" pitchFamily="18" charset="-128"/>
                <a:ea typeface="HGS明朝B" panose="02020800000000000000" pitchFamily="18" charset="-128"/>
              </a:rPr>
              <a:t> (</a:t>
            </a:r>
            <a:r>
              <a:rPr lang="ja-JP" altLang="en-US" dirty="0">
                <a:solidFill>
                  <a:srgbClr val="002060"/>
                </a:solidFill>
                <a:latin typeface="HGS明朝B" panose="02020800000000000000" pitchFamily="18" charset="-128"/>
                <a:ea typeface="HGS明朝B" panose="02020800000000000000" pitchFamily="18" charset="-128"/>
              </a:rPr>
              <a:t>げんかしょうきゃく</a:t>
            </a:r>
            <a:r>
              <a:rPr lang="en-US" altLang="ja-JP" dirty="0">
                <a:solidFill>
                  <a:srgbClr val="002060"/>
                </a:solidFill>
                <a:latin typeface="HGS明朝B" panose="02020800000000000000" pitchFamily="18" charset="-128"/>
                <a:ea typeface="HGS明朝B" panose="02020800000000000000" pitchFamily="18" charset="-128"/>
              </a:rPr>
              <a:t>) </a:t>
            </a:r>
          </a:p>
          <a:p>
            <a:pPr defTabSz="685800">
              <a:lnSpc>
                <a:spcPct val="150000"/>
              </a:lnSpc>
              <a:defRPr/>
            </a:pPr>
            <a:r>
              <a:rPr lang="en-US" altLang="ja-JP" dirty="0">
                <a:solidFill>
                  <a:srgbClr val="002060"/>
                </a:solidFill>
                <a:latin typeface="HGS明朝B" panose="02020800000000000000" pitchFamily="18" charset="-128"/>
                <a:ea typeface="HGS明朝B" panose="02020800000000000000" pitchFamily="18" charset="-128"/>
              </a:rPr>
              <a:t>2 </a:t>
            </a:r>
            <a:r>
              <a:rPr lang="ja-JP" altLang="en-US" dirty="0">
                <a:solidFill>
                  <a:srgbClr val="002060"/>
                </a:solidFill>
                <a:latin typeface="HGS明朝B" panose="02020800000000000000" pitchFamily="18" charset="-128"/>
                <a:ea typeface="HGS明朝B" panose="02020800000000000000" pitchFamily="18" charset="-128"/>
              </a:rPr>
              <a:t>減価償却の計算要素</a:t>
            </a:r>
            <a:endParaRPr lang="en-US" altLang="ja-JP" dirty="0">
              <a:solidFill>
                <a:srgbClr val="002060"/>
              </a:solidFill>
              <a:latin typeface="HGS明朝B" panose="02020800000000000000" pitchFamily="18" charset="-128"/>
              <a:ea typeface="HGS明朝B" panose="02020800000000000000" pitchFamily="18" charset="-128"/>
            </a:endParaRPr>
          </a:p>
          <a:p>
            <a:pPr defTabSz="685800">
              <a:lnSpc>
                <a:spcPct val="150000"/>
              </a:lnSpc>
              <a:defRPr/>
            </a:pPr>
            <a:r>
              <a:rPr lang="ja-JP" altLang="en-US" dirty="0">
                <a:solidFill>
                  <a:srgbClr val="002060"/>
                </a:solidFill>
                <a:latin typeface="HGS明朝B" panose="02020800000000000000" pitchFamily="18" charset="-128"/>
                <a:ea typeface="HGS明朝B" panose="02020800000000000000" pitchFamily="18" charset="-128"/>
              </a:rPr>
              <a:t>　</a:t>
            </a:r>
            <a:r>
              <a:rPr lang="en-US" altLang="ja-JP" dirty="0">
                <a:solidFill>
                  <a:srgbClr val="002060"/>
                </a:solidFill>
                <a:latin typeface="HGS明朝B" panose="02020800000000000000" pitchFamily="18" charset="-128"/>
                <a:ea typeface="HGS明朝B" panose="02020800000000000000" pitchFamily="18" charset="-128"/>
              </a:rPr>
              <a:t> (</a:t>
            </a:r>
            <a:r>
              <a:rPr lang="ja-JP" altLang="en-US" dirty="0">
                <a:solidFill>
                  <a:srgbClr val="002060"/>
                </a:solidFill>
                <a:latin typeface="HGS明朝B" panose="02020800000000000000" pitchFamily="18" charset="-128"/>
                <a:ea typeface="HGS明朝B" panose="02020800000000000000" pitchFamily="18" charset="-128"/>
              </a:rPr>
              <a:t>げんかしょうきゃくのけいさんようそ</a:t>
            </a:r>
            <a:r>
              <a:rPr lang="en-US" altLang="ja-JP" dirty="0">
                <a:solidFill>
                  <a:srgbClr val="002060"/>
                </a:solidFill>
                <a:latin typeface="HGS明朝B" panose="02020800000000000000" pitchFamily="18" charset="-128"/>
                <a:ea typeface="HGS明朝B" panose="02020800000000000000" pitchFamily="18" charset="-128"/>
              </a:rPr>
              <a:t>) </a:t>
            </a:r>
          </a:p>
          <a:p>
            <a:pPr defTabSz="685800">
              <a:lnSpc>
                <a:spcPct val="150000"/>
              </a:lnSpc>
              <a:defRPr/>
            </a:pPr>
            <a:r>
              <a:rPr lang="en-US" altLang="ja-JP" dirty="0">
                <a:solidFill>
                  <a:srgbClr val="002060"/>
                </a:solidFill>
                <a:latin typeface="HGS明朝B" panose="02020800000000000000" pitchFamily="18" charset="-128"/>
                <a:ea typeface="HGS明朝B" panose="02020800000000000000" pitchFamily="18" charset="-128"/>
              </a:rPr>
              <a:t>3 </a:t>
            </a:r>
            <a:r>
              <a:rPr lang="ja-JP" altLang="en-US" dirty="0">
                <a:solidFill>
                  <a:srgbClr val="002060"/>
                </a:solidFill>
                <a:latin typeface="HGS明朝B" panose="02020800000000000000" pitchFamily="18" charset="-128"/>
                <a:ea typeface="HGS明朝B" panose="02020800000000000000" pitchFamily="18" charset="-128"/>
              </a:rPr>
              <a:t>減価償却の計算方法</a:t>
            </a:r>
            <a:endParaRPr lang="en-US" altLang="ja-JP" dirty="0">
              <a:solidFill>
                <a:srgbClr val="002060"/>
              </a:solidFill>
              <a:latin typeface="HGS明朝B" panose="02020800000000000000" pitchFamily="18" charset="-128"/>
              <a:ea typeface="HGS明朝B" panose="02020800000000000000" pitchFamily="18" charset="-128"/>
            </a:endParaRPr>
          </a:p>
          <a:p>
            <a:pPr defTabSz="685800">
              <a:lnSpc>
                <a:spcPct val="150000"/>
              </a:lnSpc>
              <a:defRPr/>
            </a:pPr>
            <a:r>
              <a:rPr lang="ja-JP" altLang="en-US" dirty="0">
                <a:solidFill>
                  <a:srgbClr val="002060"/>
                </a:solidFill>
                <a:latin typeface="HGS明朝B" panose="02020800000000000000" pitchFamily="18" charset="-128"/>
                <a:ea typeface="HGS明朝B" panose="02020800000000000000" pitchFamily="18" charset="-128"/>
              </a:rPr>
              <a:t>　</a:t>
            </a:r>
            <a:r>
              <a:rPr lang="en-US" altLang="ja-JP" dirty="0">
                <a:solidFill>
                  <a:srgbClr val="002060"/>
                </a:solidFill>
                <a:latin typeface="HGS明朝B" panose="02020800000000000000" pitchFamily="18" charset="-128"/>
                <a:ea typeface="HGS明朝B" panose="02020800000000000000" pitchFamily="18" charset="-128"/>
              </a:rPr>
              <a:t> (</a:t>
            </a:r>
            <a:r>
              <a:rPr lang="ja-JP" altLang="en-US" dirty="0">
                <a:solidFill>
                  <a:srgbClr val="002060"/>
                </a:solidFill>
                <a:latin typeface="HGS明朝B" panose="02020800000000000000" pitchFamily="18" charset="-128"/>
                <a:ea typeface="HGS明朝B" panose="02020800000000000000" pitchFamily="18" charset="-128"/>
              </a:rPr>
              <a:t>げんかしょうきゃくのけいさんほうほう</a:t>
            </a:r>
            <a:r>
              <a:rPr lang="en-US" altLang="ja-JP" dirty="0">
                <a:solidFill>
                  <a:srgbClr val="002060"/>
                </a:solidFill>
                <a:latin typeface="HGS明朝B" panose="02020800000000000000" pitchFamily="18" charset="-128"/>
                <a:ea typeface="HGS明朝B" panose="02020800000000000000" pitchFamily="18" charset="-128"/>
              </a:rPr>
              <a:t>) </a:t>
            </a:r>
          </a:p>
          <a:p>
            <a:pPr defTabSz="685800">
              <a:lnSpc>
                <a:spcPct val="150000"/>
              </a:lnSpc>
              <a:defRPr/>
            </a:pPr>
            <a:r>
              <a:rPr lang="en-US" altLang="ja-JP" dirty="0">
                <a:solidFill>
                  <a:srgbClr val="002060"/>
                </a:solidFill>
                <a:latin typeface="HGS明朝B" panose="02020800000000000000" pitchFamily="18" charset="-128"/>
                <a:ea typeface="HGS明朝B" panose="02020800000000000000" pitchFamily="18" charset="-128"/>
              </a:rPr>
              <a:t>4 </a:t>
            </a:r>
            <a:r>
              <a:rPr lang="ja-JP" altLang="en-US" dirty="0">
                <a:solidFill>
                  <a:srgbClr val="002060"/>
                </a:solidFill>
                <a:latin typeface="HGS明朝B" panose="02020800000000000000" pitchFamily="18" charset="-128"/>
                <a:ea typeface="HGS明朝B" panose="02020800000000000000" pitchFamily="18" charset="-128"/>
              </a:rPr>
              <a:t>記帳方法</a:t>
            </a:r>
            <a:r>
              <a:rPr lang="en-US" altLang="ja-JP" dirty="0">
                <a:solidFill>
                  <a:srgbClr val="002060"/>
                </a:solidFill>
                <a:latin typeface="HGS明朝B" panose="02020800000000000000" pitchFamily="18" charset="-128"/>
                <a:ea typeface="HGS明朝B" panose="02020800000000000000" pitchFamily="18" charset="-128"/>
              </a:rPr>
              <a:t> (</a:t>
            </a:r>
            <a:r>
              <a:rPr lang="ja-JP" altLang="en-US" dirty="0">
                <a:solidFill>
                  <a:srgbClr val="002060"/>
                </a:solidFill>
                <a:latin typeface="HGS明朝B" panose="02020800000000000000" pitchFamily="18" charset="-128"/>
                <a:ea typeface="HGS明朝B" panose="02020800000000000000" pitchFamily="18" charset="-128"/>
              </a:rPr>
              <a:t>きちょうほうほう</a:t>
            </a:r>
            <a:r>
              <a:rPr lang="en-US" altLang="ja-JP" dirty="0">
                <a:solidFill>
                  <a:srgbClr val="002060"/>
                </a:solidFill>
                <a:latin typeface="HGS明朝B" panose="02020800000000000000" pitchFamily="18" charset="-128"/>
                <a:ea typeface="HGS明朝B" panose="02020800000000000000" pitchFamily="18" charset="-128"/>
              </a:rPr>
              <a:t>) </a:t>
            </a:r>
          </a:p>
          <a:p>
            <a:pPr algn="just">
              <a:lnSpc>
                <a:spcPct val="150000"/>
              </a:lnSpc>
              <a:defRPr/>
            </a:pPr>
            <a:endParaRPr lang="en-US" altLang="ja-JP" sz="1200" kern="100" dirty="0">
              <a:solidFill>
                <a:srgbClr val="FF0000"/>
              </a:solidFill>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200" b="0" dirty="0">
                <a:latin typeface="HGS明朝B" panose="02020800000000000000" pitchFamily="18" charset="-128"/>
                <a:ea typeface="HGS明朝B" panose="02020800000000000000" pitchFamily="18" charset="-128"/>
              </a:rPr>
              <a:t>浅山先生、　</a:t>
            </a:r>
            <a:r>
              <a:rPr lang="en-US" altLang="ja-JP" dirty="0">
                <a:solidFill>
                  <a:srgbClr val="002060"/>
                </a:solidFill>
                <a:latin typeface="HGS明朝B" panose="02020800000000000000" pitchFamily="18" charset="-128"/>
                <a:ea typeface="HGS明朝B" panose="02020800000000000000" pitchFamily="18" charset="-128"/>
              </a:rPr>
              <a:t>1 </a:t>
            </a:r>
            <a:r>
              <a:rPr lang="ja-JP" altLang="en-US" dirty="0">
                <a:solidFill>
                  <a:srgbClr val="002060"/>
                </a:solidFill>
                <a:latin typeface="HGS明朝B" panose="02020800000000000000" pitchFamily="18" charset="-128"/>
                <a:ea typeface="HGS明朝B" panose="02020800000000000000" pitchFamily="18" charset="-128"/>
              </a:rPr>
              <a:t>減価償却</a:t>
            </a:r>
            <a:r>
              <a:rPr lang="ja-JP" altLang="en-US" sz="1200" b="0" dirty="0">
                <a:latin typeface="HGS明朝B" panose="02020800000000000000" pitchFamily="18" charset="-128"/>
                <a:ea typeface="HGS明朝B" panose="02020800000000000000" pitchFamily="18" charset="-128"/>
              </a:rPr>
              <a:t>から、解説</a:t>
            </a:r>
            <a:r>
              <a:rPr lang="ja-JP" altLang="en-US" sz="1200" dirty="0">
                <a:latin typeface="HGS明朝B" panose="02020800000000000000" pitchFamily="18" charset="-128"/>
                <a:ea typeface="HGS明朝B" panose="02020800000000000000" pitchFamily="18" charset="-128"/>
              </a:rPr>
              <a:t>を、お願いいたします。</a:t>
            </a:r>
            <a:endParaRPr lang="ja-JP" altLang="en-US" dirty="0">
              <a:latin typeface="Arial" panose="020B0604020202020204" pitchFamily="34"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616277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98424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A6FB35F5-1FB6-4294-AC55-755669855541}" type="slidenum">
              <a:rPr lang="en-US" altLang="ja-JP" smtClean="0"/>
              <a:pPr>
                <a:defRPr/>
              </a:pPr>
              <a:t>10</a:t>
            </a:fld>
            <a:endParaRPr lang="en-US" altLang="ja-JP"/>
          </a:p>
        </p:txBody>
      </p:sp>
    </p:spTree>
    <p:extLst>
      <p:ext uri="{BB962C8B-B14F-4D97-AF65-F5344CB8AC3E}">
        <p14:creationId xmlns:p14="http://schemas.microsoft.com/office/powerpoint/2010/main" val="3133691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518246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488" y="744538"/>
            <a:ext cx="6616700" cy="37226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A6FB35F5-1FB6-4294-AC55-755669855541}" type="slidenum">
              <a:rPr lang="en-US" altLang="ja-JP" smtClean="0"/>
              <a:pPr>
                <a:defRPr/>
              </a:pPr>
              <a:t>22</a:t>
            </a:fld>
            <a:endParaRPr lang="en-US" altLang="ja-JP"/>
          </a:p>
        </p:txBody>
      </p:sp>
    </p:spTree>
    <p:extLst>
      <p:ext uri="{BB962C8B-B14F-4D97-AF65-F5344CB8AC3E}">
        <p14:creationId xmlns:p14="http://schemas.microsoft.com/office/powerpoint/2010/main" val="51839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158947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FB35F5-1FB6-4294-AC55-755669855541}"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786902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A484E457-492A-45F3-94BB-C2C53542683B}" type="slidenum">
              <a:rPr lang="en-US" altLang="ja-JP" smtClean="0"/>
              <a:pPr>
                <a:defRPr/>
              </a:pPr>
              <a:t>‹#›</a:t>
            </a:fld>
            <a:endParaRPr lang="en-US" altLang="ja-JP"/>
          </a:p>
        </p:txBody>
      </p:sp>
    </p:spTree>
    <p:extLst>
      <p:ext uri="{BB962C8B-B14F-4D97-AF65-F5344CB8AC3E}">
        <p14:creationId xmlns:p14="http://schemas.microsoft.com/office/powerpoint/2010/main" val="420003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F83EB1D5-72AC-4600-B2A9-D00B6FD6F403}" type="slidenum">
              <a:rPr lang="en-US" altLang="ja-JP" smtClean="0"/>
              <a:pPr>
                <a:defRPr/>
              </a:pPr>
              <a:t>‹#›</a:t>
            </a:fld>
            <a:endParaRPr lang="en-US" altLang="ja-JP"/>
          </a:p>
        </p:txBody>
      </p:sp>
    </p:spTree>
    <p:extLst>
      <p:ext uri="{BB962C8B-B14F-4D97-AF65-F5344CB8AC3E}">
        <p14:creationId xmlns:p14="http://schemas.microsoft.com/office/powerpoint/2010/main" val="14692496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84568E95-C263-43BC-8E97-D3F67C1A675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11853824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8D32C1B8-6F33-41CA-81D7-85486EC631F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47760183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E5115F5B-A8FD-4B44-AAD7-3ABE4AE0332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891987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4BAC9E49-CA2B-4EF3-B792-924D42CBEE6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9422952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Footer Placeholder 7"/>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9" name="Slide Number Placeholder 8"/>
          <p:cNvSpPr>
            <a:spLocks noGrp="1"/>
          </p:cNvSpPr>
          <p:nvPr>
            <p:ph type="sldNum" sz="quarter" idx="12"/>
          </p:nvPr>
        </p:nvSpPr>
        <p:spPr/>
        <p:txBody>
          <a:bodyPr/>
          <a:lstStyle/>
          <a:p>
            <a:pPr>
              <a:defRPr/>
            </a:pPr>
            <a:fld id="{1FA8F80F-64BF-44BD-8521-3BD8552F919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8525888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Footer Placeholder 3"/>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5" name="Slide Number Placeholder 4"/>
          <p:cNvSpPr>
            <a:spLocks noGrp="1"/>
          </p:cNvSpPr>
          <p:nvPr>
            <p:ph type="sldNum" sz="quarter" idx="12"/>
          </p:nvPr>
        </p:nvSpPr>
        <p:spPr/>
        <p:txBody>
          <a:bodyPr/>
          <a:lstStyle/>
          <a:p>
            <a:pPr>
              <a:defRPr/>
            </a:pPr>
            <a:fld id="{D75A7DFD-EADF-4CA5-A26A-A6C96443689A}"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13476328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4" name="Slide Number Placeholder 3"/>
          <p:cNvSpPr>
            <a:spLocks noGrp="1"/>
          </p:cNvSpPr>
          <p:nvPr>
            <p:ph type="sldNum" sz="quarter" idx="12"/>
          </p:nvPr>
        </p:nvSpPr>
        <p:spPr/>
        <p:txBody>
          <a:bodyPr/>
          <a:lstStyle/>
          <a:p>
            <a:pPr>
              <a:defRPr/>
            </a:pPr>
            <a:fld id="{1C30C812-0F45-4744-8703-5C00F42A8AB0}"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6820840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02ABC50A-4B97-4E6C-AA6D-DA6AD201F95A}"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8690729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C379B12A-290C-43BA-8095-1B6AB8BDFFC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04264460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1FD7F593-E4E0-47F0-940D-698F158FCAB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75514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5EA00D64-E8A4-42AC-B3C5-BE2FCB1ECF4B}" type="slidenum">
              <a:rPr lang="en-US" altLang="ja-JP" smtClean="0"/>
              <a:pPr>
                <a:defRPr/>
              </a:pPr>
              <a:t>‹#›</a:t>
            </a:fld>
            <a:endParaRPr lang="en-US" altLang="ja-JP"/>
          </a:p>
        </p:txBody>
      </p:sp>
    </p:spTree>
    <p:extLst>
      <p:ext uri="{BB962C8B-B14F-4D97-AF65-F5344CB8AC3E}">
        <p14:creationId xmlns:p14="http://schemas.microsoft.com/office/powerpoint/2010/main" val="90424437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23C116B9-DD6C-4581-B35F-5B50F1FCCB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59005152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ja-JP" altLang="en-US"/>
              <a:t>マスター タイトルの書式設定</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a:xfrm>
            <a:off x="2416500" y="329307"/>
            <a:ext cx="4973915" cy="309201"/>
          </a:xfrm>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6" name="Slide Number Placeholder 5"/>
          <p:cNvSpPr>
            <a:spLocks noGrp="1"/>
          </p:cNvSpPr>
          <p:nvPr>
            <p:ph type="sldNum" sz="quarter" idx="12"/>
          </p:nvPr>
        </p:nvSpPr>
        <p:spPr>
          <a:xfrm>
            <a:off x="1437664" y="798973"/>
            <a:ext cx="811019" cy="503578"/>
          </a:xfrm>
        </p:spPr>
        <p:txBody>
          <a:bodyPr/>
          <a:lstStyle/>
          <a:p>
            <a:pPr>
              <a:defRPr/>
            </a:pPr>
            <a:fld id="{A484E457-492A-45F3-94BB-C2C53542683B}"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549680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63CD2F7-FEEC-450C-8C1F-2890A2D80E6E}"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05253721"/>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76F5F96-4268-403D-A977-A8BD2EC580B3}"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837585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42A82F78-B9A6-44E4-B2E5-2FCA504ED7A3}"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676008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447191" y="2824269"/>
            <a:ext cx="4645152" cy="26444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412362" y="2821491"/>
            <a:ext cx="4645152" cy="2637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Footer Placeholder 7"/>
          <p:cNvSpPr>
            <a:spLocks noGrp="1"/>
          </p:cNvSpPr>
          <p:nvPr>
            <p:ph type="ftr" sz="quarter" idx="11"/>
          </p:nvPr>
        </p:nvSpPr>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0ADF0D85-D16C-488C-A464-083C562C4A10}"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68525908"/>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Footer Placeholder 3"/>
          <p:cNvSpPr>
            <a:spLocks noGrp="1"/>
          </p:cNvSpPr>
          <p:nvPr>
            <p:ph type="ftr" sz="quarter" idx="11"/>
          </p:nvPr>
        </p:nvSpPr>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9DF0E39F-3D2F-44C5-9D3D-E395DD617201}"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813033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7641C658-6434-438D-99DC-9513563CCA5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7792931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51E5ABC2-F0F8-4763-8A18-AC2924A85BCD}"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6947542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a:xfrm>
            <a:off x="1447382" y="318640"/>
            <a:ext cx="5541004" cy="320931"/>
          </a:xfrm>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48B0BDC3-F7E3-4FED-BACD-1A4F77003B11}"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3653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A484E457-492A-45F3-94BB-C2C53542683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543808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F83EB1D5-72AC-4600-B2A9-D00B6FD6F403}"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522513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rPr>
              <a:t>社長の実践経営講座　</a:t>
            </a:r>
            <a:r>
              <a:rPr lang="en-US" altLang="ja-JP">
                <a:solidFill>
                  <a:prstClr val="black">
                    <a:tint val="75000"/>
                  </a:prstClr>
                </a:solidFill>
              </a:rPr>
              <a:t>© </a:t>
            </a:r>
            <a:r>
              <a:rPr lang="ja-JP" altLang="en-US">
                <a:solidFill>
                  <a:prstClr val="black">
                    <a:tint val="75000"/>
                  </a:prstClr>
                </a:solidFill>
              </a:rPr>
              <a:t>国際会計コンソーシアム</a:t>
            </a:r>
            <a:endParaRPr lang="en-US" altLang="ja-JP"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EA00D64-E8A4-42AC-B3C5-BE2FCB1ECF4B}" type="slidenum">
              <a:rPr lang="en-US" altLang="ja-JP" smtClean="0">
                <a:solidFill>
                  <a:prstClr val="black">
                    <a:tint val="75000"/>
                  </a:prstClr>
                </a:solidFill>
              </a:rPr>
              <a:pPr>
                <a:defRPr/>
              </a:pPr>
              <a:t>‹#›</a:t>
            </a:fld>
            <a:endParaRPr lang="en-US" altLang="ja-JP">
              <a:solidFill>
                <a:prstClr val="black">
                  <a:tint val="75000"/>
                </a:prstClr>
              </a:solidFill>
            </a:endParaRP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24097550"/>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84568E95-C263-43BC-8E97-D3F67C1A675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779055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8D32C1B8-6F33-41CA-81D7-85486EC631F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22626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E5115F5B-A8FD-4B44-AAD7-3ABE4AE0332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1961920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4BAC9E49-CA2B-4EF3-B792-924D42CBEE6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6023194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Footer Placeholder 7"/>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9" name="Slide Number Placeholder 8"/>
          <p:cNvSpPr>
            <a:spLocks noGrp="1"/>
          </p:cNvSpPr>
          <p:nvPr>
            <p:ph type="sldNum" sz="quarter" idx="12"/>
          </p:nvPr>
        </p:nvSpPr>
        <p:spPr/>
        <p:txBody>
          <a:bodyPr/>
          <a:lstStyle/>
          <a:p>
            <a:pPr>
              <a:defRPr/>
            </a:pPr>
            <a:fld id="{1FA8F80F-64BF-44BD-8521-3BD8552F919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03655093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Footer Placeholder 3"/>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5" name="Slide Number Placeholder 4"/>
          <p:cNvSpPr>
            <a:spLocks noGrp="1"/>
          </p:cNvSpPr>
          <p:nvPr>
            <p:ph type="sldNum" sz="quarter" idx="12"/>
          </p:nvPr>
        </p:nvSpPr>
        <p:spPr/>
        <p:txBody>
          <a:bodyPr/>
          <a:lstStyle/>
          <a:p>
            <a:pPr>
              <a:defRPr/>
            </a:pPr>
            <a:fld id="{D75A7DFD-EADF-4CA5-A26A-A6C96443689A}"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55405904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4" name="Slide Number Placeholder 3"/>
          <p:cNvSpPr>
            <a:spLocks noGrp="1"/>
          </p:cNvSpPr>
          <p:nvPr>
            <p:ph type="sldNum" sz="quarter" idx="12"/>
          </p:nvPr>
        </p:nvSpPr>
        <p:spPr/>
        <p:txBody>
          <a:bodyPr/>
          <a:lstStyle/>
          <a:p>
            <a:pPr>
              <a:defRPr/>
            </a:pPr>
            <a:fld id="{1C30C812-0F45-4744-8703-5C00F42A8AB0}"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5013511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02ABC50A-4B97-4E6C-AA6D-DA6AD201F95A}"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01549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563CD2F7-FEEC-450C-8C1F-2890A2D80E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77420277"/>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C379B12A-290C-43BA-8095-1B6AB8BDFFC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52822431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1FD7F593-E4E0-47F0-940D-698F158FCAB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5706749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23C116B9-DD6C-4581-B35F-5B50F1FCCB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552720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D76F5F96-4268-403D-A977-A8BD2EC580B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639233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42A82F78-B9A6-44E4-B2E5-2FCA504ED7A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727172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Footer Placeholder 7"/>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9" name="Slide Number Placeholder 8"/>
          <p:cNvSpPr>
            <a:spLocks noGrp="1"/>
          </p:cNvSpPr>
          <p:nvPr>
            <p:ph type="sldNum" sz="quarter" idx="12"/>
          </p:nvPr>
        </p:nvSpPr>
        <p:spPr/>
        <p:txBody>
          <a:bodyPr/>
          <a:lstStyle/>
          <a:p>
            <a:pPr>
              <a:defRPr/>
            </a:pPr>
            <a:fld id="{0ADF0D85-D16C-488C-A464-083C562C4A10}"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11492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Footer Placeholder 3"/>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5" name="Slide Number Placeholder 4"/>
          <p:cNvSpPr>
            <a:spLocks noGrp="1"/>
          </p:cNvSpPr>
          <p:nvPr>
            <p:ph type="sldNum" sz="quarter" idx="12"/>
          </p:nvPr>
        </p:nvSpPr>
        <p:spPr/>
        <p:txBody>
          <a:bodyPr/>
          <a:lstStyle/>
          <a:p>
            <a:pPr>
              <a:defRPr/>
            </a:pPr>
            <a:fld id="{9DF0E39F-3D2F-44C5-9D3D-E395DD61720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793914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4" name="Slide Number Placeholder 3"/>
          <p:cNvSpPr>
            <a:spLocks noGrp="1"/>
          </p:cNvSpPr>
          <p:nvPr>
            <p:ph type="sldNum" sz="quarter" idx="12"/>
          </p:nvPr>
        </p:nvSpPr>
        <p:spPr/>
        <p:txBody>
          <a:bodyPr/>
          <a:lstStyle/>
          <a:p>
            <a:pPr>
              <a:defRPr/>
            </a:pPr>
            <a:fld id="{7641C658-6434-438D-99DC-9513563CCA5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961547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ja-JP" altLang="en-US"/>
              <a:t>マスター タイトルの書式設定</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51E5ABC2-F0F8-4763-8A18-AC2924A85BC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98869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563CD2F7-FEEC-450C-8C1F-2890A2D80E6E}" type="slidenum">
              <a:rPr lang="en-US" altLang="ja-JP" smtClean="0"/>
              <a:pPr>
                <a:defRPr/>
              </a:pPr>
              <a:t>‹#›</a:t>
            </a:fld>
            <a:endParaRPr lang="en-US" altLang="ja-JP"/>
          </a:p>
        </p:txBody>
      </p:sp>
    </p:spTree>
    <p:extLst>
      <p:ext uri="{BB962C8B-B14F-4D97-AF65-F5344CB8AC3E}">
        <p14:creationId xmlns:p14="http://schemas.microsoft.com/office/powerpoint/2010/main" val="3329879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ja-JP" altLang="en-US"/>
              <a:t>マスター タイトルの書式設定</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48B0BDC3-F7E3-4FED-BACD-1A4F77003B1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89645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F83EB1D5-72AC-4600-B2A9-D00B6FD6F40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459683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5EA00D64-E8A4-42AC-B3C5-BE2FCB1ECF4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254797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4187A581-C99F-4481-9367-A6BBC7FC34F3}" type="slidenum">
              <a:rPr lang="ja-JP" altLang="en-US" smtClean="0"/>
              <a:pPr>
                <a:defRPr/>
              </a:pPr>
              <a:t>‹#›</a:t>
            </a:fld>
            <a:endParaRPr lang="ja-JP" altLang="en-US"/>
          </a:p>
        </p:txBody>
      </p:sp>
    </p:spTree>
    <p:extLst>
      <p:ext uri="{BB962C8B-B14F-4D97-AF65-F5344CB8AC3E}">
        <p14:creationId xmlns:p14="http://schemas.microsoft.com/office/powerpoint/2010/main" val="7856841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76194854-D90F-43FE-A054-2DFCDE18CE70}" type="slidenum">
              <a:rPr lang="ja-JP" altLang="en-US" smtClean="0"/>
              <a:pPr>
                <a:defRPr/>
              </a:pPr>
              <a:t>‹#›</a:t>
            </a:fld>
            <a:endParaRPr lang="ja-JP" altLang="en-US"/>
          </a:p>
        </p:txBody>
      </p:sp>
    </p:spTree>
    <p:extLst>
      <p:ext uri="{BB962C8B-B14F-4D97-AF65-F5344CB8AC3E}">
        <p14:creationId xmlns:p14="http://schemas.microsoft.com/office/powerpoint/2010/main" val="7223028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CF25AFED-E30A-4486-88AB-F05195506AB4}" type="slidenum">
              <a:rPr lang="ja-JP" altLang="en-US" smtClean="0"/>
              <a:pPr>
                <a:defRPr/>
              </a:pPr>
              <a:t>‹#›</a:t>
            </a:fld>
            <a:endParaRPr lang="ja-JP" altLang="en-US"/>
          </a:p>
        </p:txBody>
      </p:sp>
    </p:spTree>
    <p:extLst>
      <p:ext uri="{BB962C8B-B14F-4D97-AF65-F5344CB8AC3E}">
        <p14:creationId xmlns:p14="http://schemas.microsoft.com/office/powerpoint/2010/main" val="37524889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ja-JP" altLang="en-US"/>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7" name="Slide Number Placeholder 6"/>
          <p:cNvSpPr>
            <a:spLocks noGrp="1"/>
          </p:cNvSpPr>
          <p:nvPr>
            <p:ph type="sldNum" sz="quarter" idx="12"/>
          </p:nvPr>
        </p:nvSpPr>
        <p:spPr/>
        <p:txBody>
          <a:bodyPr/>
          <a:lstStyle/>
          <a:p>
            <a:pPr>
              <a:defRPr/>
            </a:pPr>
            <a:fld id="{5424CFFC-BE0D-4D2D-8252-2FD53F9BF67D}" type="slidenum">
              <a:rPr lang="ja-JP" altLang="en-US" smtClean="0"/>
              <a:pPr>
                <a:defRPr/>
              </a:pPr>
              <a:t>‹#›</a:t>
            </a:fld>
            <a:endParaRPr lang="ja-JP" altLang="en-US"/>
          </a:p>
        </p:txBody>
      </p:sp>
    </p:spTree>
    <p:extLst>
      <p:ext uri="{BB962C8B-B14F-4D97-AF65-F5344CB8AC3E}">
        <p14:creationId xmlns:p14="http://schemas.microsoft.com/office/powerpoint/2010/main" val="17874172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ja-JP" altLang="en-US"/>
          </a:p>
        </p:txBody>
      </p:sp>
      <p:sp>
        <p:nvSpPr>
          <p:cNvPr id="8" name="Footer Placeholder 7"/>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9" name="Slide Number Placeholder 8"/>
          <p:cNvSpPr>
            <a:spLocks noGrp="1"/>
          </p:cNvSpPr>
          <p:nvPr>
            <p:ph type="sldNum" sz="quarter" idx="12"/>
          </p:nvPr>
        </p:nvSpPr>
        <p:spPr/>
        <p:txBody>
          <a:bodyPr/>
          <a:lstStyle/>
          <a:p>
            <a:pPr>
              <a:defRPr/>
            </a:pPr>
            <a:fld id="{5A2ACA32-F79D-49CF-8278-083D1284536F}" type="slidenum">
              <a:rPr lang="ja-JP" altLang="en-US" smtClean="0"/>
              <a:pPr>
                <a:defRPr/>
              </a:pPr>
              <a:t>‹#›</a:t>
            </a:fld>
            <a:endParaRPr lang="ja-JP" altLang="en-US"/>
          </a:p>
        </p:txBody>
      </p:sp>
    </p:spTree>
    <p:extLst>
      <p:ext uri="{BB962C8B-B14F-4D97-AF65-F5344CB8AC3E}">
        <p14:creationId xmlns:p14="http://schemas.microsoft.com/office/powerpoint/2010/main" val="3953844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ja-JP" altLang="en-US"/>
          </a:p>
        </p:txBody>
      </p:sp>
      <p:sp>
        <p:nvSpPr>
          <p:cNvPr id="4" name="Footer Placeholder 3"/>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5" name="Slide Number Placeholder 4"/>
          <p:cNvSpPr>
            <a:spLocks noGrp="1"/>
          </p:cNvSpPr>
          <p:nvPr>
            <p:ph type="sldNum" sz="quarter" idx="12"/>
          </p:nvPr>
        </p:nvSpPr>
        <p:spPr/>
        <p:txBody>
          <a:bodyPr/>
          <a:lstStyle/>
          <a:p>
            <a:pPr>
              <a:defRPr/>
            </a:pPr>
            <a:fld id="{0E2621B6-12FD-43D3-8E5F-7D5349A087E4}" type="slidenum">
              <a:rPr lang="ja-JP" altLang="en-US" smtClean="0"/>
              <a:pPr>
                <a:defRPr/>
              </a:pPr>
              <a:t>‹#›</a:t>
            </a:fld>
            <a:endParaRPr lang="ja-JP" altLang="en-US"/>
          </a:p>
        </p:txBody>
      </p:sp>
    </p:spTree>
    <p:extLst>
      <p:ext uri="{BB962C8B-B14F-4D97-AF65-F5344CB8AC3E}">
        <p14:creationId xmlns:p14="http://schemas.microsoft.com/office/powerpoint/2010/main" val="11664104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ja-JP" altLang="en-US"/>
          </a:p>
        </p:txBody>
      </p:sp>
      <p:sp>
        <p:nvSpPr>
          <p:cNvPr id="3" name="Footer Placeholder 2"/>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4" name="Slide Number Placeholder 3"/>
          <p:cNvSpPr>
            <a:spLocks noGrp="1"/>
          </p:cNvSpPr>
          <p:nvPr>
            <p:ph type="sldNum" sz="quarter" idx="12"/>
          </p:nvPr>
        </p:nvSpPr>
        <p:spPr/>
        <p:txBody>
          <a:bodyPr/>
          <a:lstStyle/>
          <a:p>
            <a:pPr>
              <a:defRPr/>
            </a:pPr>
            <a:fld id="{F23EDA94-2C59-4B08-A5BB-6CAC7B33CB0B}" type="slidenum">
              <a:rPr lang="ja-JP" altLang="en-US" smtClean="0"/>
              <a:pPr>
                <a:defRPr/>
              </a:pPr>
              <a:t>‹#›</a:t>
            </a:fld>
            <a:endParaRPr lang="ja-JP" altLang="en-US"/>
          </a:p>
        </p:txBody>
      </p:sp>
    </p:spTree>
    <p:extLst>
      <p:ext uri="{BB962C8B-B14F-4D97-AF65-F5344CB8AC3E}">
        <p14:creationId xmlns:p14="http://schemas.microsoft.com/office/powerpoint/2010/main" val="383264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D76F5F96-4268-403D-A977-A8BD2EC580B3}" type="slidenum">
              <a:rPr lang="en-US" altLang="ja-JP" smtClean="0"/>
              <a:pPr>
                <a:defRPr/>
              </a:pPr>
              <a:t>‹#›</a:t>
            </a:fld>
            <a:endParaRPr lang="en-US" altLang="ja-JP"/>
          </a:p>
        </p:txBody>
      </p:sp>
    </p:spTree>
    <p:extLst>
      <p:ext uri="{BB962C8B-B14F-4D97-AF65-F5344CB8AC3E}">
        <p14:creationId xmlns:p14="http://schemas.microsoft.com/office/powerpoint/2010/main" val="13731123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ja-JP" altLang="en-US"/>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7" name="Slide Number Placeholder 6"/>
          <p:cNvSpPr>
            <a:spLocks noGrp="1"/>
          </p:cNvSpPr>
          <p:nvPr>
            <p:ph type="sldNum" sz="quarter" idx="12"/>
          </p:nvPr>
        </p:nvSpPr>
        <p:spPr/>
        <p:txBody>
          <a:bodyPr/>
          <a:lstStyle/>
          <a:p>
            <a:pPr>
              <a:defRPr/>
            </a:pPr>
            <a:fld id="{22FB4C3E-7690-4153-A567-9C0DAFD5CBC9}" type="slidenum">
              <a:rPr lang="ja-JP" altLang="en-US" smtClean="0"/>
              <a:pPr>
                <a:defRPr/>
              </a:pPr>
              <a:t>‹#›</a:t>
            </a:fld>
            <a:endParaRPr lang="ja-JP" altLang="en-US"/>
          </a:p>
        </p:txBody>
      </p:sp>
    </p:spTree>
    <p:extLst>
      <p:ext uri="{BB962C8B-B14F-4D97-AF65-F5344CB8AC3E}">
        <p14:creationId xmlns:p14="http://schemas.microsoft.com/office/powerpoint/2010/main" val="26568507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ja-JP" altLang="en-US"/>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7" name="Slide Number Placeholder 6"/>
          <p:cNvSpPr>
            <a:spLocks noGrp="1"/>
          </p:cNvSpPr>
          <p:nvPr>
            <p:ph type="sldNum" sz="quarter" idx="12"/>
          </p:nvPr>
        </p:nvSpPr>
        <p:spPr/>
        <p:txBody>
          <a:bodyPr/>
          <a:lstStyle/>
          <a:p>
            <a:pPr>
              <a:defRPr/>
            </a:pPr>
            <a:fld id="{408994C7-0E1B-476F-AA12-EDB3E9A45AF5}" type="slidenum">
              <a:rPr lang="ja-JP" altLang="en-US" smtClean="0"/>
              <a:pPr>
                <a:defRPr/>
              </a:pPr>
              <a:t>‹#›</a:t>
            </a:fld>
            <a:endParaRPr lang="ja-JP" altLang="en-US"/>
          </a:p>
        </p:txBody>
      </p:sp>
    </p:spTree>
    <p:extLst>
      <p:ext uri="{BB962C8B-B14F-4D97-AF65-F5344CB8AC3E}">
        <p14:creationId xmlns:p14="http://schemas.microsoft.com/office/powerpoint/2010/main" val="2238731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907D45F8-2805-4DBD-BF81-44EFE1533BB7}" type="slidenum">
              <a:rPr lang="ja-JP" altLang="en-US" smtClean="0"/>
              <a:pPr>
                <a:defRPr/>
              </a:pPr>
              <a:t>‹#›</a:t>
            </a:fld>
            <a:endParaRPr lang="ja-JP" altLang="en-US"/>
          </a:p>
        </p:txBody>
      </p:sp>
    </p:spTree>
    <p:extLst>
      <p:ext uri="{BB962C8B-B14F-4D97-AF65-F5344CB8AC3E}">
        <p14:creationId xmlns:p14="http://schemas.microsoft.com/office/powerpoint/2010/main" val="30278184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F92E5DB4-E453-42E6-9539-2504F814AACF}" type="slidenum">
              <a:rPr lang="ja-JP" altLang="en-US" smtClean="0"/>
              <a:pPr>
                <a:defRPr/>
              </a:pPr>
              <a:t>‹#›</a:t>
            </a:fld>
            <a:endParaRPr lang="ja-JP" altLang="en-US"/>
          </a:p>
        </p:txBody>
      </p:sp>
    </p:spTree>
    <p:extLst>
      <p:ext uri="{BB962C8B-B14F-4D97-AF65-F5344CB8AC3E}">
        <p14:creationId xmlns:p14="http://schemas.microsoft.com/office/powerpoint/2010/main" val="790649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84568E95-C263-43BC-8E97-D3F67C1A6759}" type="slidenum">
              <a:rPr lang="en-US" altLang="ja-JP" smtClean="0"/>
              <a:pPr>
                <a:defRPr/>
              </a:pPr>
              <a:t>‹#›</a:t>
            </a:fld>
            <a:endParaRPr lang="en-US" altLang="ja-JP"/>
          </a:p>
        </p:txBody>
      </p:sp>
    </p:spTree>
    <p:extLst>
      <p:ext uri="{BB962C8B-B14F-4D97-AF65-F5344CB8AC3E}">
        <p14:creationId xmlns:p14="http://schemas.microsoft.com/office/powerpoint/2010/main" val="39186495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8D32C1B8-6F33-41CA-81D7-85486EC631F3}" type="slidenum">
              <a:rPr lang="en-US" altLang="ja-JP" smtClean="0"/>
              <a:pPr>
                <a:defRPr/>
              </a:pPr>
              <a:t>‹#›</a:t>
            </a:fld>
            <a:endParaRPr lang="en-US" altLang="ja-JP"/>
          </a:p>
        </p:txBody>
      </p:sp>
    </p:spTree>
    <p:extLst>
      <p:ext uri="{BB962C8B-B14F-4D97-AF65-F5344CB8AC3E}">
        <p14:creationId xmlns:p14="http://schemas.microsoft.com/office/powerpoint/2010/main" val="13076838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E5115F5B-A8FD-4B44-AAD7-3ABE4AE03326}" type="slidenum">
              <a:rPr lang="en-US" altLang="ja-JP" smtClean="0"/>
              <a:pPr>
                <a:defRPr/>
              </a:pPr>
              <a:t>‹#›</a:t>
            </a:fld>
            <a:endParaRPr lang="en-US" altLang="ja-JP"/>
          </a:p>
        </p:txBody>
      </p:sp>
    </p:spTree>
    <p:extLst>
      <p:ext uri="{BB962C8B-B14F-4D97-AF65-F5344CB8AC3E}">
        <p14:creationId xmlns:p14="http://schemas.microsoft.com/office/powerpoint/2010/main" val="16159443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4BAC9E49-CA2B-4EF3-B792-924D42CBEE66}" type="slidenum">
              <a:rPr lang="en-US" altLang="ja-JP" smtClean="0"/>
              <a:pPr>
                <a:defRPr/>
              </a:pPr>
              <a:t>‹#›</a:t>
            </a:fld>
            <a:endParaRPr lang="en-US" altLang="ja-JP"/>
          </a:p>
        </p:txBody>
      </p:sp>
    </p:spTree>
    <p:extLst>
      <p:ext uri="{BB962C8B-B14F-4D97-AF65-F5344CB8AC3E}">
        <p14:creationId xmlns:p14="http://schemas.microsoft.com/office/powerpoint/2010/main" val="19882024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9" name="Slide Number Placeholder 8"/>
          <p:cNvSpPr>
            <a:spLocks noGrp="1"/>
          </p:cNvSpPr>
          <p:nvPr>
            <p:ph type="sldNum" sz="quarter" idx="12"/>
          </p:nvPr>
        </p:nvSpPr>
        <p:spPr/>
        <p:txBody>
          <a:bodyPr/>
          <a:lstStyle/>
          <a:p>
            <a:pPr>
              <a:defRPr/>
            </a:pPr>
            <a:fld id="{1FA8F80F-64BF-44BD-8521-3BD8552F9192}" type="slidenum">
              <a:rPr lang="en-US" altLang="ja-JP" smtClean="0"/>
              <a:pPr>
                <a:defRPr/>
              </a:pPr>
              <a:t>‹#›</a:t>
            </a:fld>
            <a:endParaRPr lang="en-US" altLang="ja-JP"/>
          </a:p>
        </p:txBody>
      </p:sp>
    </p:spTree>
    <p:extLst>
      <p:ext uri="{BB962C8B-B14F-4D97-AF65-F5344CB8AC3E}">
        <p14:creationId xmlns:p14="http://schemas.microsoft.com/office/powerpoint/2010/main" val="21231998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5" name="Slide Number Placeholder 4"/>
          <p:cNvSpPr>
            <a:spLocks noGrp="1"/>
          </p:cNvSpPr>
          <p:nvPr>
            <p:ph type="sldNum" sz="quarter" idx="12"/>
          </p:nvPr>
        </p:nvSpPr>
        <p:spPr/>
        <p:txBody>
          <a:bodyPr/>
          <a:lstStyle/>
          <a:p>
            <a:pPr>
              <a:defRPr/>
            </a:pPr>
            <a:fld id="{D75A7DFD-EADF-4CA5-A26A-A6C96443689A}" type="slidenum">
              <a:rPr lang="en-US" altLang="ja-JP" smtClean="0"/>
              <a:pPr>
                <a:defRPr/>
              </a:pPr>
              <a:t>‹#›</a:t>
            </a:fld>
            <a:endParaRPr lang="en-US" altLang="ja-JP"/>
          </a:p>
        </p:txBody>
      </p:sp>
    </p:spTree>
    <p:extLst>
      <p:ext uri="{BB962C8B-B14F-4D97-AF65-F5344CB8AC3E}">
        <p14:creationId xmlns:p14="http://schemas.microsoft.com/office/powerpoint/2010/main" val="892493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42A82F78-B9A6-44E4-B2E5-2FCA504ED7A3}" type="slidenum">
              <a:rPr lang="en-US" altLang="ja-JP" smtClean="0"/>
              <a:pPr>
                <a:defRPr/>
              </a:pPr>
              <a:t>‹#›</a:t>
            </a:fld>
            <a:endParaRPr lang="en-US" altLang="ja-JP"/>
          </a:p>
        </p:txBody>
      </p:sp>
    </p:spTree>
    <p:extLst>
      <p:ext uri="{BB962C8B-B14F-4D97-AF65-F5344CB8AC3E}">
        <p14:creationId xmlns:p14="http://schemas.microsoft.com/office/powerpoint/2010/main" val="5322318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4" name="Slide Number Placeholder 3"/>
          <p:cNvSpPr>
            <a:spLocks noGrp="1"/>
          </p:cNvSpPr>
          <p:nvPr>
            <p:ph type="sldNum" sz="quarter" idx="12"/>
          </p:nvPr>
        </p:nvSpPr>
        <p:spPr/>
        <p:txBody>
          <a:bodyPr/>
          <a:lstStyle/>
          <a:p>
            <a:pPr>
              <a:defRPr/>
            </a:pPr>
            <a:fld id="{1C30C812-0F45-4744-8703-5C00F42A8AB0}" type="slidenum">
              <a:rPr lang="en-US" altLang="ja-JP" smtClean="0"/>
              <a:pPr>
                <a:defRPr/>
              </a:pPr>
              <a:t>‹#›</a:t>
            </a:fld>
            <a:endParaRPr lang="en-US" altLang="ja-JP"/>
          </a:p>
        </p:txBody>
      </p:sp>
    </p:spTree>
    <p:extLst>
      <p:ext uri="{BB962C8B-B14F-4D97-AF65-F5344CB8AC3E}">
        <p14:creationId xmlns:p14="http://schemas.microsoft.com/office/powerpoint/2010/main" val="12295946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02ABC50A-4B97-4E6C-AA6D-DA6AD201F95A}" type="slidenum">
              <a:rPr lang="en-US" altLang="ja-JP" smtClean="0"/>
              <a:pPr>
                <a:defRPr/>
              </a:pPr>
              <a:t>‹#›</a:t>
            </a:fld>
            <a:endParaRPr lang="en-US" altLang="ja-JP"/>
          </a:p>
        </p:txBody>
      </p:sp>
    </p:spTree>
    <p:extLst>
      <p:ext uri="{BB962C8B-B14F-4D97-AF65-F5344CB8AC3E}">
        <p14:creationId xmlns:p14="http://schemas.microsoft.com/office/powerpoint/2010/main" val="12171986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C379B12A-290C-43BA-8095-1B6AB8BDFFCE}" type="slidenum">
              <a:rPr lang="en-US" altLang="ja-JP" smtClean="0"/>
              <a:pPr>
                <a:defRPr/>
              </a:pPr>
              <a:t>‹#›</a:t>
            </a:fld>
            <a:endParaRPr lang="en-US" altLang="ja-JP"/>
          </a:p>
        </p:txBody>
      </p:sp>
    </p:spTree>
    <p:extLst>
      <p:ext uri="{BB962C8B-B14F-4D97-AF65-F5344CB8AC3E}">
        <p14:creationId xmlns:p14="http://schemas.microsoft.com/office/powerpoint/2010/main" val="1774767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1FD7F593-E4E0-47F0-940D-698F158FCAB9}" type="slidenum">
              <a:rPr lang="en-US" altLang="ja-JP" smtClean="0"/>
              <a:pPr>
                <a:defRPr/>
              </a:pPr>
              <a:t>‹#›</a:t>
            </a:fld>
            <a:endParaRPr lang="en-US" altLang="ja-JP"/>
          </a:p>
        </p:txBody>
      </p:sp>
    </p:spTree>
    <p:extLst>
      <p:ext uri="{BB962C8B-B14F-4D97-AF65-F5344CB8AC3E}">
        <p14:creationId xmlns:p14="http://schemas.microsoft.com/office/powerpoint/2010/main" val="234574809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23C116B9-DD6C-4581-B35F-5B50F1FCCB81}" type="slidenum">
              <a:rPr lang="en-US" altLang="ja-JP" smtClean="0"/>
              <a:pPr>
                <a:defRPr/>
              </a:pPr>
              <a:t>‹#›</a:t>
            </a:fld>
            <a:endParaRPr lang="en-US" altLang="ja-JP"/>
          </a:p>
        </p:txBody>
      </p:sp>
    </p:spTree>
    <p:extLst>
      <p:ext uri="{BB962C8B-B14F-4D97-AF65-F5344CB8AC3E}">
        <p14:creationId xmlns:p14="http://schemas.microsoft.com/office/powerpoint/2010/main" val="5916934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6" name="Slide Number Placeholder 5"/>
          <p:cNvSpPr>
            <a:spLocks noGrp="1"/>
          </p:cNvSpPr>
          <p:nvPr>
            <p:ph type="sldNum" sz="quarter" idx="12"/>
          </p:nvPr>
        </p:nvSpPr>
        <p:spPr/>
        <p:txBody>
          <a:bodyPr/>
          <a:lstStyle/>
          <a:p>
            <a:pPr>
              <a:defRPr/>
            </a:pPr>
            <a:fld id="{84568E95-C263-43BC-8E97-D3F67C1A6759}" type="slidenum">
              <a:rPr lang="en-US" altLang="ja-JP" smtClean="0"/>
              <a:pPr>
                <a:defRPr/>
              </a:pPr>
              <a:t>‹#›</a:t>
            </a:fld>
            <a:endParaRPr lang="en-US" altLang="ja-JP"/>
          </a:p>
        </p:txBody>
      </p:sp>
    </p:spTree>
    <p:extLst>
      <p:ext uri="{BB962C8B-B14F-4D97-AF65-F5344CB8AC3E}">
        <p14:creationId xmlns:p14="http://schemas.microsoft.com/office/powerpoint/2010/main" val="34087400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6" name="Slide Number Placeholder 5"/>
          <p:cNvSpPr>
            <a:spLocks noGrp="1"/>
          </p:cNvSpPr>
          <p:nvPr>
            <p:ph type="sldNum" sz="quarter" idx="12"/>
          </p:nvPr>
        </p:nvSpPr>
        <p:spPr/>
        <p:txBody>
          <a:bodyPr/>
          <a:lstStyle/>
          <a:p>
            <a:pPr>
              <a:defRPr/>
            </a:pPr>
            <a:fld id="{8D32C1B8-6F33-41CA-81D7-85486EC631F3}" type="slidenum">
              <a:rPr lang="en-US" altLang="ja-JP" smtClean="0"/>
              <a:pPr>
                <a:defRPr/>
              </a:pPr>
              <a:t>‹#›</a:t>
            </a:fld>
            <a:endParaRPr lang="en-US" altLang="ja-JP"/>
          </a:p>
        </p:txBody>
      </p:sp>
    </p:spTree>
    <p:extLst>
      <p:ext uri="{BB962C8B-B14F-4D97-AF65-F5344CB8AC3E}">
        <p14:creationId xmlns:p14="http://schemas.microsoft.com/office/powerpoint/2010/main" val="36788637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6" name="Slide Number Placeholder 5"/>
          <p:cNvSpPr>
            <a:spLocks noGrp="1"/>
          </p:cNvSpPr>
          <p:nvPr>
            <p:ph type="sldNum" sz="quarter" idx="12"/>
          </p:nvPr>
        </p:nvSpPr>
        <p:spPr/>
        <p:txBody>
          <a:bodyPr/>
          <a:lstStyle/>
          <a:p>
            <a:pPr>
              <a:defRPr/>
            </a:pPr>
            <a:fld id="{E5115F5B-A8FD-4B44-AAD7-3ABE4AE03326}" type="slidenum">
              <a:rPr lang="en-US" altLang="ja-JP" smtClean="0"/>
              <a:pPr>
                <a:defRPr/>
              </a:pPr>
              <a:t>‹#›</a:t>
            </a:fld>
            <a:endParaRPr lang="en-US" altLang="ja-JP"/>
          </a:p>
        </p:txBody>
      </p:sp>
    </p:spTree>
    <p:extLst>
      <p:ext uri="{BB962C8B-B14F-4D97-AF65-F5344CB8AC3E}">
        <p14:creationId xmlns:p14="http://schemas.microsoft.com/office/powerpoint/2010/main" val="27452974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7" name="Slide Number Placeholder 6"/>
          <p:cNvSpPr>
            <a:spLocks noGrp="1"/>
          </p:cNvSpPr>
          <p:nvPr>
            <p:ph type="sldNum" sz="quarter" idx="12"/>
          </p:nvPr>
        </p:nvSpPr>
        <p:spPr/>
        <p:txBody>
          <a:bodyPr/>
          <a:lstStyle/>
          <a:p>
            <a:pPr>
              <a:defRPr/>
            </a:pPr>
            <a:fld id="{4BAC9E49-CA2B-4EF3-B792-924D42CBEE66}" type="slidenum">
              <a:rPr lang="en-US" altLang="ja-JP" smtClean="0"/>
              <a:pPr>
                <a:defRPr/>
              </a:pPr>
              <a:t>‹#›</a:t>
            </a:fld>
            <a:endParaRPr lang="en-US" altLang="ja-JP"/>
          </a:p>
        </p:txBody>
      </p:sp>
    </p:spTree>
    <p:extLst>
      <p:ext uri="{BB962C8B-B14F-4D97-AF65-F5344CB8AC3E}">
        <p14:creationId xmlns:p14="http://schemas.microsoft.com/office/powerpoint/2010/main" val="352205901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9" name="Slide Number Placeholder 8"/>
          <p:cNvSpPr>
            <a:spLocks noGrp="1"/>
          </p:cNvSpPr>
          <p:nvPr>
            <p:ph type="sldNum" sz="quarter" idx="12"/>
          </p:nvPr>
        </p:nvSpPr>
        <p:spPr/>
        <p:txBody>
          <a:bodyPr/>
          <a:lstStyle/>
          <a:p>
            <a:pPr>
              <a:defRPr/>
            </a:pPr>
            <a:fld id="{1FA8F80F-64BF-44BD-8521-3BD8552F9192}" type="slidenum">
              <a:rPr lang="en-US" altLang="ja-JP" smtClean="0"/>
              <a:pPr>
                <a:defRPr/>
              </a:pPr>
              <a:t>‹#›</a:t>
            </a:fld>
            <a:endParaRPr lang="en-US" altLang="ja-JP"/>
          </a:p>
        </p:txBody>
      </p:sp>
    </p:spTree>
    <p:extLst>
      <p:ext uri="{BB962C8B-B14F-4D97-AF65-F5344CB8AC3E}">
        <p14:creationId xmlns:p14="http://schemas.microsoft.com/office/powerpoint/2010/main" val="3218378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9" name="Slide Number Placeholder 8"/>
          <p:cNvSpPr>
            <a:spLocks noGrp="1"/>
          </p:cNvSpPr>
          <p:nvPr>
            <p:ph type="sldNum" sz="quarter" idx="12"/>
          </p:nvPr>
        </p:nvSpPr>
        <p:spPr/>
        <p:txBody>
          <a:bodyPr/>
          <a:lstStyle/>
          <a:p>
            <a:pPr>
              <a:defRPr/>
            </a:pPr>
            <a:fld id="{0ADF0D85-D16C-488C-A464-083C562C4A10}" type="slidenum">
              <a:rPr lang="en-US" altLang="ja-JP" smtClean="0"/>
              <a:pPr>
                <a:defRPr/>
              </a:pPr>
              <a:t>‹#›</a:t>
            </a:fld>
            <a:endParaRPr lang="en-US" altLang="ja-JP"/>
          </a:p>
        </p:txBody>
      </p:sp>
    </p:spTree>
    <p:extLst>
      <p:ext uri="{BB962C8B-B14F-4D97-AF65-F5344CB8AC3E}">
        <p14:creationId xmlns:p14="http://schemas.microsoft.com/office/powerpoint/2010/main" val="233832883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5" name="Slide Number Placeholder 4"/>
          <p:cNvSpPr>
            <a:spLocks noGrp="1"/>
          </p:cNvSpPr>
          <p:nvPr>
            <p:ph type="sldNum" sz="quarter" idx="12"/>
          </p:nvPr>
        </p:nvSpPr>
        <p:spPr/>
        <p:txBody>
          <a:bodyPr/>
          <a:lstStyle/>
          <a:p>
            <a:pPr>
              <a:defRPr/>
            </a:pPr>
            <a:fld id="{D75A7DFD-EADF-4CA5-A26A-A6C96443689A}" type="slidenum">
              <a:rPr lang="en-US" altLang="ja-JP" smtClean="0"/>
              <a:pPr>
                <a:defRPr/>
              </a:pPr>
              <a:t>‹#›</a:t>
            </a:fld>
            <a:endParaRPr lang="en-US" altLang="ja-JP"/>
          </a:p>
        </p:txBody>
      </p:sp>
    </p:spTree>
    <p:extLst>
      <p:ext uri="{BB962C8B-B14F-4D97-AF65-F5344CB8AC3E}">
        <p14:creationId xmlns:p14="http://schemas.microsoft.com/office/powerpoint/2010/main" val="215288370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4" name="Slide Number Placeholder 3"/>
          <p:cNvSpPr>
            <a:spLocks noGrp="1"/>
          </p:cNvSpPr>
          <p:nvPr>
            <p:ph type="sldNum" sz="quarter" idx="12"/>
          </p:nvPr>
        </p:nvSpPr>
        <p:spPr/>
        <p:txBody>
          <a:bodyPr/>
          <a:lstStyle/>
          <a:p>
            <a:pPr>
              <a:defRPr/>
            </a:pPr>
            <a:fld id="{1C30C812-0F45-4744-8703-5C00F42A8AB0}" type="slidenum">
              <a:rPr lang="en-US" altLang="ja-JP" smtClean="0"/>
              <a:pPr>
                <a:defRPr/>
              </a:pPr>
              <a:t>‹#›</a:t>
            </a:fld>
            <a:endParaRPr lang="en-US" altLang="ja-JP"/>
          </a:p>
        </p:txBody>
      </p:sp>
    </p:spTree>
    <p:extLst>
      <p:ext uri="{BB962C8B-B14F-4D97-AF65-F5344CB8AC3E}">
        <p14:creationId xmlns:p14="http://schemas.microsoft.com/office/powerpoint/2010/main" val="236820913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7" name="Slide Number Placeholder 6"/>
          <p:cNvSpPr>
            <a:spLocks noGrp="1"/>
          </p:cNvSpPr>
          <p:nvPr>
            <p:ph type="sldNum" sz="quarter" idx="12"/>
          </p:nvPr>
        </p:nvSpPr>
        <p:spPr/>
        <p:txBody>
          <a:bodyPr/>
          <a:lstStyle/>
          <a:p>
            <a:pPr>
              <a:defRPr/>
            </a:pPr>
            <a:fld id="{02ABC50A-4B97-4E6C-AA6D-DA6AD201F95A}" type="slidenum">
              <a:rPr lang="en-US" altLang="ja-JP" smtClean="0"/>
              <a:pPr>
                <a:defRPr/>
              </a:pPr>
              <a:t>‹#›</a:t>
            </a:fld>
            <a:endParaRPr lang="en-US" altLang="ja-JP"/>
          </a:p>
        </p:txBody>
      </p:sp>
    </p:spTree>
    <p:extLst>
      <p:ext uri="{BB962C8B-B14F-4D97-AF65-F5344CB8AC3E}">
        <p14:creationId xmlns:p14="http://schemas.microsoft.com/office/powerpoint/2010/main" val="10182389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7" name="Slide Number Placeholder 6"/>
          <p:cNvSpPr>
            <a:spLocks noGrp="1"/>
          </p:cNvSpPr>
          <p:nvPr>
            <p:ph type="sldNum" sz="quarter" idx="12"/>
          </p:nvPr>
        </p:nvSpPr>
        <p:spPr/>
        <p:txBody>
          <a:bodyPr/>
          <a:lstStyle/>
          <a:p>
            <a:pPr>
              <a:defRPr/>
            </a:pPr>
            <a:fld id="{C379B12A-290C-43BA-8095-1B6AB8BDFFCE}" type="slidenum">
              <a:rPr lang="en-US" altLang="ja-JP" smtClean="0"/>
              <a:pPr>
                <a:defRPr/>
              </a:pPr>
              <a:t>‹#›</a:t>
            </a:fld>
            <a:endParaRPr lang="en-US" altLang="ja-JP"/>
          </a:p>
        </p:txBody>
      </p:sp>
    </p:spTree>
    <p:extLst>
      <p:ext uri="{BB962C8B-B14F-4D97-AF65-F5344CB8AC3E}">
        <p14:creationId xmlns:p14="http://schemas.microsoft.com/office/powerpoint/2010/main" val="418146304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6" name="Slide Number Placeholder 5"/>
          <p:cNvSpPr>
            <a:spLocks noGrp="1"/>
          </p:cNvSpPr>
          <p:nvPr>
            <p:ph type="sldNum" sz="quarter" idx="12"/>
          </p:nvPr>
        </p:nvSpPr>
        <p:spPr/>
        <p:txBody>
          <a:bodyPr/>
          <a:lstStyle/>
          <a:p>
            <a:pPr>
              <a:defRPr/>
            </a:pPr>
            <a:fld id="{1FD7F593-E4E0-47F0-940D-698F158FCAB9}" type="slidenum">
              <a:rPr lang="en-US" altLang="ja-JP" smtClean="0"/>
              <a:pPr>
                <a:defRPr/>
              </a:pPr>
              <a:t>‹#›</a:t>
            </a:fld>
            <a:endParaRPr lang="en-US" altLang="ja-JP"/>
          </a:p>
        </p:txBody>
      </p:sp>
    </p:spTree>
    <p:extLst>
      <p:ext uri="{BB962C8B-B14F-4D97-AF65-F5344CB8AC3E}">
        <p14:creationId xmlns:p14="http://schemas.microsoft.com/office/powerpoint/2010/main" val="254801646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a:p>
        </p:txBody>
      </p:sp>
      <p:sp>
        <p:nvSpPr>
          <p:cNvPr id="6" name="Slide Number Placeholder 5"/>
          <p:cNvSpPr>
            <a:spLocks noGrp="1"/>
          </p:cNvSpPr>
          <p:nvPr>
            <p:ph type="sldNum" sz="quarter" idx="12"/>
          </p:nvPr>
        </p:nvSpPr>
        <p:spPr/>
        <p:txBody>
          <a:bodyPr/>
          <a:lstStyle/>
          <a:p>
            <a:pPr>
              <a:defRPr/>
            </a:pPr>
            <a:fld id="{23C116B9-DD6C-4581-B35F-5B50F1FCCB81}" type="slidenum">
              <a:rPr lang="en-US" altLang="ja-JP" smtClean="0"/>
              <a:pPr>
                <a:defRPr/>
              </a:pPr>
              <a:t>‹#›</a:t>
            </a:fld>
            <a:endParaRPr lang="en-US" altLang="ja-JP"/>
          </a:p>
        </p:txBody>
      </p:sp>
    </p:spTree>
    <p:extLst>
      <p:ext uri="{BB962C8B-B14F-4D97-AF65-F5344CB8AC3E}">
        <p14:creationId xmlns:p14="http://schemas.microsoft.com/office/powerpoint/2010/main" val="72707899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84568E95-C263-43BC-8E97-D3F67C1A6759}" type="slidenum">
              <a:rPr lang="en-US" altLang="ja-JP" smtClean="0"/>
              <a:pPr>
                <a:defRPr/>
              </a:pPr>
              <a:t>‹#›</a:t>
            </a:fld>
            <a:endParaRPr lang="en-US" altLang="ja-JP"/>
          </a:p>
        </p:txBody>
      </p:sp>
    </p:spTree>
    <p:extLst>
      <p:ext uri="{BB962C8B-B14F-4D97-AF65-F5344CB8AC3E}">
        <p14:creationId xmlns:p14="http://schemas.microsoft.com/office/powerpoint/2010/main" val="273926385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8D32C1B8-6F33-41CA-81D7-85486EC631F3}" type="slidenum">
              <a:rPr lang="en-US" altLang="ja-JP" smtClean="0"/>
              <a:pPr>
                <a:defRPr/>
              </a:pPr>
              <a:t>‹#›</a:t>
            </a:fld>
            <a:endParaRPr lang="en-US" altLang="ja-JP"/>
          </a:p>
        </p:txBody>
      </p:sp>
    </p:spTree>
    <p:extLst>
      <p:ext uri="{BB962C8B-B14F-4D97-AF65-F5344CB8AC3E}">
        <p14:creationId xmlns:p14="http://schemas.microsoft.com/office/powerpoint/2010/main" val="153014113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E5115F5B-A8FD-4B44-AAD7-3ABE4AE03326}" type="slidenum">
              <a:rPr lang="en-US" altLang="ja-JP" smtClean="0"/>
              <a:pPr>
                <a:defRPr/>
              </a:pPr>
              <a:t>‹#›</a:t>
            </a:fld>
            <a:endParaRPr lang="en-US" altLang="ja-JP"/>
          </a:p>
        </p:txBody>
      </p:sp>
    </p:spTree>
    <p:extLst>
      <p:ext uri="{BB962C8B-B14F-4D97-AF65-F5344CB8AC3E}">
        <p14:creationId xmlns:p14="http://schemas.microsoft.com/office/powerpoint/2010/main" val="64004838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4BAC9E49-CA2B-4EF3-B792-924D42CBEE66}" type="slidenum">
              <a:rPr lang="en-US" altLang="ja-JP" smtClean="0"/>
              <a:pPr>
                <a:defRPr/>
              </a:pPr>
              <a:t>‹#›</a:t>
            </a:fld>
            <a:endParaRPr lang="en-US" altLang="ja-JP"/>
          </a:p>
        </p:txBody>
      </p:sp>
    </p:spTree>
    <p:extLst>
      <p:ext uri="{BB962C8B-B14F-4D97-AF65-F5344CB8AC3E}">
        <p14:creationId xmlns:p14="http://schemas.microsoft.com/office/powerpoint/2010/main" val="279192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5" name="Slide Number Placeholder 4"/>
          <p:cNvSpPr>
            <a:spLocks noGrp="1"/>
          </p:cNvSpPr>
          <p:nvPr>
            <p:ph type="sldNum" sz="quarter" idx="12"/>
          </p:nvPr>
        </p:nvSpPr>
        <p:spPr/>
        <p:txBody>
          <a:bodyPr/>
          <a:lstStyle/>
          <a:p>
            <a:pPr>
              <a:defRPr/>
            </a:pPr>
            <a:fld id="{9DF0E39F-3D2F-44C5-9D3D-E395DD617201}" type="slidenum">
              <a:rPr lang="en-US" altLang="ja-JP" smtClean="0"/>
              <a:pPr>
                <a:defRPr/>
              </a:pPr>
              <a:t>‹#›</a:t>
            </a:fld>
            <a:endParaRPr lang="en-US" altLang="ja-JP"/>
          </a:p>
        </p:txBody>
      </p:sp>
    </p:spTree>
    <p:extLst>
      <p:ext uri="{BB962C8B-B14F-4D97-AF65-F5344CB8AC3E}">
        <p14:creationId xmlns:p14="http://schemas.microsoft.com/office/powerpoint/2010/main" val="55144543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9" name="Slide Number Placeholder 8"/>
          <p:cNvSpPr>
            <a:spLocks noGrp="1"/>
          </p:cNvSpPr>
          <p:nvPr>
            <p:ph type="sldNum" sz="quarter" idx="12"/>
          </p:nvPr>
        </p:nvSpPr>
        <p:spPr/>
        <p:txBody>
          <a:bodyPr/>
          <a:lstStyle/>
          <a:p>
            <a:pPr>
              <a:defRPr/>
            </a:pPr>
            <a:fld id="{1FA8F80F-64BF-44BD-8521-3BD8552F9192}" type="slidenum">
              <a:rPr lang="en-US" altLang="ja-JP" smtClean="0"/>
              <a:pPr>
                <a:defRPr/>
              </a:pPr>
              <a:t>‹#›</a:t>
            </a:fld>
            <a:endParaRPr lang="en-US" altLang="ja-JP"/>
          </a:p>
        </p:txBody>
      </p:sp>
    </p:spTree>
    <p:extLst>
      <p:ext uri="{BB962C8B-B14F-4D97-AF65-F5344CB8AC3E}">
        <p14:creationId xmlns:p14="http://schemas.microsoft.com/office/powerpoint/2010/main" val="386259669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5" name="Slide Number Placeholder 4"/>
          <p:cNvSpPr>
            <a:spLocks noGrp="1"/>
          </p:cNvSpPr>
          <p:nvPr>
            <p:ph type="sldNum" sz="quarter" idx="12"/>
          </p:nvPr>
        </p:nvSpPr>
        <p:spPr/>
        <p:txBody>
          <a:bodyPr/>
          <a:lstStyle/>
          <a:p>
            <a:pPr>
              <a:defRPr/>
            </a:pPr>
            <a:fld id="{D75A7DFD-EADF-4CA5-A26A-A6C96443689A}" type="slidenum">
              <a:rPr lang="en-US" altLang="ja-JP" smtClean="0"/>
              <a:pPr>
                <a:defRPr/>
              </a:pPr>
              <a:t>‹#›</a:t>
            </a:fld>
            <a:endParaRPr lang="en-US" altLang="ja-JP"/>
          </a:p>
        </p:txBody>
      </p:sp>
    </p:spTree>
    <p:extLst>
      <p:ext uri="{BB962C8B-B14F-4D97-AF65-F5344CB8AC3E}">
        <p14:creationId xmlns:p14="http://schemas.microsoft.com/office/powerpoint/2010/main" val="269772301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4" name="Slide Number Placeholder 3"/>
          <p:cNvSpPr>
            <a:spLocks noGrp="1"/>
          </p:cNvSpPr>
          <p:nvPr>
            <p:ph type="sldNum" sz="quarter" idx="12"/>
          </p:nvPr>
        </p:nvSpPr>
        <p:spPr/>
        <p:txBody>
          <a:bodyPr/>
          <a:lstStyle/>
          <a:p>
            <a:pPr>
              <a:defRPr/>
            </a:pPr>
            <a:fld id="{1C30C812-0F45-4744-8703-5C00F42A8AB0}" type="slidenum">
              <a:rPr lang="en-US" altLang="ja-JP" smtClean="0"/>
              <a:pPr>
                <a:defRPr/>
              </a:pPr>
              <a:t>‹#›</a:t>
            </a:fld>
            <a:endParaRPr lang="en-US" altLang="ja-JP"/>
          </a:p>
        </p:txBody>
      </p:sp>
    </p:spTree>
    <p:extLst>
      <p:ext uri="{BB962C8B-B14F-4D97-AF65-F5344CB8AC3E}">
        <p14:creationId xmlns:p14="http://schemas.microsoft.com/office/powerpoint/2010/main" val="416721585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02ABC50A-4B97-4E6C-AA6D-DA6AD201F95A}" type="slidenum">
              <a:rPr lang="en-US" altLang="ja-JP" smtClean="0"/>
              <a:pPr>
                <a:defRPr/>
              </a:pPr>
              <a:t>‹#›</a:t>
            </a:fld>
            <a:endParaRPr lang="en-US" altLang="ja-JP"/>
          </a:p>
        </p:txBody>
      </p:sp>
    </p:spTree>
    <p:extLst>
      <p:ext uri="{BB962C8B-B14F-4D97-AF65-F5344CB8AC3E}">
        <p14:creationId xmlns:p14="http://schemas.microsoft.com/office/powerpoint/2010/main" val="279878255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C379B12A-290C-43BA-8095-1B6AB8BDFFCE}" type="slidenum">
              <a:rPr lang="en-US" altLang="ja-JP" smtClean="0"/>
              <a:pPr>
                <a:defRPr/>
              </a:pPr>
              <a:t>‹#›</a:t>
            </a:fld>
            <a:endParaRPr lang="en-US" altLang="ja-JP"/>
          </a:p>
        </p:txBody>
      </p:sp>
    </p:spTree>
    <p:extLst>
      <p:ext uri="{BB962C8B-B14F-4D97-AF65-F5344CB8AC3E}">
        <p14:creationId xmlns:p14="http://schemas.microsoft.com/office/powerpoint/2010/main" val="370904070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1FD7F593-E4E0-47F0-940D-698F158FCAB9}" type="slidenum">
              <a:rPr lang="en-US" altLang="ja-JP" smtClean="0"/>
              <a:pPr>
                <a:defRPr/>
              </a:pPr>
              <a:t>‹#›</a:t>
            </a:fld>
            <a:endParaRPr lang="en-US" altLang="ja-JP"/>
          </a:p>
        </p:txBody>
      </p:sp>
    </p:spTree>
    <p:extLst>
      <p:ext uri="{BB962C8B-B14F-4D97-AF65-F5344CB8AC3E}">
        <p14:creationId xmlns:p14="http://schemas.microsoft.com/office/powerpoint/2010/main" val="167509791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23C116B9-DD6C-4581-B35F-5B50F1FCCB81}" type="slidenum">
              <a:rPr lang="en-US" altLang="ja-JP" smtClean="0"/>
              <a:pPr>
                <a:defRPr/>
              </a:pPr>
              <a:t>‹#›</a:t>
            </a:fld>
            <a:endParaRPr lang="en-US" altLang="ja-JP"/>
          </a:p>
        </p:txBody>
      </p:sp>
    </p:spTree>
    <p:extLst>
      <p:ext uri="{BB962C8B-B14F-4D97-AF65-F5344CB8AC3E}">
        <p14:creationId xmlns:p14="http://schemas.microsoft.com/office/powerpoint/2010/main" val="413386797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84568E95-C263-43BC-8E97-D3F67C1A675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46075283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8D32C1B8-6F33-41CA-81D7-85486EC631F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09397671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E5115F5B-A8FD-4B44-AAD7-3ABE4AE0332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075667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4" name="Slide Number Placeholder 3"/>
          <p:cNvSpPr>
            <a:spLocks noGrp="1"/>
          </p:cNvSpPr>
          <p:nvPr>
            <p:ph type="sldNum" sz="quarter" idx="12"/>
          </p:nvPr>
        </p:nvSpPr>
        <p:spPr/>
        <p:txBody>
          <a:bodyPr/>
          <a:lstStyle/>
          <a:p>
            <a:pPr>
              <a:defRPr/>
            </a:pPr>
            <a:fld id="{7641C658-6434-438D-99DC-9513563CCA5B}" type="slidenum">
              <a:rPr lang="en-US" altLang="ja-JP" smtClean="0"/>
              <a:pPr>
                <a:defRPr/>
              </a:pPr>
              <a:t>‹#›</a:t>
            </a:fld>
            <a:endParaRPr lang="en-US" altLang="ja-JP"/>
          </a:p>
        </p:txBody>
      </p:sp>
    </p:spTree>
    <p:extLst>
      <p:ext uri="{BB962C8B-B14F-4D97-AF65-F5344CB8AC3E}">
        <p14:creationId xmlns:p14="http://schemas.microsoft.com/office/powerpoint/2010/main" val="220226531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4BAC9E49-CA2B-4EF3-B792-924D42CBEE6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96508423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Footer Placeholder 7"/>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9" name="Slide Number Placeholder 8"/>
          <p:cNvSpPr>
            <a:spLocks noGrp="1"/>
          </p:cNvSpPr>
          <p:nvPr>
            <p:ph type="sldNum" sz="quarter" idx="12"/>
          </p:nvPr>
        </p:nvSpPr>
        <p:spPr/>
        <p:txBody>
          <a:bodyPr/>
          <a:lstStyle/>
          <a:p>
            <a:pPr>
              <a:defRPr/>
            </a:pPr>
            <a:fld id="{1FA8F80F-64BF-44BD-8521-3BD8552F919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8403729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Footer Placeholder 3"/>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5" name="Slide Number Placeholder 4"/>
          <p:cNvSpPr>
            <a:spLocks noGrp="1"/>
          </p:cNvSpPr>
          <p:nvPr>
            <p:ph type="sldNum" sz="quarter" idx="12"/>
          </p:nvPr>
        </p:nvSpPr>
        <p:spPr/>
        <p:txBody>
          <a:bodyPr/>
          <a:lstStyle/>
          <a:p>
            <a:pPr>
              <a:defRPr/>
            </a:pPr>
            <a:fld id="{D75A7DFD-EADF-4CA5-A26A-A6C96443689A}"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6737054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4" name="Slide Number Placeholder 3"/>
          <p:cNvSpPr>
            <a:spLocks noGrp="1"/>
          </p:cNvSpPr>
          <p:nvPr>
            <p:ph type="sldNum" sz="quarter" idx="12"/>
          </p:nvPr>
        </p:nvSpPr>
        <p:spPr/>
        <p:txBody>
          <a:bodyPr/>
          <a:lstStyle/>
          <a:p>
            <a:pPr>
              <a:defRPr/>
            </a:pPr>
            <a:fld id="{1C30C812-0F45-4744-8703-5C00F42A8AB0}"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60550909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02ABC50A-4B97-4E6C-AA6D-DA6AD201F95A}"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0717920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7" name="Slide Number Placeholder 6"/>
          <p:cNvSpPr>
            <a:spLocks noGrp="1"/>
          </p:cNvSpPr>
          <p:nvPr>
            <p:ph type="sldNum" sz="quarter" idx="12"/>
          </p:nvPr>
        </p:nvSpPr>
        <p:spPr/>
        <p:txBody>
          <a:bodyPr/>
          <a:lstStyle/>
          <a:p>
            <a:pPr>
              <a:defRPr/>
            </a:pPr>
            <a:fld id="{C379B12A-290C-43BA-8095-1B6AB8BDFFC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5503322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1FD7F593-E4E0-47F0-940D-698F158FCAB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5153922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12"/>
          </p:nvPr>
        </p:nvSpPr>
        <p:spPr/>
        <p:txBody>
          <a:bodyPr/>
          <a:lstStyle/>
          <a:p>
            <a:pPr>
              <a:defRPr/>
            </a:pPr>
            <a:fld id="{23C116B9-DD6C-4581-B35F-5B50F1FCCB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9753871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4187A581-C99F-4481-9367-A6BBC7FC34F3}" type="slidenum">
              <a:rPr lang="ja-JP" altLang="en-US" smtClean="0"/>
              <a:pPr>
                <a:defRPr/>
              </a:pPr>
              <a:t>‹#›</a:t>
            </a:fld>
            <a:endParaRPr lang="ja-JP" altLang="en-US"/>
          </a:p>
        </p:txBody>
      </p:sp>
    </p:spTree>
    <p:extLst>
      <p:ext uri="{BB962C8B-B14F-4D97-AF65-F5344CB8AC3E}">
        <p14:creationId xmlns:p14="http://schemas.microsoft.com/office/powerpoint/2010/main" val="302956607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76194854-D90F-43FE-A054-2DFCDE18CE70}" type="slidenum">
              <a:rPr lang="ja-JP" altLang="en-US" smtClean="0"/>
              <a:pPr>
                <a:defRPr/>
              </a:pPr>
              <a:t>‹#›</a:t>
            </a:fld>
            <a:endParaRPr lang="ja-JP" altLang="en-US"/>
          </a:p>
        </p:txBody>
      </p:sp>
    </p:spTree>
    <p:extLst>
      <p:ext uri="{BB962C8B-B14F-4D97-AF65-F5344CB8AC3E}">
        <p14:creationId xmlns:p14="http://schemas.microsoft.com/office/powerpoint/2010/main" val="1275559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ja-JP" altLang="en-US"/>
              <a:t>マスター タイトルの書式設定</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51E5ABC2-F0F8-4763-8A18-AC2924A85BCD}" type="slidenum">
              <a:rPr lang="en-US" altLang="ja-JP" smtClean="0"/>
              <a:pPr>
                <a:defRPr/>
              </a:pPr>
              <a:t>‹#›</a:t>
            </a:fld>
            <a:endParaRPr lang="en-US" altLang="ja-JP"/>
          </a:p>
        </p:txBody>
      </p:sp>
    </p:spTree>
    <p:extLst>
      <p:ext uri="{BB962C8B-B14F-4D97-AF65-F5344CB8AC3E}">
        <p14:creationId xmlns:p14="http://schemas.microsoft.com/office/powerpoint/2010/main" val="123200820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CF25AFED-E30A-4486-88AB-F05195506AB4}" type="slidenum">
              <a:rPr lang="ja-JP" altLang="en-US" smtClean="0"/>
              <a:pPr>
                <a:defRPr/>
              </a:pPr>
              <a:t>‹#›</a:t>
            </a:fld>
            <a:endParaRPr lang="ja-JP" altLang="en-US"/>
          </a:p>
        </p:txBody>
      </p:sp>
    </p:spTree>
    <p:extLst>
      <p:ext uri="{BB962C8B-B14F-4D97-AF65-F5344CB8AC3E}">
        <p14:creationId xmlns:p14="http://schemas.microsoft.com/office/powerpoint/2010/main" val="310622232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ja-JP" altLang="en-US"/>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7" name="Slide Number Placeholder 6"/>
          <p:cNvSpPr>
            <a:spLocks noGrp="1"/>
          </p:cNvSpPr>
          <p:nvPr>
            <p:ph type="sldNum" sz="quarter" idx="12"/>
          </p:nvPr>
        </p:nvSpPr>
        <p:spPr/>
        <p:txBody>
          <a:bodyPr/>
          <a:lstStyle/>
          <a:p>
            <a:pPr>
              <a:defRPr/>
            </a:pPr>
            <a:fld id="{5424CFFC-BE0D-4D2D-8252-2FD53F9BF67D}" type="slidenum">
              <a:rPr lang="ja-JP" altLang="en-US" smtClean="0"/>
              <a:pPr>
                <a:defRPr/>
              </a:pPr>
              <a:t>‹#›</a:t>
            </a:fld>
            <a:endParaRPr lang="ja-JP" altLang="en-US"/>
          </a:p>
        </p:txBody>
      </p:sp>
    </p:spTree>
    <p:extLst>
      <p:ext uri="{BB962C8B-B14F-4D97-AF65-F5344CB8AC3E}">
        <p14:creationId xmlns:p14="http://schemas.microsoft.com/office/powerpoint/2010/main" val="308661674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ja-JP" altLang="en-US"/>
          </a:p>
        </p:txBody>
      </p:sp>
      <p:sp>
        <p:nvSpPr>
          <p:cNvPr id="8" name="Footer Placeholder 7"/>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9" name="Slide Number Placeholder 8"/>
          <p:cNvSpPr>
            <a:spLocks noGrp="1"/>
          </p:cNvSpPr>
          <p:nvPr>
            <p:ph type="sldNum" sz="quarter" idx="12"/>
          </p:nvPr>
        </p:nvSpPr>
        <p:spPr/>
        <p:txBody>
          <a:bodyPr/>
          <a:lstStyle/>
          <a:p>
            <a:pPr>
              <a:defRPr/>
            </a:pPr>
            <a:fld id="{5A2ACA32-F79D-49CF-8278-083D1284536F}" type="slidenum">
              <a:rPr lang="ja-JP" altLang="en-US" smtClean="0"/>
              <a:pPr>
                <a:defRPr/>
              </a:pPr>
              <a:t>‹#›</a:t>
            </a:fld>
            <a:endParaRPr lang="ja-JP" altLang="en-US"/>
          </a:p>
        </p:txBody>
      </p:sp>
    </p:spTree>
    <p:extLst>
      <p:ext uri="{BB962C8B-B14F-4D97-AF65-F5344CB8AC3E}">
        <p14:creationId xmlns:p14="http://schemas.microsoft.com/office/powerpoint/2010/main" val="383768211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ja-JP" altLang="en-US"/>
          </a:p>
        </p:txBody>
      </p:sp>
      <p:sp>
        <p:nvSpPr>
          <p:cNvPr id="4" name="Footer Placeholder 3"/>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5" name="Slide Number Placeholder 4"/>
          <p:cNvSpPr>
            <a:spLocks noGrp="1"/>
          </p:cNvSpPr>
          <p:nvPr>
            <p:ph type="sldNum" sz="quarter" idx="12"/>
          </p:nvPr>
        </p:nvSpPr>
        <p:spPr/>
        <p:txBody>
          <a:bodyPr/>
          <a:lstStyle/>
          <a:p>
            <a:pPr>
              <a:defRPr/>
            </a:pPr>
            <a:fld id="{0E2621B6-12FD-43D3-8E5F-7D5349A087E4}" type="slidenum">
              <a:rPr lang="ja-JP" altLang="en-US" smtClean="0"/>
              <a:pPr>
                <a:defRPr/>
              </a:pPr>
              <a:t>‹#›</a:t>
            </a:fld>
            <a:endParaRPr lang="ja-JP" altLang="en-US"/>
          </a:p>
        </p:txBody>
      </p:sp>
    </p:spTree>
    <p:extLst>
      <p:ext uri="{BB962C8B-B14F-4D97-AF65-F5344CB8AC3E}">
        <p14:creationId xmlns:p14="http://schemas.microsoft.com/office/powerpoint/2010/main" val="259289080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ja-JP" altLang="en-US"/>
          </a:p>
        </p:txBody>
      </p:sp>
      <p:sp>
        <p:nvSpPr>
          <p:cNvPr id="3" name="Footer Placeholder 2"/>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4" name="Slide Number Placeholder 3"/>
          <p:cNvSpPr>
            <a:spLocks noGrp="1"/>
          </p:cNvSpPr>
          <p:nvPr>
            <p:ph type="sldNum" sz="quarter" idx="12"/>
          </p:nvPr>
        </p:nvSpPr>
        <p:spPr/>
        <p:txBody>
          <a:bodyPr/>
          <a:lstStyle/>
          <a:p>
            <a:pPr>
              <a:defRPr/>
            </a:pPr>
            <a:fld id="{F23EDA94-2C59-4B08-A5BB-6CAC7B33CB0B}" type="slidenum">
              <a:rPr lang="ja-JP" altLang="en-US" smtClean="0"/>
              <a:pPr>
                <a:defRPr/>
              </a:pPr>
              <a:t>‹#›</a:t>
            </a:fld>
            <a:endParaRPr lang="ja-JP" altLang="en-US"/>
          </a:p>
        </p:txBody>
      </p:sp>
    </p:spTree>
    <p:extLst>
      <p:ext uri="{BB962C8B-B14F-4D97-AF65-F5344CB8AC3E}">
        <p14:creationId xmlns:p14="http://schemas.microsoft.com/office/powerpoint/2010/main" val="359426939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ja-JP" altLang="en-US"/>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7" name="Slide Number Placeholder 6"/>
          <p:cNvSpPr>
            <a:spLocks noGrp="1"/>
          </p:cNvSpPr>
          <p:nvPr>
            <p:ph type="sldNum" sz="quarter" idx="12"/>
          </p:nvPr>
        </p:nvSpPr>
        <p:spPr/>
        <p:txBody>
          <a:bodyPr/>
          <a:lstStyle/>
          <a:p>
            <a:pPr>
              <a:defRPr/>
            </a:pPr>
            <a:fld id="{22FB4C3E-7690-4153-A567-9C0DAFD5CBC9}" type="slidenum">
              <a:rPr lang="ja-JP" altLang="en-US" smtClean="0"/>
              <a:pPr>
                <a:defRPr/>
              </a:pPr>
              <a:t>‹#›</a:t>
            </a:fld>
            <a:endParaRPr lang="ja-JP" altLang="en-US"/>
          </a:p>
        </p:txBody>
      </p:sp>
    </p:spTree>
    <p:extLst>
      <p:ext uri="{BB962C8B-B14F-4D97-AF65-F5344CB8AC3E}">
        <p14:creationId xmlns:p14="http://schemas.microsoft.com/office/powerpoint/2010/main" val="205924822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ja-JP" altLang="en-US"/>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7" name="Slide Number Placeholder 6"/>
          <p:cNvSpPr>
            <a:spLocks noGrp="1"/>
          </p:cNvSpPr>
          <p:nvPr>
            <p:ph type="sldNum" sz="quarter" idx="12"/>
          </p:nvPr>
        </p:nvSpPr>
        <p:spPr/>
        <p:txBody>
          <a:bodyPr/>
          <a:lstStyle/>
          <a:p>
            <a:pPr>
              <a:defRPr/>
            </a:pPr>
            <a:fld id="{408994C7-0E1B-476F-AA12-EDB3E9A45AF5}" type="slidenum">
              <a:rPr lang="ja-JP" altLang="en-US" smtClean="0"/>
              <a:pPr>
                <a:defRPr/>
              </a:pPr>
              <a:t>‹#›</a:t>
            </a:fld>
            <a:endParaRPr lang="ja-JP" altLang="en-US"/>
          </a:p>
        </p:txBody>
      </p:sp>
    </p:spTree>
    <p:extLst>
      <p:ext uri="{BB962C8B-B14F-4D97-AF65-F5344CB8AC3E}">
        <p14:creationId xmlns:p14="http://schemas.microsoft.com/office/powerpoint/2010/main" val="279858134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907D45F8-2805-4DBD-BF81-44EFE1533BB7}" type="slidenum">
              <a:rPr lang="ja-JP" altLang="en-US" smtClean="0"/>
              <a:pPr>
                <a:defRPr/>
              </a:pPr>
              <a:t>‹#›</a:t>
            </a:fld>
            <a:endParaRPr lang="ja-JP" altLang="en-US"/>
          </a:p>
        </p:txBody>
      </p:sp>
    </p:spTree>
    <p:extLst>
      <p:ext uri="{BB962C8B-B14F-4D97-AF65-F5344CB8AC3E}">
        <p14:creationId xmlns:p14="http://schemas.microsoft.com/office/powerpoint/2010/main" val="59920344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ja-JP" altLang="en-US"/>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ja-JP" altLang="en-US" dirty="0"/>
          </a:p>
        </p:txBody>
      </p:sp>
      <p:sp>
        <p:nvSpPr>
          <p:cNvPr id="6" name="Slide Number Placeholder 5"/>
          <p:cNvSpPr>
            <a:spLocks noGrp="1"/>
          </p:cNvSpPr>
          <p:nvPr>
            <p:ph type="sldNum" sz="quarter" idx="12"/>
          </p:nvPr>
        </p:nvSpPr>
        <p:spPr/>
        <p:txBody>
          <a:bodyPr/>
          <a:lstStyle/>
          <a:p>
            <a:pPr>
              <a:defRPr/>
            </a:pPr>
            <a:fld id="{F92E5DB4-E453-42E6-9539-2504F814AACF}" type="slidenum">
              <a:rPr lang="ja-JP" altLang="en-US" smtClean="0"/>
              <a:pPr>
                <a:defRPr/>
              </a:pPr>
              <a:t>‹#›</a:t>
            </a:fld>
            <a:endParaRPr lang="ja-JP" altLang="en-US"/>
          </a:p>
        </p:txBody>
      </p:sp>
    </p:spTree>
    <p:extLst>
      <p:ext uri="{BB962C8B-B14F-4D97-AF65-F5344CB8AC3E}">
        <p14:creationId xmlns:p14="http://schemas.microsoft.com/office/powerpoint/2010/main" val="87418900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84568E95-C263-43BC-8E97-D3F67C1A6759}" type="slidenum">
              <a:rPr lang="en-US" altLang="ja-JP" smtClean="0"/>
              <a:pPr>
                <a:defRPr/>
              </a:pPr>
              <a:t>‹#›</a:t>
            </a:fld>
            <a:endParaRPr lang="en-US" altLang="ja-JP"/>
          </a:p>
        </p:txBody>
      </p:sp>
    </p:spTree>
    <p:extLst>
      <p:ext uri="{BB962C8B-B14F-4D97-AF65-F5344CB8AC3E}">
        <p14:creationId xmlns:p14="http://schemas.microsoft.com/office/powerpoint/2010/main" val="1469741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ja-JP" altLang="en-US"/>
              <a:t>マスター タイトルの書式設定</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48B0BDC3-F7E3-4FED-BACD-1A4F77003B11}" type="slidenum">
              <a:rPr lang="en-US" altLang="ja-JP" smtClean="0"/>
              <a:pPr>
                <a:defRPr/>
              </a:pPr>
              <a:t>‹#›</a:t>
            </a:fld>
            <a:endParaRPr lang="en-US" altLang="ja-JP"/>
          </a:p>
        </p:txBody>
      </p:sp>
    </p:spTree>
    <p:extLst>
      <p:ext uri="{BB962C8B-B14F-4D97-AF65-F5344CB8AC3E}">
        <p14:creationId xmlns:p14="http://schemas.microsoft.com/office/powerpoint/2010/main" val="86705166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8D32C1B8-6F33-41CA-81D7-85486EC631F3}" type="slidenum">
              <a:rPr lang="en-US" altLang="ja-JP" smtClean="0"/>
              <a:pPr>
                <a:defRPr/>
              </a:pPr>
              <a:t>‹#›</a:t>
            </a:fld>
            <a:endParaRPr lang="en-US" altLang="ja-JP"/>
          </a:p>
        </p:txBody>
      </p:sp>
    </p:spTree>
    <p:extLst>
      <p:ext uri="{BB962C8B-B14F-4D97-AF65-F5344CB8AC3E}">
        <p14:creationId xmlns:p14="http://schemas.microsoft.com/office/powerpoint/2010/main" val="318050831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E5115F5B-A8FD-4B44-AAD7-3ABE4AE03326}" type="slidenum">
              <a:rPr lang="en-US" altLang="ja-JP" smtClean="0"/>
              <a:pPr>
                <a:defRPr/>
              </a:pPr>
              <a:t>‹#›</a:t>
            </a:fld>
            <a:endParaRPr lang="en-US" altLang="ja-JP"/>
          </a:p>
        </p:txBody>
      </p:sp>
    </p:spTree>
    <p:extLst>
      <p:ext uri="{BB962C8B-B14F-4D97-AF65-F5344CB8AC3E}">
        <p14:creationId xmlns:p14="http://schemas.microsoft.com/office/powerpoint/2010/main" val="90034650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4BAC9E49-CA2B-4EF3-B792-924D42CBEE66}" type="slidenum">
              <a:rPr lang="en-US" altLang="ja-JP" smtClean="0"/>
              <a:pPr>
                <a:defRPr/>
              </a:pPr>
              <a:t>‹#›</a:t>
            </a:fld>
            <a:endParaRPr lang="en-US" altLang="ja-JP"/>
          </a:p>
        </p:txBody>
      </p:sp>
    </p:spTree>
    <p:extLst>
      <p:ext uri="{BB962C8B-B14F-4D97-AF65-F5344CB8AC3E}">
        <p14:creationId xmlns:p14="http://schemas.microsoft.com/office/powerpoint/2010/main" val="187647080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9" name="Slide Number Placeholder 8"/>
          <p:cNvSpPr>
            <a:spLocks noGrp="1"/>
          </p:cNvSpPr>
          <p:nvPr>
            <p:ph type="sldNum" sz="quarter" idx="12"/>
          </p:nvPr>
        </p:nvSpPr>
        <p:spPr/>
        <p:txBody>
          <a:bodyPr/>
          <a:lstStyle/>
          <a:p>
            <a:pPr>
              <a:defRPr/>
            </a:pPr>
            <a:fld id="{1FA8F80F-64BF-44BD-8521-3BD8552F9192}" type="slidenum">
              <a:rPr lang="en-US" altLang="ja-JP" smtClean="0"/>
              <a:pPr>
                <a:defRPr/>
              </a:pPr>
              <a:t>‹#›</a:t>
            </a:fld>
            <a:endParaRPr lang="en-US" altLang="ja-JP"/>
          </a:p>
        </p:txBody>
      </p:sp>
    </p:spTree>
    <p:extLst>
      <p:ext uri="{BB962C8B-B14F-4D97-AF65-F5344CB8AC3E}">
        <p14:creationId xmlns:p14="http://schemas.microsoft.com/office/powerpoint/2010/main" val="91146135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5" name="Slide Number Placeholder 4"/>
          <p:cNvSpPr>
            <a:spLocks noGrp="1"/>
          </p:cNvSpPr>
          <p:nvPr>
            <p:ph type="sldNum" sz="quarter" idx="12"/>
          </p:nvPr>
        </p:nvSpPr>
        <p:spPr/>
        <p:txBody>
          <a:bodyPr/>
          <a:lstStyle/>
          <a:p>
            <a:pPr>
              <a:defRPr/>
            </a:pPr>
            <a:fld id="{D75A7DFD-EADF-4CA5-A26A-A6C96443689A}" type="slidenum">
              <a:rPr lang="en-US" altLang="ja-JP" smtClean="0"/>
              <a:pPr>
                <a:defRPr/>
              </a:pPr>
              <a:t>‹#›</a:t>
            </a:fld>
            <a:endParaRPr lang="en-US" altLang="ja-JP"/>
          </a:p>
        </p:txBody>
      </p:sp>
    </p:spTree>
    <p:extLst>
      <p:ext uri="{BB962C8B-B14F-4D97-AF65-F5344CB8AC3E}">
        <p14:creationId xmlns:p14="http://schemas.microsoft.com/office/powerpoint/2010/main" val="327998556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4" name="Slide Number Placeholder 3"/>
          <p:cNvSpPr>
            <a:spLocks noGrp="1"/>
          </p:cNvSpPr>
          <p:nvPr>
            <p:ph type="sldNum" sz="quarter" idx="12"/>
          </p:nvPr>
        </p:nvSpPr>
        <p:spPr/>
        <p:txBody>
          <a:bodyPr/>
          <a:lstStyle/>
          <a:p>
            <a:pPr>
              <a:defRPr/>
            </a:pPr>
            <a:fld id="{1C30C812-0F45-4744-8703-5C00F42A8AB0}" type="slidenum">
              <a:rPr lang="en-US" altLang="ja-JP" smtClean="0"/>
              <a:pPr>
                <a:defRPr/>
              </a:pPr>
              <a:t>‹#›</a:t>
            </a:fld>
            <a:endParaRPr lang="en-US" altLang="ja-JP"/>
          </a:p>
        </p:txBody>
      </p:sp>
    </p:spTree>
    <p:extLst>
      <p:ext uri="{BB962C8B-B14F-4D97-AF65-F5344CB8AC3E}">
        <p14:creationId xmlns:p14="http://schemas.microsoft.com/office/powerpoint/2010/main" val="370291015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02ABC50A-4B97-4E6C-AA6D-DA6AD201F95A}" type="slidenum">
              <a:rPr lang="en-US" altLang="ja-JP" smtClean="0"/>
              <a:pPr>
                <a:defRPr/>
              </a:pPr>
              <a:t>‹#›</a:t>
            </a:fld>
            <a:endParaRPr lang="en-US" altLang="ja-JP"/>
          </a:p>
        </p:txBody>
      </p:sp>
    </p:spTree>
    <p:extLst>
      <p:ext uri="{BB962C8B-B14F-4D97-AF65-F5344CB8AC3E}">
        <p14:creationId xmlns:p14="http://schemas.microsoft.com/office/powerpoint/2010/main" val="262771967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7" name="Slide Number Placeholder 6"/>
          <p:cNvSpPr>
            <a:spLocks noGrp="1"/>
          </p:cNvSpPr>
          <p:nvPr>
            <p:ph type="sldNum" sz="quarter" idx="12"/>
          </p:nvPr>
        </p:nvSpPr>
        <p:spPr/>
        <p:txBody>
          <a:bodyPr/>
          <a:lstStyle/>
          <a:p>
            <a:pPr>
              <a:defRPr/>
            </a:pPr>
            <a:fld id="{C379B12A-290C-43BA-8095-1B6AB8BDFFCE}" type="slidenum">
              <a:rPr lang="en-US" altLang="ja-JP" smtClean="0"/>
              <a:pPr>
                <a:defRPr/>
              </a:pPr>
              <a:t>‹#›</a:t>
            </a:fld>
            <a:endParaRPr lang="en-US" altLang="ja-JP"/>
          </a:p>
        </p:txBody>
      </p:sp>
    </p:spTree>
    <p:extLst>
      <p:ext uri="{BB962C8B-B14F-4D97-AF65-F5344CB8AC3E}">
        <p14:creationId xmlns:p14="http://schemas.microsoft.com/office/powerpoint/2010/main" val="3976197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1FD7F593-E4E0-47F0-940D-698F158FCAB9}" type="slidenum">
              <a:rPr lang="en-US" altLang="ja-JP" smtClean="0"/>
              <a:pPr>
                <a:defRPr/>
              </a:pPr>
              <a:t>‹#›</a:t>
            </a:fld>
            <a:endParaRPr lang="en-US" altLang="ja-JP"/>
          </a:p>
        </p:txBody>
      </p:sp>
    </p:spTree>
    <p:extLst>
      <p:ext uri="{BB962C8B-B14F-4D97-AF65-F5344CB8AC3E}">
        <p14:creationId xmlns:p14="http://schemas.microsoft.com/office/powerpoint/2010/main" val="47034787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12"/>
          </p:nvPr>
        </p:nvSpPr>
        <p:spPr/>
        <p:txBody>
          <a:bodyPr/>
          <a:lstStyle/>
          <a:p>
            <a:pPr>
              <a:defRPr/>
            </a:pPr>
            <a:fld id="{23C116B9-DD6C-4581-B35F-5B50F1FCCB81}" type="slidenum">
              <a:rPr lang="en-US" altLang="ja-JP" smtClean="0"/>
              <a:pPr>
                <a:defRPr/>
              </a:pPr>
              <a:t>‹#›</a:t>
            </a:fld>
            <a:endParaRPr lang="en-US" altLang="ja-JP"/>
          </a:p>
        </p:txBody>
      </p:sp>
    </p:spTree>
    <p:extLst>
      <p:ext uri="{BB962C8B-B14F-4D97-AF65-F5344CB8AC3E}">
        <p14:creationId xmlns:p14="http://schemas.microsoft.com/office/powerpoint/2010/main" val="1859376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1.jp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15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A00D64-E8A4-42AC-B3C5-BE2FCB1ECF4B}" type="slidenum">
              <a:rPr lang="en-US" altLang="ja-JP" smtClean="0"/>
              <a:pPr>
                <a:defRPr/>
              </a:pPr>
              <a:t>‹#›</a:t>
            </a:fld>
            <a:endParaRPr lang="en-US" altLang="ja-JP"/>
          </a:p>
        </p:txBody>
      </p:sp>
    </p:spTree>
    <p:extLst>
      <p:ext uri="{BB962C8B-B14F-4D97-AF65-F5344CB8AC3E}">
        <p14:creationId xmlns:p14="http://schemas.microsoft.com/office/powerpoint/2010/main" val="4234161875"/>
      </p:ext>
    </p:extLst>
  </p:cSld>
  <p:clrMap bg1="lt1" tx1="dk1" bg2="lt2" tx2="dk2" accent1="accent1" accent2="accent2" accent3="accent3" accent4="accent4" accent5="accent5" accent6="accent6" hlink="hlink" folHlink="folHlink"/>
  <p:sldLayoutIdLst>
    <p:sldLayoutId id="2147485673" r:id="rId1"/>
    <p:sldLayoutId id="2147485674" r:id="rId2"/>
    <p:sldLayoutId id="2147485675" r:id="rId3"/>
    <p:sldLayoutId id="2147485676" r:id="rId4"/>
    <p:sldLayoutId id="2147485677" r:id="rId5"/>
    <p:sldLayoutId id="2147485678" r:id="rId6"/>
    <p:sldLayoutId id="2147485679" r:id="rId7"/>
    <p:sldLayoutId id="2147485680" r:id="rId8"/>
    <p:sldLayoutId id="2147485681" r:id="rId9"/>
    <p:sldLayoutId id="2147485682" r:id="rId10"/>
    <p:sldLayoutId id="2147485683" r:id="rId11"/>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21000">
              <a:schemeClr val="accent1">
                <a:alpha val="0"/>
                <a:lumMod val="63000"/>
                <a:lumOff val="37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kumimoji="1" lang="en-US" altLang="ja-JP" dirty="0">
              <a:solidFill>
                <a:prstClr val="black">
                  <a:tint val="75000"/>
                </a:prstClr>
              </a:solidFill>
              <a:latin typeface="Verdana" panose="020B0604030504040204" pitchFamily="34" charset="0"/>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kumimoji="1" lang="ja-JP" altLang="en-US">
                <a:solidFill>
                  <a:prstClr val="black">
                    <a:tint val="75000"/>
                  </a:prstClr>
                </a:solidFill>
                <a:latin typeface="Verdana" panose="020B0604030504040204" pitchFamily="34" charset="0"/>
                <a:ea typeface="HGS明朝B" panose="02020800000000000000" pitchFamily="18" charset="-128"/>
              </a:rPr>
              <a:t>社長の実践経営講座　</a:t>
            </a:r>
            <a:r>
              <a:rPr kumimoji="1" lang="en-US" altLang="ja-JP">
                <a:solidFill>
                  <a:prstClr val="black">
                    <a:tint val="75000"/>
                  </a:prstClr>
                </a:solidFill>
                <a:latin typeface="Verdana" panose="020B0604030504040204" pitchFamily="34" charset="0"/>
                <a:ea typeface="HGS明朝B" panose="02020800000000000000" pitchFamily="18" charset="-128"/>
              </a:rPr>
              <a:t>© </a:t>
            </a:r>
            <a:r>
              <a:rPr kumimoji="1" lang="ja-JP" altLang="en-US">
                <a:solidFill>
                  <a:prstClr val="black">
                    <a:tint val="75000"/>
                  </a:prstClr>
                </a:solidFill>
                <a:latin typeface="Verdana" panose="020B0604030504040204" pitchFamily="34" charset="0"/>
                <a:ea typeface="HGS明朝B" panose="02020800000000000000" pitchFamily="18" charset="-128"/>
              </a:rPr>
              <a:t>国際会計コンソーシアム</a:t>
            </a:r>
            <a:endParaRPr kumimoji="1" lang="en-US" altLang="ja-JP" dirty="0">
              <a:solidFill>
                <a:prstClr val="black">
                  <a:tint val="75000"/>
                </a:prstClr>
              </a:solidFill>
              <a:latin typeface="Verdana" panose="020B0604030504040204" pitchFamily="34" charset="0"/>
              <a:ea typeface="HGS明朝B" panose="02020800000000000000" pitchFamily="18" charset="-128"/>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A00D64-E8A4-42AC-B3C5-BE2FCB1ECF4B}" type="slidenum">
              <a:rPr kumimoji="1" lang="en-US" altLang="ja-JP" smtClean="0">
                <a:solidFill>
                  <a:prstClr val="black">
                    <a:tint val="75000"/>
                  </a:prstClr>
                </a:solidFill>
                <a:latin typeface="Verdana" panose="020B0604030504040204" pitchFamily="34" charset="0"/>
              </a:rPr>
              <a:t>‹#›</a:t>
            </a:fld>
            <a:endParaRPr kumimoji="1" lang="en-US" altLang="ja-JP" dirty="0">
              <a:solidFill>
                <a:prstClr val="black">
                  <a:tint val="75000"/>
                </a:prstClr>
              </a:solidFill>
              <a:latin typeface="Verdana" panose="020B0604030504040204" pitchFamily="34" charset="0"/>
            </a:endParaRPr>
          </a:p>
        </p:txBody>
      </p:sp>
    </p:spTree>
    <p:extLst>
      <p:ext uri="{BB962C8B-B14F-4D97-AF65-F5344CB8AC3E}">
        <p14:creationId xmlns:p14="http://schemas.microsoft.com/office/powerpoint/2010/main" val="3757550640"/>
      </p:ext>
    </p:extLst>
  </p:cSld>
  <p:clrMap bg1="lt1" tx1="dk1" bg2="lt2" tx2="dk2" accent1="accent1" accent2="accent2" accent3="accent3" accent4="accent4" accent5="accent5" accent6="accent6" hlink="hlink" folHlink="folHlink"/>
  <p:sldLayoutIdLst>
    <p:sldLayoutId id="2147486306" r:id="rId1"/>
    <p:sldLayoutId id="2147486307" r:id="rId2"/>
    <p:sldLayoutId id="2147486308" r:id="rId3"/>
    <p:sldLayoutId id="2147486309" r:id="rId4"/>
    <p:sldLayoutId id="2147486310" r:id="rId5"/>
    <p:sldLayoutId id="2147486311" r:id="rId6"/>
    <p:sldLayoutId id="2147486312" r:id="rId7"/>
    <p:sldLayoutId id="2147486313" r:id="rId8"/>
    <p:sldLayoutId id="2147486314" r:id="rId9"/>
    <p:sldLayoutId id="2147486315" r:id="rId10"/>
    <p:sldLayoutId id="2147486316"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9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kumimoji="1" lang="ja-JP" altLang="en-US"/>
              <a:t>社長の実践経営講座　</a:t>
            </a:r>
            <a:r>
              <a:rPr kumimoji="1" lang="en-US" altLang="ja-JP"/>
              <a:t>© </a:t>
            </a:r>
            <a:r>
              <a:rPr kumimoji="1" lang="ja-JP" altLang="en-US"/>
              <a:t>国際会計コンソーシアム</a:t>
            </a:r>
            <a:endParaRPr kumimoji="1" lang="ja-JP" alt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72DAA9C-A90D-4C83-9BB2-6D0312817DBF}" type="slidenum">
              <a:rPr kumimoji="1" lang="ja-JP" altLang="en-US" smtClean="0"/>
              <a:t>‹#›</a:t>
            </a:fld>
            <a:endParaRPr kumimoji="1" lang="ja-JP"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6986325"/>
      </p:ext>
    </p:extLst>
  </p:cSld>
  <p:clrMap bg1="lt1" tx1="dk1" bg2="lt2" tx2="dk2" accent1="accent1" accent2="accent2" accent3="accent3" accent4="accent4" accent5="accent5" accent6="accent6" hlink="hlink" folHlink="folHlink"/>
  <p:sldLayoutIdLst>
    <p:sldLayoutId id="2147486318" r:id="rId1"/>
    <p:sldLayoutId id="2147486319" r:id="rId2"/>
    <p:sldLayoutId id="2147486320" r:id="rId3"/>
    <p:sldLayoutId id="2147486321" r:id="rId4"/>
    <p:sldLayoutId id="2147486322" r:id="rId5"/>
    <p:sldLayoutId id="2147486323" r:id="rId6"/>
    <p:sldLayoutId id="2147486324" r:id="rId7"/>
    <p:sldLayoutId id="2147486325" r:id="rId8"/>
    <p:sldLayoutId id="2147486326" r:id="rId9"/>
    <p:sldLayoutId id="2147486327" r:id="rId10"/>
    <p:sldLayoutId id="2147486328" r:id="rId11"/>
  </p:sldLayoutIdLst>
  <p:hf hdr="0" dt="0"/>
  <p:txStyles>
    <p:title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6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A00D64-E8A4-42AC-B3C5-BE2FCB1ECF4B}" type="slidenum">
              <a:rPr lang="en-US" altLang="ja-JP" smtClean="0"/>
              <a:pPr>
                <a:defRPr/>
              </a:pPr>
              <a:t>‹#›</a:t>
            </a:fld>
            <a:endParaRPr lang="en-US" altLang="ja-JP"/>
          </a:p>
        </p:txBody>
      </p:sp>
    </p:spTree>
    <p:extLst>
      <p:ext uri="{BB962C8B-B14F-4D97-AF65-F5344CB8AC3E}">
        <p14:creationId xmlns:p14="http://schemas.microsoft.com/office/powerpoint/2010/main" val="1388870864"/>
      </p:ext>
    </p:extLst>
  </p:cSld>
  <p:clrMap bg1="lt1" tx1="dk1" bg2="lt2" tx2="dk2" accent1="accent1" accent2="accent2" accent3="accent3" accent4="accent4" accent5="accent5" accent6="accent6" hlink="hlink" folHlink="folHlink"/>
  <p:sldLayoutIdLst>
    <p:sldLayoutId id="2147486330" r:id="rId1"/>
    <p:sldLayoutId id="2147486331" r:id="rId2"/>
    <p:sldLayoutId id="2147486332" r:id="rId3"/>
    <p:sldLayoutId id="2147486333" r:id="rId4"/>
    <p:sldLayoutId id="2147486334" r:id="rId5"/>
    <p:sldLayoutId id="2147486335" r:id="rId6"/>
    <p:sldLayoutId id="2147486336" r:id="rId7"/>
    <p:sldLayoutId id="2147486337" r:id="rId8"/>
    <p:sldLayoutId id="2147486338" r:id="rId9"/>
    <p:sldLayoutId id="2147486339" r:id="rId10"/>
    <p:sldLayoutId id="2147486340"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15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ea typeface="HGS明朝B" panose="02020800000000000000" pitchFamily="18" charset="-128"/>
              </a:defRPr>
            </a:lvl1pPr>
          </a:lstStyle>
          <a:p>
            <a:pPr>
              <a:defRPr/>
            </a:pPr>
            <a:endParaRPr lang="en-US" altLang="ja-JP"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solidFill>
                  <a:prstClr val="black">
                    <a:tint val="75000"/>
                  </a:prstClr>
                </a:solidFill>
                <a:ea typeface="HGS明朝B" panose="02020800000000000000" pitchFamily="18" charset="-128"/>
              </a:rPr>
              <a:t>社長の実践経営講座　</a:t>
            </a:r>
            <a:r>
              <a:rPr lang="en-US" altLang="ja-JP">
                <a:solidFill>
                  <a:prstClr val="black">
                    <a:tint val="75000"/>
                  </a:prstClr>
                </a:solidFill>
                <a:ea typeface="HGS明朝B" panose="02020800000000000000" pitchFamily="18" charset="-128"/>
              </a:rPr>
              <a:t>© </a:t>
            </a:r>
            <a:r>
              <a:rPr lang="ja-JP" altLang="en-US">
                <a:solidFill>
                  <a:prstClr val="black">
                    <a:tint val="75000"/>
                  </a:prstClr>
                </a:solidFill>
                <a:ea typeface="HGS明朝B" panose="02020800000000000000" pitchFamily="18" charset="-128"/>
              </a:rPr>
              <a:t>国際会計コンソーシアム</a:t>
            </a:r>
            <a:endParaRPr lang="en-US" altLang="ja-JP" dirty="0">
              <a:solidFill>
                <a:prstClr val="black">
                  <a:tint val="75000"/>
                </a:prstClr>
              </a:solidFill>
              <a:ea typeface="HGS明朝B" panose="02020800000000000000" pitchFamily="18" charset="-128"/>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ea typeface="HGS明朝B" panose="02020800000000000000" pitchFamily="18" charset="-128"/>
              </a:defRPr>
            </a:lvl1pPr>
          </a:lstStyle>
          <a:p>
            <a:pPr>
              <a:defRPr/>
            </a:pPr>
            <a:fld id="{5EA00D64-E8A4-42AC-B3C5-BE2FCB1ECF4B}" type="slidenum">
              <a:rPr lang="en-US" altLang="ja-JP" smtClean="0">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2630515551"/>
      </p:ext>
    </p:extLst>
  </p:cSld>
  <p:clrMap bg1="lt1" tx1="dk1" bg2="lt2" tx2="dk2" accent1="accent1" accent2="accent2" accent3="accent3" accent4="accent4" accent5="accent5" accent6="accent6" hlink="hlink" folHlink="folHlink"/>
  <p:sldLayoutIdLst>
    <p:sldLayoutId id="2147485968" r:id="rId1"/>
    <p:sldLayoutId id="2147485969" r:id="rId2"/>
    <p:sldLayoutId id="2147485970" r:id="rId3"/>
    <p:sldLayoutId id="2147485971" r:id="rId4"/>
    <p:sldLayoutId id="2147485972" r:id="rId5"/>
    <p:sldLayoutId id="2147485973" r:id="rId6"/>
    <p:sldLayoutId id="2147485974" r:id="rId7"/>
    <p:sldLayoutId id="2147485975" r:id="rId8"/>
    <p:sldLayoutId id="2147485976" r:id="rId9"/>
    <p:sldLayoutId id="2147485977" r:id="rId10"/>
    <p:sldLayoutId id="2147485978" r:id="rId11"/>
  </p:sldLayoutIdLst>
  <p:hf hdr="0" dt="0"/>
  <p:txStyles>
    <p:titleStyle>
      <a:lvl1pPr algn="ctr" defTabSz="914400" rtl="0" eaLnBrk="1" latinLnBrk="0" hangingPunct="1">
        <a:spcBef>
          <a:spcPct val="0"/>
        </a:spcBef>
        <a:buNone/>
        <a:defRPr kumimoji="1" sz="4400" kern="1200">
          <a:solidFill>
            <a:schemeClr val="tx1"/>
          </a:solidFill>
          <a:latin typeface="+mj-lt"/>
          <a:ea typeface="HGS明朝B" panose="02020800000000000000" pitchFamily="18"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HGS明朝B" panose="02020800000000000000" pitchFamily="18"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HGS明朝B" panose="02020800000000000000" pitchFamily="18"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HGS明朝B" panose="02020800000000000000" pitchFamily="18"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HGS明朝B" panose="02020800000000000000" pitchFamily="18"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HGS明朝B" panose="02020800000000000000" pitchFamily="18"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5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A00D64-E8A4-42AC-B3C5-BE2FCB1ECF4B}" type="slidenum">
              <a:rPr lang="en-US" altLang="ja-JP" smtClean="0"/>
              <a:pPr>
                <a:defRPr/>
              </a:pPr>
              <a:t>‹#›</a:t>
            </a:fld>
            <a:endParaRPr lang="en-US" altLang="ja-JP"/>
          </a:p>
        </p:txBody>
      </p:sp>
    </p:spTree>
    <p:extLst>
      <p:ext uri="{BB962C8B-B14F-4D97-AF65-F5344CB8AC3E}">
        <p14:creationId xmlns:p14="http://schemas.microsoft.com/office/powerpoint/2010/main" val="3558108603"/>
      </p:ext>
    </p:extLst>
  </p:cSld>
  <p:clrMap bg1="lt1" tx1="dk1" bg2="lt2" tx2="dk2" accent1="accent1" accent2="accent2" accent3="accent3" accent4="accent4" accent5="accent5" accent6="accent6" hlink="hlink" folHlink="folHlink"/>
  <p:sldLayoutIdLst>
    <p:sldLayoutId id="2147486138" r:id="rId1"/>
    <p:sldLayoutId id="2147486139" r:id="rId2"/>
    <p:sldLayoutId id="2147486140" r:id="rId3"/>
    <p:sldLayoutId id="2147486141" r:id="rId4"/>
    <p:sldLayoutId id="2147486142" r:id="rId5"/>
    <p:sldLayoutId id="2147486143" r:id="rId6"/>
    <p:sldLayoutId id="2147486144" r:id="rId7"/>
    <p:sldLayoutId id="2147486145" r:id="rId8"/>
    <p:sldLayoutId id="2147486146" r:id="rId9"/>
    <p:sldLayoutId id="2147486147" r:id="rId10"/>
    <p:sldLayoutId id="2147486148"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5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A00D64-E8A4-42AC-B3C5-BE2FCB1ECF4B}" type="slidenum">
              <a:rPr lang="en-US" altLang="ja-JP" smtClean="0"/>
              <a:pPr>
                <a:defRPr/>
              </a:pPr>
              <a:t>‹#›</a:t>
            </a:fld>
            <a:endParaRPr lang="en-US" altLang="ja-JP"/>
          </a:p>
        </p:txBody>
      </p:sp>
    </p:spTree>
    <p:extLst>
      <p:ext uri="{BB962C8B-B14F-4D97-AF65-F5344CB8AC3E}">
        <p14:creationId xmlns:p14="http://schemas.microsoft.com/office/powerpoint/2010/main" val="2734363808"/>
      </p:ext>
    </p:extLst>
  </p:cSld>
  <p:clrMap bg1="lt1" tx1="dk1" bg2="lt2" tx2="dk2" accent1="accent1" accent2="accent2" accent3="accent3" accent4="accent4" accent5="accent5" accent6="accent6" hlink="hlink" folHlink="folHlink"/>
  <p:sldLayoutIdLst>
    <p:sldLayoutId id="2147486186" r:id="rId1"/>
    <p:sldLayoutId id="2147486187" r:id="rId2"/>
    <p:sldLayoutId id="2147486188" r:id="rId3"/>
    <p:sldLayoutId id="2147486189" r:id="rId4"/>
    <p:sldLayoutId id="2147486190" r:id="rId5"/>
    <p:sldLayoutId id="2147486191" r:id="rId6"/>
    <p:sldLayoutId id="2147486192" r:id="rId7"/>
    <p:sldLayoutId id="2147486193" r:id="rId8"/>
    <p:sldLayoutId id="2147486194" r:id="rId9"/>
    <p:sldLayoutId id="2147486195" r:id="rId10"/>
    <p:sldLayoutId id="2147486196"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17000">
              <a:schemeClr val="accent1">
                <a:alpha val="0"/>
                <a:lumMod val="0"/>
                <a:lumOff val="100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t>社長の実践経営講座　</a:t>
            </a:r>
            <a:r>
              <a:rPr lang="en-US" altLang="ja-JP"/>
              <a:t>© </a:t>
            </a:r>
            <a:r>
              <a:rPr lang="ja-JP" altLang="en-US"/>
              <a:t>国際会計コンソーシアム</a:t>
            </a:r>
            <a:endParaRPr lang="en-US" altLang="ja-JP"/>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A00D64-E8A4-42AC-B3C5-BE2FCB1ECF4B}" type="slidenum">
              <a:rPr lang="en-US" altLang="ja-JP" smtClean="0"/>
              <a:pPr>
                <a:defRPr/>
              </a:pPr>
              <a:t>‹#›</a:t>
            </a:fld>
            <a:endParaRPr lang="en-US" altLang="ja-JP"/>
          </a:p>
        </p:txBody>
      </p:sp>
    </p:spTree>
    <p:extLst>
      <p:ext uri="{BB962C8B-B14F-4D97-AF65-F5344CB8AC3E}">
        <p14:creationId xmlns:p14="http://schemas.microsoft.com/office/powerpoint/2010/main" val="962880194"/>
      </p:ext>
    </p:extLst>
  </p:cSld>
  <p:clrMap bg1="lt1" tx1="dk1" bg2="lt2" tx2="dk2" accent1="accent1" accent2="accent2" accent3="accent3" accent4="accent4" accent5="accent5" accent6="accent6" hlink="hlink" folHlink="folHlink"/>
  <p:sldLayoutIdLst>
    <p:sldLayoutId id="2147486210" r:id="rId1"/>
    <p:sldLayoutId id="2147486211" r:id="rId2"/>
    <p:sldLayoutId id="2147486212" r:id="rId3"/>
    <p:sldLayoutId id="2147486213" r:id="rId4"/>
    <p:sldLayoutId id="2147486214" r:id="rId5"/>
    <p:sldLayoutId id="2147486215" r:id="rId6"/>
    <p:sldLayoutId id="2147486216" r:id="rId7"/>
    <p:sldLayoutId id="2147486217" r:id="rId8"/>
    <p:sldLayoutId id="2147486218" r:id="rId9"/>
    <p:sldLayoutId id="2147486219" r:id="rId10"/>
    <p:sldLayoutId id="2147486220"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8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A00D64-E8A4-42AC-B3C5-BE2FCB1ECF4B}" type="slidenum">
              <a:rPr lang="en-US" altLang="ja-JP" smtClean="0"/>
              <a:pPr>
                <a:defRPr/>
              </a:pPr>
              <a:t>‹#›</a:t>
            </a:fld>
            <a:endParaRPr lang="en-US" altLang="ja-JP"/>
          </a:p>
        </p:txBody>
      </p:sp>
    </p:spTree>
    <p:extLst>
      <p:ext uri="{BB962C8B-B14F-4D97-AF65-F5344CB8AC3E}">
        <p14:creationId xmlns:p14="http://schemas.microsoft.com/office/powerpoint/2010/main" val="1553812183"/>
      </p:ext>
    </p:extLst>
  </p:cSld>
  <p:clrMap bg1="lt1" tx1="dk1" bg2="lt2" tx2="dk2" accent1="accent1" accent2="accent2" accent3="accent3" accent4="accent4" accent5="accent5" accent6="accent6" hlink="hlink" folHlink="folHlink"/>
  <p:sldLayoutIdLst>
    <p:sldLayoutId id="2147486222" r:id="rId1"/>
    <p:sldLayoutId id="2147486223" r:id="rId2"/>
    <p:sldLayoutId id="2147486224" r:id="rId3"/>
    <p:sldLayoutId id="2147486225" r:id="rId4"/>
    <p:sldLayoutId id="2147486226" r:id="rId5"/>
    <p:sldLayoutId id="2147486227" r:id="rId6"/>
    <p:sldLayoutId id="2147486228" r:id="rId7"/>
    <p:sldLayoutId id="2147486229" r:id="rId8"/>
    <p:sldLayoutId id="2147486230" r:id="rId9"/>
    <p:sldLayoutId id="2147486231" r:id="rId10"/>
    <p:sldLayoutId id="2147486232"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5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A00D64-E8A4-42AC-B3C5-BE2FCB1ECF4B}" type="slidenum">
              <a:rPr lang="en-US" altLang="ja-JP" smtClean="0"/>
              <a:pPr>
                <a:defRPr/>
              </a:pPr>
              <a:t>‹#›</a:t>
            </a:fld>
            <a:endParaRPr lang="en-US" altLang="ja-JP"/>
          </a:p>
        </p:txBody>
      </p:sp>
    </p:spTree>
    <p:extLst>
      <p:ext uri="{BB962C8B-B14F-4D97-AF65-F5344CB8AC3E}">
        <p14:creationId xmlns:p14="http://schemas.microsoft.com/office/powerpoint/2010/main" val="1163495226"/>
      </p:ext>
    </p:extLst>
  </p:cSld>
  <p:clrMap bg1="lt1" tx1="dk1" bg2="lt2" tx2="dk2" accent1="accent1" accent2="accent2" accent3="accent3" accent4="accent4" accent5="accent5" accent6="accent6" hlink="hlink" folHlink="folHlink"/>
  <p:sldLayoutIdLst>
    <p:sldLayoutId id="2147486246" r:id="rId1"/>
    <p:sldLayoutId id="2147486247" r:id="rId2"/>
    <p:sldLayoutId id="2147486248" r:id="rId3"/>
    <p:sldLayoutId id="2147486249" r:id="rId4"/>
    <p:sldLayoutId id="2147486250" r:id="rId5"/>
    <p:sldLayoutId id="2147486251" r:id="rId6"/>
    <p:sldLayoutId id="2147486252" r:id="rId7"/>
    <p:sldLayoutId id="2147486253" r:id="rId8"/>
    <p:sldLayoutId id="2147486254" r:id="rId9"/>
    <p:sldLayoutId id="2147486255" r:id="rId10"/>
    <p:sldLayoutId id="2147486256"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5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ja-JP" altLang="en-US"/>
              <a:t>社長の実践経営講座　</a:t>
            </a:r>
            <a:r>
              <a:rPr lang="en-US" altLang="ja-JP"/>
              <a:t>© </a:t>
            </a:r>
            <a:r>
              <a:rPr lang="ja-JP" altLang="en-US"/>
              <a:t>国際会計コンソーシアム</a:t>
            </a:r>
            <a:endParaRPr lang="en-US" altLang="ja-JP"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A00D64-E8A4-42AC-B3C5-BE2FCB1ECF4B}" type="slidenum">
              <a:rPr lang="en-US" altLang="ja-JP" smtClean="0"/>
              <a:pPr>
                <a:defRPr/>
              </a:pPr>
              <a:t>‹#›</a:t>
            </a:fld>
            <a:endParaRPr lang="en-US" altLang="ja-JP"/>
          </a:p>
        </p:txBody>
      </p:sp>
    </p:spTree>
    <p:extLst>
      <p:ext uri="{BB962C8B-B14F-4D97-AF65-F5344CB8AC3E}">
        <p14:creationId xmlns:p14="http://schemas.microsoft.com/office/powerpoint/2010/main" val="2043427882"/>
      </p:ext>
    </p:extLst>
  </p:cSld>
  <p:clrMap bg1="lt1" tx1="dk1" bg2="lt2" tx2="dk2" accent1="accent1" accent2="accent2" accent3="accent3" accent4="accent4" accent5="accent5" accent6="accent6" hlink="hlink" folHlink="folHlink"/>
  <p:sldLayoutIdLst>
    <p:sldLayoutId id="2147486258" r:id="rId1"/>
    <p:sldLayoutId id="2147486259" r:id="rId2"/>
    <p:sldLayoutId id="2147486260" r:id="rId3"/>
    <p:sldLayoutId id="2147486261" r:id="rId4"/>
    <p:sldLayoutId id="2147486262" r:id="rId5"/>
    <p:sldLayoutId id="2147486263" r:id="rId6"/>
    <p:sldLayoutId id="2147486264" r:id="rId7"/>
    <p:sldLayoutId id="2147486265" r:id="rId8"/>
    <p:sldLayoutId id="2147486266" r:id="rId9"/>
    <p:sldLayoutId id="2147486267" r:id="rId10"/>
    <p:sldLayoutId id="2147486268"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5000">
              <a:schemeClr val="accent1">
                <a:lumMod val="45000"/>
                <a:lumOff val="55000"/>
                <a:alpha val="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社長の実践経営講座　</a:t>
            </a:r>
            <a:r>
              <a:rPr kumimoji="1" lang="en-US" altLang="ja-JP"/>
              <a:t>© </a:t>
            </a:r>
            <a:r>
              <a:rPr kumimoji="1" lang="ja-JP" altLang="en-US"/>
              <a:t>国際会計コンソーシアム</a:t>
            </a:r>
            <a:endParaRPr kumimoji="1" lang="ja-JP"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F547B-2765-46C0-8732-870B9479AE49}" type="slidenum">
              <a:rPr kumimoji="1" lang="ja-JP" altLang="en-US" smtClean="0"/>
              <a:t>‹#›</a:t>
            </a:fld>
            <a:endParaRPr kumimoji="1" lang="ja-JP" altLang="en-US"/>
          </a:p>
        </p:txBody>
      </p:sp>
    </p:spTree>
    <p:extLst>
      <p:ext uri="{BB962C8B-B14F-4D97-AF65-F5344CB8AC3E}">
        <p14:creationId xmlns:p14="http://schemas.microsoft.com/office/powerpoint/2010/main" val="1744524051"/>
      </p:ext>
    </p:extLst>
  </p:cSld>
  <p:clrMap bg1="lt1" tx1="dk1" bg2="lt2" tx2="dk2" accent1="accent1" accent2="accent2" accent3="accent3" accent4="accent4" accent5="accent5" accent6="accent6" hlink="hlink" folHlink="folHlink"/>
  <p:sldLayoutIdLst>
    <p:sldLayoutId id="2147486270" r:id="rId1"/>
    <p:sldLayoutId id="2147486271" r:id="rId2"/>
    <p:sldLayoutId id="2147486272" r:id="rId3"/>
    <p:sldLayoutId id="2147486273" r:id="rId4"/>
    <p:sldLayoutId id="2147486274" r:id="rId5"/>
    <p:sldLayoutId id="2147486275" r:id="rId6"/>
    <p:sldLayoutId id="2147486276" r:id="rId7"/>
    <p:sldLayoutId id="2147486277" r:id="rId8"/>
    <p:sldLayoutId id="2147486278" r:id="rId9"/>
    <p:sldLayoutId id="2147486279" r:id="rId10"/>
    <p:sldLayoutId id="2147486280"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5.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9.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9.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9.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9.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9.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9.xml"/><Relationship Id="rId1" Type="http://schemas.openxmlformats.org/officeDocument/2006/relationships/tags" Target="../tags/tag1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9.xml"/><Relationship Id="rId1" Type="http://schemas.openxmlformats.org/officeDocument/2006/relationships/tags" Target="../tags/tag1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9.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9.xml"/><Relationship Id="rId1" Type="http://schemas.openxmlformats.org/officeDocument/2006/relationships/tags" Target="../tags/tag1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9.xml"/><Relationship Id="rId1" Type="http://schemas.openxmlformats.org/officeDocument/2006/relationships/tags" Target="../tags/tag1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9.xml"/><Relationship Id="rId1" Type="http://schemas.openxmlformats.org/officeDocument/2006/relationships/tags" Target="../tags/tag1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9.xml"/><Relationship Id="rId1" Type="http://schemas.openxmlformats.org/officeDocument/2006/relationships/tags" Target="../tags/tag18.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19.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94.xml"/><Relationship Id="rId1" Type="http://schemas.openxmlformats.org/officeDocument/2006/relationships/tags" Target="../tags/tag20.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2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2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25.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94.xml"/><Relationship Id="rId1" Type="http://schemas.openxmlformats.org/officeDocument/2006/relationships/tags" Target="../tags/tag2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ags" Target="../tags/tag1.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28.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30.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94.xml"/><Relationship Id="rId1" Type="http://schemas.openxmlformats.org/officeDocument/2006/relationships/tags" Target="../tags/tag31.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94.xml"/><Relationship Id="rId1" Type="http://schemas.openxmlformats.org/officeDocument/2006/relationships/tags" Target="../tags/tag32.xml"/></Relationships>
</file>

<file path=ppt/slides/_rels/slide4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4.xml"/><Relationship Id="rId1" Type="http://schemas.openxmlformats.org/officeDocument/2006/relationships/slideLayout" Target="../slideLayouts/slideLayout11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1.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1.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4.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9.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0.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E5C583E3-A19F-4CA6-9CBE-4C75FCCD5A65}"/>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0" lang="en-US" altLang="ja-JP" sz="1200" b="0" i="0" u="none" strike="noStrike" kern="1200" cap="none" spc="0" normalizeH="0" baseline="0" noProof="0" smtClean="0">
                <a:ln>
                  <a:noFill/>
                </a:ln>
                <a:solidFill>
                  <a:prstClr val="black">
                    <a:tint val="75000"/>
                  </a:prstClr>
                </a:solidFill>
                <a:effectLst/>
                <a:uLnTx/>
                <a:uFillTx/>
                <a:latin typeface="Calibri" panose="020F0502020204030204" pitchFamily="34" charset="0"/>
                <a:ea typeface="游ゴシック" panose="020B0400000000000000"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ja-JP"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游ゴシック" panose="020B0400000000000000" pitchFamily="50" charset="-128"/>
              <a:cs typeface="+mn-cs"/>
            </a:endParaRPr>
          </a:p>
        </p:txBody>
      </p:sp>
      <p:sp>
        <p:nvSpPr>
          <p:cNvPr id="6" name="タイトル 1">
            <a:extLst>
              <a:ext uri="{FF2B5EF4-FFF2-40B4-BE49-F238E27FC236}">
                <a16:creationId xmlns:a16="http://schemas.microsoft.com/office/drawing/2014/main" id="{AEC20CF9-9DEF-4808-9362-CAC594273773}"/>
              </a:ext>
            </a:extLst>
          </p:cNvPr>
          <p:cNvSpPr txBox="1">
            <a:spLocks noChangeArrowheads="1"/>
          </p:cNvSpPr>
          <p:nvPr/>
        </p:nvSpPr>
        <p:spPr bwMode="auto">
          <a:xfrm>
            <a:off x="2601938" y="1402986"/>
            <a:ext cx="6806430" cy="653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defTabSz="685800" rtl="0" fontAlgn="base">
              <a:spcBef>
                <a:spcPct val="0"/>
              </a:spcBef>
              <a:spcAft>
                <a:spcPct val="0"/>
              </a:spcAft>
              <a:defRPr kumimoji="1" sz="3300" kern="1200">
                <a:solidFill>
                  <a:schemeClr val="tx1"/>
                </a:solidFill>
                <a:latin typeface="+mj-lt"/>
                <a:ea typeface="HGS明朝B" panose="02020800000000000000" pitchFamily="18" charset="-128"/>
                <a:cs typeface="+mj-cs"/>
              </a:defRPr>
            </a:lvl1pPr>
            <a:lvl2pPr algn="l" defTabSz="685800" rtl="0" fontAlgn="base">
              <a:spcBef>
                <a:spcPct val="0"/>
              </a:spcBef>
              <a:spcAft>
                <a:spcPct val="0"/>
              </a:spcAft>
              <a:defRPr kumimoji="1" sz="3300">
                <a:solidFill>
                  <a:schemeClr val="tx1"/>
                </a:solidFill>
                <a:latin typeface="Calibri" panose="020F0502020204030204" pitchFamily="34" charset="0"/>
              </a:defRPr>
            </a:lvl2pPr>
            <a:lvl3pPr algn="l" defTabSz="685800" rtl="0" fontAlgn="base">
              <a:spcBef>
                <a:spcPct val="0"/>
              </a:spcBef>
              <a:spcAft>
                <a:spcPct val="0"/>
              </a:spcAft>
              <a:defRPr kumimoji="1" sz="3300">
                <a:solidFill>
                  <a:schemeClr val="tx1"/>
                </a:solidFill>
                <a:latin typeface="Calibri" panose="020F0502020204030204" pitchFamily="34" charset="0"/>
              </a:defRPr>
            </a:lvl3pPr>
            <a:lvl4pPr algn="l" defTabSz="685800" rtl="0" fontAlgn="base">
              <a:spcBef>
                <a:spcPct val="0"/>
              </a:spcBef>
              <a:spcAft>
                <a:spcPct val="0"/>
              </a:spcAft>
              <a:defRPr kumimoji="1" sz="3300">
                <a:solidFill>
                  <a:schemeClr val="tx1"/>
                </a:solidFill>
                <a:latin typeface="Calibri" panose="020F0502020204030204" pitchFamily="34" charset="0"/>
              </a:defRPr>
            </a:lvl4pPr>
            <a:lvl5pPr algn="l" defTabSz="685800" rtl="0" fontAlgn="base">
              <a:spcBef>
                <a:spcPct val="0"/>
              </a:spcBef>
              <a:spcAft>
                <a:spcPct val="0"/>
              </a:spcAft>
              <a:defRPr kumimoji="1" sz="3300">
                <a:solidFill>
                  <a:schemeClr val="tx1"/>
                </a:solidFill>
                <a:latin typeface="Calibri" panose="020F0502020204030204" pitchFamily="34" charset="0"/>
              </a:defRPr>
            </a:lvl5pPr>
            <a:lvl6pPr marL="457200" algn="l" defTabSz="685800" rtl="0" fontAlgn="base">
              <a:spcBef>
                <a:spcPct val="0"/>
              </a:spcBef>
              <a:spcAft>
                <a:spcPct val="0"/>
              </a:spcAft>
              <a:defRPr kumimoji="1" sz="3300">
                <a:solidFill>
                  <a:schemeClr val="tx1"/>
                </a:solidFill>
                <a:latin typeface="Calibri" panose="020F0502020204030204" pitchFamily="34" charset="0"/>
              </a:defRPr>
            </a:lvl6pPr>
            <a:lvl7pPr marL="914400" algn="l" defTabSz="685800" rtl="0" fontAlgn="base">
              <a:spcBef>
                <a:spcPct val="0"/>
              </a:spcBef>
              <a:spcAft>
                <a:spcPct val="0"/>
              </a:spcAft>
              <a:defRPr kumimoji="1" sz="3300">
                <a:solidFill>
                  <a:schemeClr val="tx1"/>
                </a:solidFill>
                <a:latin typeface="Calibri" panose="020F0502020204030204" pitchFamily="34" charset="0"/>
              </a:defRPr>
            </a:lvl7pPr>
            <a:lvl8pPr marL="1371600" algn="l" defTabSz="685800" rtl="0" fontAlgn="base">
              <a:spcBef>
                <a:spcPct val="0"/>
              </a:spcBef>
              <a:spcAft>
                <a:spcPct val="0"/>
              </a:spcAft>
              <a:defRPr kumimoji="1" sz="3300">
                <a:solidFill>
                  <a:schemeClr val="tx1"/>
                </a:solidFill>
                <a:latin typeface="Calibri" panose="020F0502020204030204" pitchFamily="34" charset="0"/>
              </a:defRPr>
            </a:lvl8pPr>
            <a:lvl9pPr marL="1828800" algn="l" defTabSz="685800" rtl="0" fontAlgn="base">
              <a:spcBef>
                <a:spcPct val="0"/>
              </a:spcBef>
              <a:spcAft>
                <a:spcPct val="0"/>
              </a:spcAft>
              <a:defRPr kumimoji="1" sz="33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Disclaimer</a:t>
            </a:r>
            <a:endParaRPr kumimoji="1" lang="ja-JP" altLang="en-US"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endParaRPr>
          </a:p>
        </p:txBody>
      </p:sp>
      <p:sp>
        <p:nvSpPr>
          <p:cNvPr id="7" name="コンテンツ プレースホルダー 2">
            <a:extLst>
              <a:ext uri="{FF2B5EF4-FFF2-40B4-BE49-F238E27FC236}">
                <a16:creationId xmlns:a16="http://schemas.microsoft.com/office/drawing/2014/main" id="{5FE49EDF-738A-4AEF-A473-A8E01D8462F0}"/>
              </a:ext>
            </a:extLst>
          </p:cNvPr>
          <p:cNvSpPr txBox="1">
            <a:spLocks noChangeArrowheads="1"/>
          </p:cNvSpPr>
          <p:nvPr/>
        </p:nvSpPr>
        <p:spPr bwMode="auto">
          <a:xfrm>
            <a:off x="3071664" y="2564905"/>
            <a:ext cx="6192688" cy="2890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257175" indent="-257175" algn="l" defTabSz="685800" rtl="0" fontAlgn="base">
              <a:spcBef>
                <a:spcPct val="20000"/>
              </a:spcBef>
              <a:spcAft>
                <a:spcPct val="0"/>
              </a:spcAft>
              <a:buFont typeface="Arial" panose="020B0604020202020204" pitchFamily="34" charset="0"/>
              <a:buChar char="•"/>
              <a:defRPr kumimoji="1" sz="2400" kern="1200">
                <a:solidFill>
                  <a:schemeClr val="tx1"/>
                </a:solidFill>
                <a:latin typeface="+mn-lt"/>
                <a:ea typeface="HGS明朝B" panose="02020800000000000000" pitchFamily="18" charset="-128"/>
                <a:cs typeface="+mn-cs"/>
              </a:defRPr>
            </a:lvl1pPr>
            <a:lvl2pPr marL="557530" indent="-214630" algn="l" defTabSz="685800" rtl="0" fontAlgn="base">
              <a:spcBef>
                <a:spcPct val="20000"/>
              </a:spcBef>
              <a:spcAft>
                <a:spcPct val="0"/>
              </a:spcAft>
              <a:buFont typeface="Arial" panose="020B0604020202020204" pitchFamily="34" charset="0"/>
              <a:buChar char="–"/>
              <a:defRPr kumimoji="1" sz="2100" kern="1200">
                <a:solidFill>
                  <a:schemeClr val="tx1"/>
                </a:solidFill>
                <a:latin typeface="+mn-lt"/>
                <a:ea typeface="HGS明朝B" panose="02020800000000000000" pitchFamily="18" charset="-128"/>
                <a:cs typeface="+mn-cs"/>
              </a:defRPr>
            </a:lvl2pPr>
            <a:lvl3pPr marL="857250" indent="-171450" algn="l" defTabSz="685800" rtl="0" fontAlgn="base">
              <a:spcBef>
                <a:spcPct val="20000"/>
              </a:spcBef>
              <a:spcAft>
                <a:spcPct val="0"/>
              </a:spcAft>
              <a:buFont typeface="Arial" panose="020B0604020202020204" pitchFamily="34" charset="0"/>
              <a:buChar char="•"/>
              <a:defRPr kumimoji="1" kern="1200">
                <a:solidFill>
                  <a:schemeClr val="tx1"/>
                </a:solidFill>
                <a:latin typeface="+mn-lt"/>
                <a:ea typeface="HGS明朝B" panose="02020800000000000000" pitchFamily="18" charset="-128"/>
                <a:cs typeface="+mn-cs"/>
              </a:defRPr>
            </a:lvl3pPr>
            <a:lvl4pPr marL="1200150" indent="-171450" algn="l" defTabSz="685800" rtl="0" fontAlgn="base">
              <a:spcBef>
                <a:spcPct val="20000"/>
              </a:spcBef>
              <a:spcAft>
                <a:spcPct val="0"/>
              </a:spcAft>
              <a:buFont typeface="Arial" panose="020B0604020202020204" pitchFamily="34" charset="0"/>
              <a:buChar char="–"/>
              <a:defRPr kumimoji="1" sz="1500" kern="1200">
                <a:solidFill>
                  <a:schemeClr val="tx1"/>
                </a:solidFill>
                <a:latin typeface="+mn-lt"/>
                <a:ea typeface="HGS明朝B" panose="02020800000000000000" pitchFamily="18" charset="-128"/>
                <a:cs typeface="+mn-cs"/>
              </a:defRPr>
            </a:lvl4pPr>
            <a:lvl5pPr marL="1543050" indent="-171450" algn="l" defTabSz="685800" rtl="0" fontAlgn="base">
              <a:spcBef>
                <a:spcPct val="20000"/>
              </a:spcBef>
              <a:spcAft>
                <a:spcPct val="0"/>
              </a:spcAft>
              <a:buFont typeface="Arial" panose="020B0604020202020204" pitchFamily="34" charset="0"/>
              <a:buChar char="»"/>
              <a:defRPr kumimoji="1" sz="1500" kern="1200">
                <a:solidFill>
                  <a:schemeClr val="tx1"/>
                </a:solidFill>
                <a:latin typeface="+mn-lt"/>
                <a:ea typeface="HGS明朝B" panose="02020800000000000000" pitchFamily="18" charset="-128"/>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a:lstStyle>
          <a:p>
            <a:pPr marL="257175" marR="0" lvl="0" indent="-257175" algn="l" defTabSz="6858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このプレゼン資料は、初級レベルの簿記会計の概要の理解を目的とし、</a:t>
            </a:r>
            <a:r>
              <a:rPr kumimoji="1" lang="en-US" altLang="ja-JP" sz="18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2022</a:t>
            </a:r>
            <a:r>
              <a:rPr kumimoji="1" lang="ja-JP" altLang="en-US" sz="18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年</a:t>
            </a:r>
            <a:r>
              <a:rPr kumimoji="1" lang="en-US" altLang="ja-JP" sz="18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4</a:t>
            </a:r>
            <a:r>
              <a:rPr kumimoji="1" lang="ja-JP" altLang="en-US" sz="18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月時点での日本国内において開示された情報を基に作成されたものです。また、ビデオおよび録音による解説の補助資料という位置づけのため、必ずしもすべての法律・規定を網羅し、保証するものではありません。</a:t>
            </a:r>
            <a:endParaRPr kumimoji="1" lang="en-US" altLang="ja-JP" sz="18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257175" marR="0" lvl="0" indent="-257175" algn="l" defTabSz="685800" rtl="0" eaLnBrk="1" fontAlgn="base" latinLnBrk="0" hangingPunct="1">
              <a:lnSpc>
                <a:spcPct val="100000"/>
              </a:lnSpc>
              <a:spcBef>
                <a:spcPct val="20000"/>
              </a:spcBef>
              <a:spcAft>
                <a:spcPct val="0"/>
              </a:spcAft>
              <a:buClrTx/>
              <a:buSzTx/>
              <a:buFont typeface="Arial" panose="020B0604020202020204" pitchFamily="34" charset="0"/>
              <a:buChar char="•"/>
              <a:tabLst/>
              <a:defRPr/>
            </a:pPr>
            <a:endParaRPr kumimoji="1" lang="ja-JP" altLang="en-US" sz="18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257175" marR="0" lvl="0" indent="-257175" algn="l" defTabSz="6858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実務に適用するに当たっては、必ず基になる法律・規定等を再度参照してください。</a:t>
            </a:r>
          </a:p>
        </p:txBody>
      </p:sp>
      <p:sp>
        <p:nvSpPr>
          <p:cNvPr id="3" name="正方形/長方形 2">
            <a:extLst>
              <a:ext uri="{FF2B5EF4-FFF2-40B4-BE49-F238E27FC236}">
                <a16:creationId xmlns:a16="http://schemas.microsoft.com/office/drawing/2014/main" id="{3CA5D19D-D200-4E2A-BCBC-8FC70A4F4E6B}"/>
              </a:ext>
            </a:extLst>
          </p:cNvPr>
          <p:cNvSpPr/>
          <p:nvPr/>
        </p:nvSpPr>
        <p:spPr>
          <a:xfrm>
            <a:off x="2761514" y="2564905"/>
            <a:ext cx="94126" cy="2890111"/>
          </a:xfrm>
          <a:prstGeom prst="rect">
            <a:avLst/>
          </a:prstGeom>
          <a:solidFill>
            <a:srgbClr val="FF0000"/>
          </a:solidFill>
          <a:ln w="6350" cap="flat" cmpd="sng" algn="ctr">
            <a:solidFill>
              <a:srgbClr val="4472C4"/>
            </a:solidFill>
            <a:prstDash val="solid"/>
            <a:miter lim="800000"/>
          </a:ln>
          <a:effectLst/>
          <a:scene3d>
            <a:camera prst="orthographicFront"/>
            <a:lightRig rig="threePt" dir="t"/>
          </a:scene3d>
          <a:sp3d>
            <a:bevelT/>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フッター プレースホルダー 2">
            <a:extLst>
              <a:ext uri="{FF2B5EF4-FFF2-40B4-BE49-F238E27FC236}">
                <a16:creationId xmlns:a16="http://schemas.microsoft.com/office/drawing/2014/main" id="{555845FF-FEF1-4632-B501-2B103B511597}"/>
              </a:ext>
            </a:extLst>
          </p:cNvPr>
          <p:cNvSpPr>
            <a:spLocks noGrp="1"/>
          </p:cNvSpPr>
          <p:nvPr>
            <p:ph type="ftr" sz="quarter" idx="11"/>
          </p:nvPr>
        </p:nvSpPr>
        <p:spPr>
          <a:xfrm>
            <a:off x="2567608" y="6356354"/>
            <a:ext cx="6408712"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Tree>
    <p:extLst>
      <p:ext uri="{BB962C8B-B14F-4D97-AF65-F5344CB8AC3E}">
        <p14:creationId xmlns:p14="http://schemas.microsoft.com/office/powerpoint/2010/main" val="155621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9537" y="262910"/>
            <a:ext cx="8621529" cy="770670"/>
          </a:xfrm>
        </p:spPr>
        <p:txBody>
          <a:bodyPr>
            <a:noAutofit/>
          </a:bodyPr>
          <a:lstStyle/>
          <a:p>
            <a:pPr algn="ctr" defTabSz="914400" eaLnBrk="0" fontAlgn="base" hangingPunct="0">
              <a:lnSpc>
                <a:spcPct val="100000"/>
              </a:lnSpc>
              <a:spcAft>
                <a:spcPct val="0"/>
              </a:spcAft>
              <a:defRPr/>
            </a:pPr>
            <a:r>
              <a:rPr lang="zh-TW" altLang="en-US" sz="2400" dirty="0">
                <a:latin typeface="HGS明朝B" panose="02020800000000000000" pitchFamily="18" charset="-128"/>
                <a:ea typeface="HGS明朝B" panose="02020800000000000000" pitchFamily="18" charset="-128"/>
                <a:cs typeface="+mn-cs"/>
              </a:rPr>
              <a:t>第</a:t>
            </a:r>
            <a:r>
              <a:rPr lang="en-US" altLang="zh-TW" sz="2400" dirty="0">
                <a:latin typeface="HGS明朝B" panose="02020800000000000000" pitchFamily="18" charset="-128"/>
                <a:ea typeface="HGS明朝B" panose="02020800000000000000" pitchFamily="18" charset="-128"/>
                <a:cs typeface="+mn-cs"/>
              </a:rPr>
              <a:t>12</a:t>
            </a:r>
            <a:r>
              <a:rPr lang="zh-TW" altLang="en-US" sz="2400" dirty="0">
                <a:latin typeface="HGS明朝B" panose="02020800000000000000" pitchFamily="18" charset="-128"/>
                <a:ea typeface="HGS明朝B" panose="02020800000000000000" pitchFamily="18" charset="-128"/>
                <a:cs typeface="+mn-cs"/>
              </a:rPr>
              <a:t>講　減価償却</a:t>
            </a:r>
            <a:br>
              <a:rPr lang="en-US" altLang="ja-JP" sz="2400" dirty="0">
                <a:solidFill>
                  <a:prstClr val="black"/>
                </a:solidFill>
                <a:latin typeface="HGS明朝B" panose="02020800000000000000" pitchFamily="18" charset="-128"/>
                <a:ea typeface="HGS明朝B" panose="02020800000000000000" pitchFamily="18" charset="-128"/>
              </a:rPr>
            </a:br>
            <a:r>
              <a:rPr lang="en-US" altLang="ja-JP" sz="2400" dirty="0">
                <a:solidFill>
                  <a:srgbClr val="000000"/>
                </a:solidFill>
                <a:latin typeface="HGS明朝B" panose="02020800000000000000" pitchFamily="18" charset="-128"/>
                <a:ea typeface="HGS明朝B" panose="02020800000000000000" pitchFamily="18" charset="-128"/>
                <a:cs typeface="+mn-cs"/>
              </a:rPr>
              <a:t>2 </a:t>
            </a:r>
            <a:r>
              <a:rPr lang="ja-JP" altLang="en-US" sz="2400" dirty="0">
                <a:solidFill>
                  <a:srgbClr val="000000"/>
                </a:solidFill>
                <a:latin typeface="HGS明朝B" panose="02020800000000000000" pitchFamily="18" charset="-128"/>
                <a:ea typeface="HGS明朝B" panose="02020800000000000000" pitchFamily="18" charset="-128"/>
                <a:cs typeface="+mn-cs"/>
              </a:rPr>
              <a:t>減価償却の計算要素</a:t>
            </a:r>
            <a:r>
              <a:rPr lang="en-US" altLang="ja-JP" sz="2400" dirty="0">
                <a:solidFill>
                  <a:srgbClr val="000000"/>
                </a:solidFill>
                <a:latin typeface="HGS明朝B" panose="02020800000000000000" pitchFamily="18" charset="-128"/>
                <a:ea typeface="HGS明朝B" panose="02020800000000000000" pitchFamily="18" charset="-128"/>
                <a:cs typeface="+mn-cs"/>
              </a:rPr>
              <a:t>(</a:t>
            </a:r>
            <a:r>
              <a:rPr lang="ja-JP" altLang="en-US" sz="2400" dirty="0">
                <a:solidFill>
                  <a:srgbClr val="000000"/>
                </a:solidFill>
                <a:latin typeface="HGS明朝B" panose="02020800000000000000" pitchFamily="18" charset="-128"/>
                <a:ea typeface="HGS明朝B" panose="02020800000000000000" pitchFamily="18" charset="-128"/>
                <a:cs typeface="+mn-cs"/>
              </a:rPr>
              <a:t>げんかしょうきゃくのけいさんようそ</a:t>
            </a:r>
            <a:r>
              <a:rPr lang="en-US" altLang="ja-JP" sz="2400" dirty="0">
                <a:solidFill>
                  <a:srgbClr val="000000"/>
                </a:solidFill>
                <a:latin typeface="HGS明朝B" panose="02020800000000000000" pitchFamily="18" charset="-128"/>
                <a:ea typeface="HGS明朝B" panose="02020800000000000000" pitchFamily="18" charset="-128"/>
                <a:cs typeface="+mn-cs"/>
              </a:rPr>
              <a:t>)</a:t>
            </a:r>
            <a:endParaRPr lang="ja-JP" altLang="en-US" sz="2400" dirty="0"/>
          </a:p>
        </p:txBody>
      </p:sp>
      <p:sp>
        <p:nvSpPr>
          <p:cNvPr id="9" name="フッター プレースホルダー 2">
            <a:extLst>
              <a:ext uri="{FF2B5EF4-FFF2-40B4-BE49-F238E27FC236}">
                <a16:creationId xmlns:a16="http://schemas.microsoft.com/office/drawing/2014/main" id="{588B5BFB-183E-4DE5-845F-1428BCD9CBE2}"/>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10</a:t>
            </a:fld>
            <a:endParaRPr lang="en-US" altLang="ja-JP"/>
          </a:p>
        </p:txBody>
      </p:sp>
      <p:sp>
        <p:nvSpPr>
          <p:cNvPr id="5" name="正方形/長方形 4">
            <a:extLst>
              <a:ext uri="{FF2B5EF4-FFF2-40B4-BE49-F238E27FC236}">
                <a16:creationId xmlns:a16="http://schemas.microsoft.com/office/drawing/2014/main" id="{FC4DD1FB-6EA6-4483-BFB7-A29E2BBAB255}"/>
              </a:ext>
            </a:extLst>
          </p:cNvPr>
          <p:cNvSpPr/>
          <p:nvPr/>
        </p:nvSpPr>
        <p:spPr>
          <a:xfrm>
            <a:off x="1826954" y="1196752"/>
            <a:ext cx="6693315" cy="5262979"/>
          </a:xfrm>
          <a:prstGeom prst="rect">
            <a:avLst/>
          </a:prstGeom>
        </p:spPr>
        <p:txBody>
          <a:bodyPr wrap="square">
            <a:spAutoFit/>
          </a:bodyPr>
          <a:lstStyle/>
          <a:p>
            <a:pPr>
              <a:defRPr/>
            </a:pPr>
            <a:r>
              <a:rPr lang="en-US" altLang="ja-JP" sz="1600" dirty="0">
                <a:latin typeface="HGS明朝B" panose="02020800000000000000" pitchFamily="18" charset="-128"/>
                <a:ea typeface="HGS明朝B" panose="02020800000000000000" pitchFamily="18" charset="-128"/>
              </a:rPr>
              <a:t>(1)</a:t>
            </a:r>
            <a:r>
              <a:rPr lang="ja-JP" altLang="en-US" sz="1600" dirty="0">
                <a:latin typeface="HGS明朝B" panose="02020800000000000000" pitchFamily="18" charset="-128"/>
                <a:ea typeface="HGS明朝B" panose="02020800000000000000" pitchFamily="18" charset="-128"/>
              </a:rPr>
              <a:t>取得価額</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しゅとくかがく</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　取得原価</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しゅとくげんか</a:t>
            </a:r>
            <a:r>
              <a:rPr lang="en-US" altLang="ja-JP" sz="1600" dirty="0">
                <a:latin typeface="HGS明朝B" panose="02020800000000000000" pitchFamily="18" charset="-128"/>
                <a:ea typeface="HGS明朝B" panose="02020800000000000000" pitchFamily="18" charset="-128"/>
              </a:rPr>
              <a:t>)</a:t>
            </a:r>
          </a:p>
          <a:p>
            <a:pPr lvl="0">
              <a:defRPr/>
            </a:pPr>
            <a:r>
              <a:rPr lang="ja-JP" altLang="en-US" sz="1600" dirty="0">
                <a:solidFill>
                  <a:srgbClr val="FF0000"/>
                </a:solidFill>
                <a:latin typeface="HGS明朝B" panose="02020800000000000000" pitchFamily="18" charset="-128"/>
                <a:ea typeface="HGS明朝B" panose="02020800000000000000" pitchFamily="18" charset="-128"/>
              </a:rPr>
              <a:t>資産の購入または製造のために要した原価　</a:t>
            </a:r>
            <a:endParaRPr lang="en-US" altLang="ja-JP" sz="1600" dirty="0">
              <a:solidFill>
                <a:srgbClr val="FF0000"/>
              </a:solidFill>
              <a:latin typeface="HGS明朝B" panose="02020800000000000000" pitchFamily="18" charset="-128"/>
              <a:ea typeface="HGS明朝B" panose="02020800000000000000" pitchFamily="18" charset="-128"/>
            </a:endParaRPr>
          </a:p>
          <a:p>
            <a:pPr lvl="0">
              <a:defRPr/>
            </a:pPr>
            <a:r>
              <a:rPr lang="ja-JP" altLang="en-US" sz="1600" dirty="0">
                <a:latin typeface="HGS明朝B" panose="02020800000000000000" pitchFamily="18" charset="-128"/>
                <a:ea typeface="HGS明朝B" panose="02020800000000000000" pitchFamily="18" charset="-128"/>
              </a:rPr>
              <a:t>　原価　　購入</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購入価額</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付随費用　　製造</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材料費</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労務費</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経費</a:t>
            </a:r>
            <a:endParaRPr lang="en-US" altLang="ja-JP" sz="1600" dirty="0">
              <a:solidFill>
                <a:schemeClr val="accent2">
                  <a:lumMod val="50000"/>
                </a:schemeClr>
              </a:solidFill>
              <a:latin typeface="HGS明朝B" panose="02020800000000000000" pitchFamily="18" charset="-128"/>
              <a:ea typeface="HGS明朝B" panose="02020800000000000000" pitchFamily="18" charset="-128"/>
            </a:endParaRPr>
          </a:p>
          <a:p>
            <a:pPr>
              <a:defRPr/>
            </a:pPr>
            <a:endParaRPr lang="en-US" altLang="ja-JP" sz="1600" dirty="0">
              <a:latin typeface="HGS明朝B" panose="02020800000000000000" pitchFamily="18" charset="-128"/>
              <a:ea typeface="HGS明朝B" panose="02020800000000000000" pitchFamily="18" charset="-128"/>
            </a:endParaRPr>
          </a:p>
          <a:p>
            <a:pPr>
              <a:defRPr/>
            </a:pPr>
            <a:r>
              <a:rPr lang="en-US" altLang="ja-JP" sz="1600" dirty="0">
                <a:latin typeface="HGS明朝B" panose="02020800000000000000" pitchFamily="18" charset="-128"/>
                <a:ea typeface="HGS明朝B" panose="02020800000000000000" pitchFamily="18" charset="-128"/>
              </a:rPr>
              <a:t>(2)</a:t>
            </a:r>
            <a:r>
              <a:rPr lang="ja-JP" altLang="en-US" sz="1600" dirty="0">
                <a:latin typeface="HGS明朝B" panose="02020800000000000000" pitchFamily="18" charset="-128"/>
                <a:ea typeface="HGS明朝B" panose="02020800000000000000" pitchFamily="18" charset="-128"/>
              </a:rPr>
              <a:t>耐用年数</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たいようねんすう</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	</a:t>
            </a:r>
            <a:endParaRPr lang="en-US" altLang="ja-JP" sz="1600" dirty="0">
              <a:latin typeface="HGS明朝B" panose="02020800000000000000" pitchFamily="18" charset="-128"/>
              <a:ea typeface="HGS明朝B" panose="02020800000000000000" pitchFamily="18" charset="-128"/>
            </a:endParaRPr>
          </a:p>
          <a:p>
            <a:pPr lvl="0">
              <a:defRPr/>
            </a:pPr>
            <a:r>
              <a:rPr lang="ja-JP" altLang="en-US" sz="1600" dirty="0">
                <a:solidFill>
                  <a:srgbClr val="FF0000"/>
                </a:solidFill>
                <a:latin typeface="HGS明朝B" panose="02020800000000000000" pitchFamily="18" charset="-128"/>
                <a:ea typeface="HGS明朝B" panose="02020800000000000000" pitchFamily="18" charset="-128"/>
              </a:rPr>
              <a:t>有形固定資産の物理的・技術的条件や、陳腐化などの経済的条件を</a:t>
            </a:r>
            <a:endParaRPr lang="en-US" altLang="ja-JP" sz="1600" dirty="0">
              <a:solidFill>
                <a:srgbClr val="FF0000"/>
              </a:solidFill>
              <a:latin typeface="HGS明朝B" panose="02020800000000000000" pitchFamily="18" charset="-128"/>
              <a:ea typeface="HGS明朝B" panose="02020800000000000000" pitchFamily="18" charset="-128"/>
            </a:endParaRPr>
          </a:p>
          <a:p>
            <a:pPr lvl="0">
              <a:defRPr/>
            </a:pPr>
            <a:r>
              <a:rPr lang="ja-JP" altLang="en-US" sz="1600" dirty="0">
                <a:solidFill>
                  <a:srgbClr val="FF0000"/>
                </a:solidFill>
                <a:latin typeface="HGS明朝B" panose="02020800000000000000" pitchFamily="18" charset="-128"/>
                <a:ea typeface="HGS明朝B" panose="02020800000000000000" pitchFamily="18" charset="-128"/>
              </a:rPr>
              <a:t>予測して決定される使用予定年数。</a:t>
            </a:r>
            <a:endParaRPr lang="en-US" altLang="ja-JP" sz="1600" dirty="0">
              <a:solidFill>
                <a:srgbClr val="FF0000"/>
              </a:solidFill>
              <a:latin typeface="HGS明朝B" panose="02020800000000000000" pitchFamily="18" charset="-128"/>
              <a:ea typeface="HGS明朝B" panose="02020800000000000000" pitchFamily="18" charset="-128"/>
            </a:endParaRPr>
          </a:p>
          <a:p>
            <a:pPr lvl="0">
              <a:defRPr/>
            </a:pPr>
            <a:r>
              <a:rPr lang="ja-JP" altLang="en-US" sz="1600" dirty="0">
                <a:solidFill>
                  <a:srgbClr val="000000"/>
                </a:solidFill>
                <a:latin typeface="HGS明朝B" panose="02020800000000000000" pitchFamily="18" charset="-128"/>
                <a:ea typeface="HGS明朝B" panose="02020800000000000000" pitchFamily="18" charset="-128"/>
              </a:rPr>
              <a:t>			</a:t>
            </a:r>
          </a:p>
          <a:p>
            <a:pPr lvl="0">
              <a:defRPr/>
            </a:pPr>
            <a:r>
              <a:rPr lang="ja-JP" altLang="en-US" sz="1600" dirty="0">
                <a:solidFill>
                  <a:srgbClr val="000000"/>
                </a:solidFill>
                <a:latin typeface="HGS明朝B" panose="02020800000000000000" pitchFamily="18" charset="-128"/>
                <a:ea typeface="HGS明朝B" panose="02020800000000000000" pitchFamily="18" charset="-128"/>
              </a:rPr>
              <a:t>減価償却の対象となる期間である。			</a:t>
            </a:r>
          </a:p>
          <a:p>
            <a:pPr lvl="0">
              <a:defRPr/>
            </a:pPr>
            <a:r>
              <a:rPr lang="ja-JP" altLang="en-US" sz="1600" dirty="0">
                <a:solidFill>
                  <a:srgbClr val="000000"/>
                </a:solidFill>
                <a:latin typeface="HGS明朝B" panose="02020800000000000000" pitchFamily="18" charset="-128"/>
                <a:ea typeface="HGS明朝B" panose="02020800000000000000" pitchFamily="18" charset="-128"/>
              </a:rPr>
              <a:t>日本の税法は固定資産の種類別に法定耐用年数を規定している。	</a:t>
            </a:r>
            <a:endParaRPr lang="en-US" altLang="ja-JP" sz="1600" dirty="0">
              <a:solidFill>
                <a:srgbClr val="000000"/>
              </a:solidFill>
              <a:latin typeface="HGS明朝B" panose="02020800000000000000" pitchFamily="18" charset="-128"/>
              <a:ea typeface="HGS明朝B" panose="02020800000000000000" pitchFamily="18" charset="-128"/>
            </a:endParaRPr>
          </a:p>
          <a:p>
            <a:pPr lvl="0">
              <a:defRPr/>
            </a:pPr>
            <a:r>
              <a:rPr lang="ja-JP" altLang="en-US" sz="1600" dirty="0">
                <a:solidFill>
                  <a:srgbClr val="000000"/>
                </a:solidFill>
                <a:latin typeface="HGS明朝B" panose="02020800000000000000" pitchFamily="18" charset="-128"/>
                <a:ea typeface="HGS明朝B" panose="02020800000000000000" pitchFamily="18" charset="-128"/>
              </a:rPr>
              <a:t>技術革新の進展に応じて機械設備の耐用年数は短縮傾向にある。</a:t>
            </a:r>
            <a:endParaRPr lang="en-US" altLang="ja-JP" sz="1600" dirty="0">
              <a:solidFill>
                <a:srgbClr val="000000"/>
              </a:solidFill>
              <a:latin typeface="HGS明朝B" panose="02020800000000000000" pitchFamily="18" charset="-128"/>
              <a:ea typeface="HGS明朝B" panose="02020800000000000000" pitchFamily="18" charset="-128"/>
            </a:endParaRPr>
          </a:p>
          <a:p>
            <a:pPr lvl="0">
              <a:defRPr/>
            </a:pPr>
            <a:endParaRPr lang="en-US" altLang="ja-JP" sz="1600" dirty="0">
              <a:solidFill>
                <a:srgbClr val="002060"/>
              </a:solidFill>
              <a:latin typeface="HGS明朝B" panose="02020800000000000000" pitchFamily="18" charset="-128"/>
              <a:ea typeface="HGS明朝B" panose="02020800000000000000" pitchFamily="18" charset="-128"/>
            </a:endParaRPr>
          </a:p>
          <a:p>
            <a:pPr lvl="0">
              <a:defRPr/>
            </a:pPr>
            <a:r>
              <a:rPr lang="ja-JP" altLang="en-US" sz="1600" dirty="0">
                <a:solidFill>
                  <a:srgbClr val="002060"/>
                </a:solidFill>
                <a:latin typeface="HGS明朝B" panose="02020800000000000000" pitchFamily="18" charset="-128"/>
                <a:ea typeface="HGS明朝B" panose="02020800000000000000" pitchFamily="18" charset="-128"/>
              </a:rPr>
              <a:t>法定耐用年数</a:t>
            </a:r>
            <a:r>
              <a:rPr lang="en-US" altLang="ja-JP" sz="1600" dirty="0">
                <a:solidFill>
                  <a:srgbClr val="002060"/>
                </a:solidFill>
                <a:latin typeface="HGS明朝B" panose="02020800000000000000" pitchFamily="18" charset="-128"/>
                <a:ea typeface="HGS明朝B" panose="02020800000000000000" pitchFamily="18" charset="-128"/>
              </a:rPr>
              <a:t>(</a:t>
            </a:r>
            <a:r>
              <a:rPr lang="ja-JP" altLang="en-US" sz="1600" dirty="0">
                <a:solidFill>
                  <a:srgbClr val="002060"/>
                </a:solidFill>
                <a:latin typeface="HGS明朝B" panose="02020800000000000000" pitchFamily="18" charset="-128"/>
                <a:ea typeface="HGS明朝B" panose="02020800000000000000" pitchFamily="18" charset="-128"/>
              </a:rPr>
              <a:t>ほうていたいようねんすう</a:t>
            </a:r>
            <a:r>
              <a:rPr lang="en-US" altLang="ja-JP" sz="1600" dirty="0">
                <a:solidFill>
                  <a:srgbClr val="002060"/>
                </a:solidFill>
                <a:latin typeface="HGS明朝B" panose="02020800000000000000" pitchFamily="18" charset="-128"/>
                <a:ea typeface="HGS明朝B" panose="02020800000000000000" pitchFamily="18" charset="-128"/>
              </a:rPr>
              <a:t>)</a:t>
            </a:r>
          </a:p>
          <a:p>
            <a:pPr lvl="0">
              <a:defRPr/>
            </a:pPr>
            <a:r>
              <a:rPr lang="ja-JP" altLang="en-US" sz="1600" dirty="0">
                <a:solidFill>
                  <a:srgbClr val="FF0000"/>
                </a:solidFill>
                <a:latin typeface="HGS明朝B" panose="02020800000000000000" pitchFamily="18" charset="-128"/>
                <a:ea typeface="HGS明朝B" panose="02020800000000000000" pitchFamily="18" charset="-128"/>
              </a:rPr>
              <a:t>税法で規定される耐用年数を「法定耐用年数」という。</a:t>
            </a:r>
          </a:p>
          <a:p>
            <a:pPr lvl="0">
              <a:defRPr/>
            </a:pPr>
            <a:r>
              <a:rPr lang="ja-JP" altLang="en-US" sz="1600" dirty="0">
                <a:solidFill>
                  <a:srgbClr val="000000"/>
                </a:solidFill>
                <a:latin typeface="HGS明朝B" panose="02020800000000000000" pitchFamily="18" charset="-128"/>
                <a:ea typeface="HGS明朝B" panose="02020800000000000000" pitchFamily="18" charset="-128"/>
              </a:rPr>
              <a:t>耐用年数は、その性格上、長短によって納税額に影響を及ぼす。</a:t>
            </a:r>
          </a:p>
          <a:p>
            <a:pPr lvl="0">
              <a:defRPr/>
            </a:pPr>
            <a:r>
              <a:rPr lang="ja-JP" altLang="en-US" sz="1600" dirty="0">
                <a:solidFill>
                  <a:srgbClr val="000000"/>
                </a:solidFill>
                <a:latin typeface="HGS明朝B" panose="02020800000000000000" pitchFamily="18" charset="-128"/>
                <a:ea typeface="HGS明朝B" panose="02020800000000000000" pitchFamily="18" charset="-128"/>
              </a:rPr>
              <a:t>そのため法人税法においては、恣意性を排除する目的で、「資産の種</a:t>
            </a:r>
            <a:endParaRPr lang="en-US" altLang="ja-JP" sz="1600" dirty="0">
              <a:solidFill>
                <a:srgbClr val="000000"/>
              </a:solidFill>
              <a:latin typeface="HGS明朝B" panose="02020800000000000000" pitchFamily="18" charset="-128"/>
              <a:ea typeface="HGS明朝B" panose="02020800000000000000" pitchFamily="18" charset="-128"/>
            </a:endParaRPr>
          </a:p>
          <a:p>
            <a:pPr lvl="0">
              <a:defRPr/>
            </a:pPr>
            <a:r>
              <a:rPr lang="ja-JP" altLang="en-US" sz="1600" dirty="0">
                <a:solidFill>
                  <a:srgbClr val="000000"/>
                </a:solidFill>
                <a:latin typeface="HGS明朝B" panose="02020800000000000000" pitchFamily="18" charset="-128"/>
                <a:ea typeface="HGS明朝B" panose="02020800000000000000" pitchFamily="18" charset="-128"/>
              </a:rPr>
              <a:t>類」「構造」「用途」別に耐用年数を詳細に定め、確一的に扱うこと</a:t>
            </a:r>
            <a:endParaRPr lang="en-US" altLang="ja-JP" sz="1600" dirty="0">
              <a:solidFill>
                <a:srgbClr val="000000"/>
              </a:solidFill>
              <a:latin typeface="HGS明朝B" panose="02020800000000000000" pitchFamily="18" charset="-128"/>
              <a:ea typeface="HGS明朝B" panose="02020800000000000000" pitchFamily="18" charset="-128"/>
            </a:endParaRPr>
          </a:p>
          <a:p>
            <a:pPr lvl="0">
              <a:defRPr/>
            </a:pPr>
            <a:r>
              <a:rPr lang="ja-JP" altLang="en-US" sz="1600" dirty="0">
                <a:solidFill>
                  <a:srgbClr val="000000"/>
                </a:solidFill>
                <a:latin typeface="HGS明朝B" panose="02020800000000000000" pitchFamily="18" charset="-128"/>
                <a:ea typeface="HGS明朝B" panose="02020800000000000000" pitchFamily="18" charset="-128"/>
              </a:rPr>
              <a:t>としている。</a:t>
            </a: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endParaRPr lang="en-US" altLang="ja-JP" sz="1600" dirty="0">
              <a:solidFill>
                <a:srgbClr val="ED7D31"/>
              </a:solidFill>
              <a:latin typeface="HGS明朝B" panose="02020800000000000000" pitchFamily="18" charset="-128"/>
              <a:ea typeface="HGS明朝B" panose="02020800000000000000" pitchFamily="18" charset="-128"/>
            </a:endParaRPr>
          </a:p>
          <a:p>
            <a:pPr>
              <a:defRPr/>
            </a:pPr>
            <a:r>
              <a:rPr lang="en-US" altLang="ja-JP" sz="1600" dirty="0">
                <a:latin typeface="HGS明朝B" panose="02020800000000000000" pitchFamily="18" charset="-128"/>
                <a:ea typeface="HGS明朝B" panose="02020800000000000000" pitchFamily="18" charset="-128"/>
              </a:rPr>
              <a:t>(3)</a:t>
            </a:r>
            <a:r>
              <a:rPr lang="ja-JP" altLang="en-US" sz="1600" dirty="0">
                <a:latin typeface="HGS明朝B" panose="02020800000000000000" pitchFamily="18" charset="-128"/>
                <a:ea typeface="HGS明朝B" panose="02020800000000000000" pitchFamily="18" charset="-128"/>
              </a:rPr>
              <a:t>残存価額</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ざんぞんかがく</a:t>
            </a:r>
            <a:r>
              <a:rPr lang="en-US" altLang="ja-JP" sz="1600" dirty="0">
                <a:latin typeface="HGS明朝B" panose="02020800000000000000" pitchFamily="18" charset="-128"/>
                <a:ea typeface="HGS明朝B" panose="02020800000000000000" pitchFamily="18" charset="-128"/>
              </a:rPr>
              <a:t>)</a:t>
            </a:r>
          </a:p>
          <a:p>
            <a:pPr lvl="0">
              <a:defRPr/>
            </a:pPr>
            <a:r>
              <a:rPr lang="ja-JP" altLang="en-US" sz="1600" dirty="0">
                <a:solidFill>
                  <a:srgbClr val="FF0000"/>
                </a:solidFill>
                <a:latin typeface="HGS明朝B" panose="02020800000000000000" pitchFamily="18" charset="-128"/>
                <a:ea typeface="HGS明朝B" panose="02020800000000000000" pitchFamily="18" charset="-128"/>
              </a:rPr>
              <a:t>耐用年数経過後の予想処分価額</a:t>
            </a:r>
            <a:endParaRPr lang="en-US" altLang="ja-JP" sz="1600" dirty="0">
              <a:solidFill>
                <a:schemeClr val="accent2">
                  <a:lumMod val="50000"/>
                </a:schemeClr>
              </a:solidFill>
              <a:latin typeface="HGS明朝B" panose="02020800000000000000" pitchFamily="18" charset="-128"/>
              <a:ea typeface="HGS明朝B" panose="02020800000000000000" pitchFamily="18" charset="-128"/>
            </a:endParaRPr>
          </a:p>
        </p:txBody>
      </p:sp>
      <p:sp>
        <p:nvSpPr>
          <p:cNvPr id="11" name="正方形/長方形 10">
            <a:extLst>
              <a:ext uri="{FF2B5EF4-FFF2-40B4-BE49-F238E27FC236}">
                <a16:creationId xmlns:a16="http://schemas.microsoft.com/office/drawing/2014/main" id="{E4125164-B678-470A-955F-94CB3A0CAA74}"/>
              </a:ext>
            </a:extLst>
          </p:cNvPr>
          <p:cNvSpPr/>
          <p:nvPr/>
        </p:nvSpPr>
        <p:spPr>
          <a:xfrm flipH="1">
            <a:off x="1559495" y="1268761"/>
            <a:ext cx="45719" cy="508759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84295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Effect transition="in" filter="fade">
                                      <p:cBhvr>
                                        <p:cTn id="57" dur="500"/>
                                        <p:tgtEl>
                                          <p:spTgt spid="5">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3" end="13"/>
                                            </p:txEl>
                                          </p:spTgt>
                                        </p:tgtEl>
                                        <p:attrNameLst>
                                          <p:attrName>style.visibility</p:attrName>
                                        </p:attrNameLst>
                                      </p:cBhvr>
                                      <p:to>
                                        <p:strVal val="visible"/>
                                      </p:to>
                                    </p:set>
                                    <p:animEffect transition="in" filter="fade">
                                      <p:cBhvr>
                                        <p:cTn id="62" dur="500"/>
                                        <p:tgtEl>
                                          <p:spTgt spid="5">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xEl>
                                              <p:pRg st="14" end="14"/>
                                            </p:txEl>
                                          </p:spTgt>
                                        </p:tgtEl>
                                        <p:attrNameLst>
                                          <p:attrName>style.visibility</p:attrName>
                                        </p:attrNameLst>
                                      </p:cBhvr>
                                      <p:to>
                                        <p:strVal val="visible"/>
                                      </p:to>
                                    </p:set>
                                    <p:animEffect transition="in" filter="fade">
                                      <p:cBhvr>
                                        <p:cTn id="67" dur="500"/>
                                        <p:tgtEl>
                                          <p:spTgt spid="5">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
                                            <p:txEl>
                                              <p:pRg st="15" end="15"/>
                                            </p:txEl>
                                          </p:spTgt>
                                        </p:tgtEl>
                                        <p:attrNameLst>
                                          <p:attrName>style.visibility</p:attrName>
                                        </p:attrNameLst>
                                      </p:cBhvr>
                                      <p:to>
                                        <p:strVal val="visible"/>
                                      </p:to>
                                    </p:set>
                                    <p:animEffect transition="in" filter="fade">
                                      <p:cBhvr>
                                        <p:cTn id="72" dur="500"/>
                                        <p:tgtEl>
                                          <p:spTgt spid="5">
                                            <p:txEl>
                                              <p:pRg st="15" end="1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5">
                                            <p:txEl>
                                              <p:pRg st="16" end="16"/>
                                            </p:txEl>
                                          </p:spTgt>
                                        </p:tgtEl>
                                        <p:attrNameLst>
                                          <p:attrName>style.visibility</p:attrName>
                                        </p:attrNameLst>
                                      </p:cBhvr>
                                      <p:to>
                                        <p:strVal val="visible"/>
                                      </p:to>
                                    </p:set>
                                    <p:animEffect transition="in" filter="fade">
                                      <p:cBhvr>
                                        <p:cTn id="77" dur="500"/>
                                        <p:tgtEl>
                                          <p:spTgt spid="5">
                                            <p:txEl>
                                              <p:pRg st="16" end="1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5">
                                            <p:txEl>
                                              <p:pRg st="17" end="17"/>
                                            </p:txEl>
                                          </p:spTgt>
                                        </p:tgtEl>
                                        <p:attrNameLst>
                                          <p:attrName>style.visibility</p:attrName>
                                        </p:attrNameLst>
                                      </p:cBhvr>
                                      <p:to>
                                        <p:strVal val="visible"/>
                                      </p:to>
                                    </p:set>
                                    <p:animEffect transition="in" filter="fade">
                                      <p:cBhvr>
                                        <p:cTn id="82" dur="500"/>
                                        <p:tgtEl>
                                          <p:spTgt spid="5">
                                            <p:txEl>
                                              <p:pRg st="17" end="17"/>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5">
                                            <p:txEl>
                                              <p:pRg st="19" end="19"/>
                                            </p:txEl>
                                          </p:spTgt>
                                        </p:tgtEl>
                                        <p:attrNameLst>
                                          <p:attrName>style.visibility</p:attrName>
                                        </p:attrNameLst>
                                      </p:cBhvr>
                                      <p:to>
                                        <p:strVal val="visible"/>
                                      </p:to>
                                    </p:set>
                                    <p:animEffect transition="in" filter="fade">
                                      <p:cBhvr>
                                        <p:cTn id="87" dur="500"/>
                                        <p:tgtEl>
                                          <p:spTgt spid="5">
                                            <p:txEl>
                                              <p:pRg st="19" end="19"/>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5">
                                            <p:txEl>
                                              <p:pRg st="20" end="20"/>
                                            </p:txEl>
                                          </p:spTgt>
                                        </p:tgtEl>
                                        <p:attrNameLst>
                                          <p:attrName>style.visibility</p:attrName>
                                        </p:attrNameLst>
                                      </p:cBhvr>
                                      <p:to>
                                        <p:strVal val="visible"/>
                                      </p:to>
                                    </p:set>
                                    <p:animEffect transition="in" filter="fade">
                                      <p:cBhvr>
                                        <p:cTn id="92" dur="500"/>
                                        <p:tgtEl>
                                          <p:spTgt spid="5">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2650" y="250082"/>
            <a:ext cx="7886700" cy="1276999"/>
          </a:xfrm>
        </p:spPr>
        <p:txBody>
          <a:bodyPr>
            <a:noAutofit/>
          </a:bodyPr>
          <a:lstStyle/>
          <a:p>
            <a:pPr algn="ctr" defTabSz="914400" eaLnBrk="0" fontAlgn="base" hangingPunct="0">
              <a:lnSpc>
                <a:spcPct val="100000"/>
              </a:lnSpc>
              <a:spcAft>
                <a:spcPct val="0"/>
              </a:spcAft>
              <a:defRPr/>
            </a:pPr>
            <a:r>
              <a:rPr lang="zh-TW" altLang="en-US" sz="2400" dirty="0">
                <a:latin typeface="HGS明朝B" panose="02020800000000000000" pitchFamily="18" charset="-128"/>
                <a:ea typeface="HGS明朝B" panose="02020800000000000000" pitchFamily="18" charset="-128"/>
                <a:cs typeface="+mn-cs"/>
              </a:rPr>
              <a:t>第</a:t>
            </a:r>
            <a:r>
              <a:rPr lang="en-US" altLang="zh-TW" sz="2400" dirty="0">
                <a:latin typeface="HGS明朝B" panose="02020800000000000000" pitchFamily="18" charset="-128"/>
                <a:ea typeface="HGS明朝B" panose="02020800000000000000" pitchFamily="18" charset="-128"/>
                <a:cs typeface="+mn-cs"/>
              </a:rPr>
              <a:t>12</a:t>
            </a:r>
            <a:r>
              <a:rPr lang="zh-TW" altLang="en-US" sz="2400" dirty="0">
                <a:latin typeface="HGS明朝B" panose="02020800000000000000" pitchFamily="18" charset="-128"/>
                <a:ea typeface="HGS明朝B" panose="02020800000000000000" pitchFamily="18" charset="-128"/>
                <a:cs typeface="+mn-cs"/>
              </a:rPr>
              <a:t>講　減価償却</a:t>
            </a:r>
            <a:br>
              <a:rPr lang="en-US" altLang="ja-JP" sz="2400" dirty="0">
                <a:latin typeface="HGS明朝B" panose="02020800000000000000" pitchFamily="18" charset="-128"/>
                <a:ea typeface="HGS明朝B" panose="02020800000000000000" pitchFamily="18" charset="-128"/>
                <a:cs typeface="+mn-cs"/>
              </a:rPr>
            </a:br>
            <a:r>
              <a:rPr lang="en-US" altLang="ja-JP" sz="2400" dirty="0">
                <a:solidFill>
                  <a:srgbClr val="000000"/>
                </a:solidFill>
                <a:latin typeface="HGS明朝B" panose="02020800000000000000" pitchFamily="18" charset="-128"/>
                <a:ea typeface="HGS明朝B" panose="02020800000000000000" pitchFamily="18" charset="-128"/>
                <a:cs typeface="+mn-cs"/>
              </a:rPr>
              <a:t>3 </a:t>
            </a:r>
            <a:r>
              <a:rPr lang="ja-JP" altLang="en-US" sz="2400" dirty="0">
                <a:solidFill>
                  <a:srgbClr val="000000"/>
                </a:solidFill>
                <a:latin typeface="HGS明朝B" panose="02020800000000000000" pitchFamily="18" charset="-128"/>
                <a:ea typeface="HGS明朝B" panose="02020800000000000000" pitchFamily="18" charset="-128"/>
                <a:cs typeface="+mn-cs"/>
              </a:rPr>
              <a:t>減価償却の計算方法</a:t>
            </a:r>
            <a:br>
              <a:rPr lang="en-US" altLang="ja-JP" sz="2400" dirty="0">
                <a:solidFill>
                  <a:srgbClr val="000000"/>
                </a:solidFill>
                <a:latin typeface="HGS明朝B" panose="02020800000000000000" pitchFamily="18" charset="-128"/>
                <a:ea typeface="HGS明朝B" panose="02020800000000000000" pitchFamily="18" charset="-128"/>
                <a:cs typeface="+mn-cs"/>
              </a:rPr>
            </a:br>
            <a:r>
              <a:rPr lang="en-US" altLang="ja-JP" sz="2400" dirty="0">
                <a:solidFill>
                  <a:srgbClr val="000000"/>
                </a:solidFill>
                <a:latin typeface="HGS明朝B" panose="02020800000000000000" pitchFamily="18" charset="-128"/>
                <a:ea typeface="HGS明朝B" panose="02020800000000000000" pitchFamily="18" charset="-128"/>
                <a:cs typeface="+mn-cs"/>
              </a:rPr>
              <a:t>(</a:t>
            </a:r>
            <a:r>
              <a:rPr lang="ja-JP" altLang="en-US" sz="2400" dirty="0">
                <a:solidFill>
                  <a:srgbClr val="000000"/>
                </a:solidFill>
                <a:latin typeface="HGS明朝B" panose="02020800000000000000" pitchFamily="18" charset="-128"/>
                <a:ea typeface="HGS明朝B" panose="02020800000000000000" pitchFamily="18" charset="-128"/>
                <a:cs typeface="+mn-cs"/>
              </a:rPr>
              <a:t>げんかしょうきゃくのけいさんほうほう</a:t>
            </a:r>
            <a:r>
              <a:rPr lang="en-US" altLang="ja-JP" sz="2400" dirty="0">
                <a:solidFill>
                  <a:srgbClr val="000000"/>
                </a:solidFill>
                <a:latin typeface="HGS明朝B" panose="02020800000000000000" pitchFamily="18" charset="-128"/>
                <a:ea typeface="HGS明朝B" panose="02020800000000000000" pitchFamily="18" charset="-128"/>
                <a:cs typeface="+mn-cs"/>
              </a:rPr>
              <a:t>)</a:t>
            </a:r>
            <a:endParaRPr lang="ja-JP" altLang="en-US" sz="2400" dirty="0">
              <a:solidFill>
                <a:srgbClr val="000000"/>
              </a:solidFill>
              <a:latin typeface="HGS明朝B" panose="02020800000000000000" pitchFamily="18" charset="-128"/>
              <a:ea typeface="HGS明朝B" panose="02020800000000000000" pitchFamily="18" charset="-128"/>
              <a:cs typeface="+mn-cs"/>
            </a:endParaRPr>
          </a:p>
        </p:txBody>
      </p:sp>
      <p:sp>
        <p:nvSpPr>
          <p:cNvPr id="13" name="フッター プレースホルダー 2">
            <a:extLst>
              <a:ext uri="{FF2B5EF4-FFF2-40B4-BE49-F238E27FC236}">
                <a16:creationId xmlns:a16="http://schemas.microsoft.com/office/drawing/2014/main" id="{9229DA4B-B626-46DB-B5C2-F54AF670501D}"/>
              </a:ext>
            </a:extLst>
          </p:cNvPr>
          <p:cNvSpPr>
            <a:spLocks noGrp="1"/>
          </p:cNvSpPr>
          <p:nvPr>
            <p:ph type="ftr" sz="quarter" idx="11"/>
          </p:nvPr>
        </p:nvSpPr>
        <p:spPr>
          <a:xfrm>
            <a:off x="2351584" y="6448252"/>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4" name="スライド番号プレースホルダー 3"/>
          <p:cNvSpPr>
            <a:spLocks noGrp="1"/>
          </p:cNvSpPr>
          <p:nvPr>
            <p:ph type="sldNum" sz="quarter" idx="12"/>
          </p:nvPr>
        </p:nvSpPr>
        <p:spPr/>
        <p:txBody>
          <a:bodyPr/>
          <a:lstStyle/>
          <a:p>
            <a:pPr>
              <a:defRPr/>
            </a:pPr>
            <a:fld id="{D75A7DFD-EADF-4CA5-A26A-A6C96443689A}" type="slidenum">
              <a:rPr lang="en-US" altLang="ja-JP">
                <a:solidFill>
                  <a:prstClr val="black">
                    <a:tint val="75000"/>
                  </a:prstClr>
                </a:solidFill>
              </a:rPr>
              <a:pPr>
                <a:defRPr/>
              </a:pPr>
              <a:t>11</a:t>
            </a:fld>
            <a:endParaRPr lang="en-US" altLang="ja-JP">
              <a:solidFill>
                <a:prstClr val="black">
                  <a:tint val="75000"/>
                </a:prstClr>
              </a:solidFill>
            </a:endParaRPr>
          </a:p>
        </p:txBody>
      </p:sp>
      <p:sp>
        <p:nvSpPr>
          <p:cNvPr id="5" name="正方形/長方形 4">
            <a:extLst>
              <a:ext uri="{FF2B5EF4-FFF2-40B4-BE49-F238E27FC236}">
                <a16:creationId xmlns:a16="http://schemas.microsoft.com/office/drawing/2014/main" id="{08890CAE-B7FD-44CC-9B7F-64B786EBF928}"/>
              </a:ext>
            </a:extLst>
          </p:cNvPr>
          <p:cNvSpPr/>
          <p:nvPr/>
        </p:nvSpPr>
        <p:spPr>
          <a:xfrm>
            <a:off x="1559496" y="1848446"/>
            <a:ext cx="7570039" cy="4278094"/>
          </a:xfrm>
          <a:prstGeom prst="rect">
            <a:avLst/>
          </a:prstGeom>
        </p:spPr>
        <p:txBody>
          <a:bodyPr wrap="square">
            <a:spAutoFit/>
          </a:bodyPr>
          <a:lstStyle/>
          <a:p>
            <a:pPr>
              <a:defRPr/>
            </a:pPr>
            <a:r>
              <a:rPr lang="en-US" altLang="ja-JP" sz="1600" dirty="0">
                <a:latin typeface="HGS明朝B" panose="02020800000000000000" pitchFamily="18" charset="-128"/>
                <a:ea typeface="HGS明朝B" panose="02020800000000000000" pitchFamily="18" charset="-128"/>
              </a:rPr>
              <a:t>(1)</a:t>
            </a:r>
            <a:r>
              <a:rPr lang="ja-JP" altLang="en-US" sz="1600" dirty="0">
                <a:latin typeface="HGS明朝B" panose="02020800000000000000" pitchFamily="18" charset="-128"/>
                <a:ea typeface="HGS明朝B" panose="02020800000000000000" pitchFamily="18" charset="-128"/>
              </a:rPr>
              <a:t>定額法</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ていがくほう</a:t>
            </a:r>
            <a:r>
              <a:rPr lang="en-US" altLang="ja-JP" sz="1600" dirty="0">
                <a:latin typeface="HGS明朝B" panose="02020800000000000000" pitchFamily="18" charset="-128"/>
                <a:ea typeface="HGS明朝B" panose="02020800000000000000" pitchFamily="18" charset="-128"/>
              </a:rPr>
              <a:t>)</a:t>
            </a:r>
          </a:p>
          <a:p>
            <a:pPr lvl="0">
              <a:defRPr/>
            </a:pPr>
            <a:r>
              <a:rPr lang="ja-JP" altLang="en-US" sz="1600" dirty="0">
                <a:solidFill>
                  <a:srgbClr val="FF0000"/>
                </a:solidFill>
                <a:latin typeface="HGS明朝B" panose="02020800000000000000" pitchFamily="18" charset="-128"/>
                <a:ea typeface="HGS明朝B" panose="02020800000000000000" pitchFamily="18" charset="-128"/>
              </a:rPr>
              <a:t>固定資産の耐用年数の期間中、毎期 同一額を減価償却していく方法	</a:t>
            </a:r>
          </a:p>
          <a:p>
            <a:pPr lvl="0">
              <a:defRPr/>
            </a:pPr>
            <a:r>
              <a:rPr lang="ja-JP" altLang="en-US" sz="1600" dirty="0">
                <a:solidFill>
                  <a:srgbClr val="000000"/>
                </a:solidFill>
                <a:latin typeface="HGS明朝B" panose="02020800000000000000" pitchFamily="18" charset="-128"/>
                <a:ea typeface="HGS明朝B" panose="02020800000000000000" pitchFamily="18" charset="-128"/>
              </a:rPr>
              <a:t>定額法の計算方法</a:t>
            </a:r>
            <a:endParaRPr lang="en-US" altLang="ja-JP" sz="1600" dirty="0">
              <a:solidFill>
                <a:srgbClr val="000000"/>
              </a:solidFill>
              <a:latin typeface="HGS明朝B" panose="02020800000000000000" pitchFamily="18" charset="-128"/>
              <a:ea typeface="HGS明朝B" panose="02020800000000000000" pitchFamily="18" charset="-128"/>
            </a:endParaRPr>
          </a:p>
          <a:p>
            <a:pPr lvl="0">
              <a:defRPr/>
            </a:pPr>
            <a:r>
              <a:rPr lang="ja-JP" altLang="en-US" sz="1600" dirty="0">
                <a:solidFill>
                  <a:srgbClr val="000000"/>
                </a:solidFill>
                <a:latin typeface="HGS明朝B" panose="02020800000000000000" pitchFamily="18" charset="-128"/>
                <a:ea typeface="HGS明朝B" panose="02020800000000000000" pitchFamily="18" charset="-128"/>
              </a:rPr>
              <a:t>　</a:t>
            </a:r>
            <a:r>
              <a:rPr lang="ja-JP" altLang="en-US" sz="1600" dirty="0">
                <a:solidFill>
                  <a:srgbClr val="002060"/>
                </a:solidFill>
                <a:latin typeface="HGS明朝B" panose="02020800000000000000" pitchFamily="18" charset="-128"/>
                <a:ea typeface="HGS明朝B" panose="02020800000000000000" pitchFamily="18" charset="-128"/>
              </a:rPr>
              <a:t>取得価額</a:t>
            </a:r>
            <a:r>
              <a:rPr lang="en-US" altLang="ja-JP" sz="1600" dirty="0">
                <a:solidFill>
                  <a:srgbClr val="002060"/>
                </a:solidFill>
                <a:latin typeface="HGS明朝B" panose="02020800000000000000" pitchFamily="18" charset="-128"/>
                <a:ea typeface="HGS明朝B" panose="02020800000000000000" pitchFamily="18" charset="-128"/>
              </a:rPr>
              <a:t>×</a:t>
            </a:r>
            <a:r>
              <a:rPr lang="ja-JP" altLang="en-US" sz="1600" dirty="0">
                <a:solidFill>
                  <a:srgbClr val="002060"/>
                </a:solidFill>
                <a:latin typeface="HGS明朝B" panose="02020800000000000000" pitchFamily="18" charset="-128"/>
                <a:ea typeface="HGS明朝B" panose="02020800000000000000" pitchFamily="18" charset="-128"/>
              </a:rPr>
              <a:t>耐用年数に応じて定められた定額法の償却率＝減価償却費</a:t>
            </a:r>
          </a:p>
          <a:p>
            <a:pPr lvl="0">
              <a:defRPr/>
            </a:pPr>
            <a:endParaRPr lang="en-US" altLang="ja-JP" sz="1600" dirty="0">
              <a:solidFill>
                <a:srgbClr val="ED7D31">
                  <a:lumMod val="50000"/>
                </a:srgbClr>
              </a:solidFill>
              <a:latin typeface="HGS明朝B" panose="02020800000000000000" pitchFamily="18" charset="-128"/>
              <a:ea typeface="HGS明朝B" panose="02020800000000000000" pitchFamily="18" charset="-128"/>
            </a:endParaRPr>
          </a:p>
          <a:p>
            <a:pPr lvl="0">
              <a:defRPr/>
            </a:pPr>
            <a:r>
              <a:rPr lang="en-US" altLang="ja-JP" sz="1600" dirty="0">
                <a:latin typeface="HGS明朝B" panose="02020800000000000000" pitchFamily="18" charset="-128"/>
                <a:ea typeface="HGS明朝B" panose="02020800000000000000" pitchFamily="18" charset="-128"/>
              </a:rPr>
              <a:t>(2)</a:t>
            </a:r>
            <a:r>
              <a:rPr lang="ja-JP" altLang="en-US" sz="1600" dirty="0">
                <a:latin typeface="HGS明朝B" panose="02020800000000000000" pitchFamily="18" charset="-128"/>
                <a:ea typeface="HGS明朝B" panose="02020800000000000000" pitchFamily="18" charset="-128"/>
              </a:rPr>
              <a:t>定率法</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ていりつほう</a:t>
            </a:r>
            <a:r>
              <a:rPr lang="en-US" altLang="ja-JP" sz="1600" dirty="0">
                <a:latin typeface="HGS明朝B" panose="02020800000000000000" pitchFamily="18" charset="-128"/>
                <a:ea typeface="HGS明朝B" panose="02020800000000000000" pitchFamily="18" charset="-128"/>
              </a:rPr>
              <a:t>)2</a:t>
            </a:r>
            <a:r>
              <a:rPr lang="ja-JP" altLang="en-US" sz="1600" dirty="0">
                <a:latin typeface="HGS明朝B" panose="02020800000000000000" pitchFamily="18" charset="-128"/>
                <a:ea typeface="HGS明朝B" panose="02020800000000000000" pitchFamily="18" charset="-128"/>
              </a:rPr>
              <a:t>級</a:t>
            </a:r>
            <a:endParaRPr lang="en-US" altLang="ja-JP" sz="1600" dirty="0">
              <a:latin typeface="HGS明朝B" panose="02020800000000000000" pitchFamily="18" charset="-128"/>
              <a:ea typeface="HGS明朝B" panose="02020800000000000000" pitchFamily="18" charset="-128"/>
            </a:endParaRPr>
          </a:p>
          <a:p>
            <a:pPr lvl="0">
              <a:defRPr/>
            </a:pPr>
            <a:r>
              <a:rPr lang="ja-JP" altLang="en-US" sz="1600" dirty="0">
                <a:solidFill>
                  <a:srgbClr val="000000"/>
                </a:solidFill>
                <a:latin typeface="HGS明朝B" panose="02020800000000000000" pitchFamily="18" charset="-128"/>
                <a:ea typeface="HGS明朝B" panose="02020800000000000000" pitchFamily="18" charset="-128"/>
              </a:rPr>
              <a:t>固定資産の耐用年数の期間中、毎期、一定の率で減価償却費を計算する方法	</a:t>
            </a:r>
            <a:endParaRPr lang="en-US" altLang="ja-JP" sz="1600" dirty="0">
              <a:solidFill>
                <a:srgbClr val="000000"/>
              </a:solidFill>
              <a:latin typeface="HGS明朝B" panose="02020800000000000000" pitchFamily="18" charset="-128"/>
              <a:ea typeface="HGS明朝B" panose="02020800000000000000" pitchFamily="18" charset="-128"/>
            </a:endParaRPr>
          </a:p>
          <a:p>
            <a:pPr lvl="0">
              <a:defRPr/>
            </a:pPr>
            <a:r>
              <a:rPr lang="ja-JP" altLang="en-US" sz="1600" dirty="0">
                <a:solidFill>
                  <a:srgbClr val="000000"/>
                </a:solidFill>
                <a:latin typeface="HGS明朝B" panose="02020800000000000000" pitchFamily="18" charset="-128"/>
                <a:ea typeface="HGS明朝B" panose="02020800000000000000" pitchFamily="18" charset="-128"/>
              </a:rPr>
              <a:t>定率法の計算方法　</a:t>
            </a:r>
            <a:r>
              <a:rPr lang="en-US" altLang="ja-JP" sz="1600" dirty="0">
                <a:solidFill>
                  <a:srgbClr val="000000"/>
                </a:solidFill>
                <a:latin typeface="HGS明朝B" panose="02020800000000000000" pitchFamily="18" charset="-128"/>
                <a:ea typeface="HGS明朝B" panose="02020800000000000000" pitchFamily="18" charset="-128"/>
              </a:rPr>
              <a:t>2</a:t>
            </a:r>
            <a:r>
              <a:rPr lang="ja-JP" altLang="en-US" sz="1600" dirty="0">
                <a:solidFill>
                  <a:srgbClr val="000000"/>
                </a:solidFill>
                <a:latin typeface="HGS明朝B" panose="02020800000000000000" pitchFamily="18" charset="-128"/>
                <a:ea typeface="HGS明朝B" panose="02020800000000000000" pitchFamily="18" charset="-128"/>
              </a:rPr>
              <a:t>級</a:t>
            </a:r>
            <a:endParaRPr lang="en-US" altLang="ja-JP" sz="1600" dirty="0">
              <a:solidFill>
                <a:srgbClr val="000000"/>
              </a:solidFill>
              <a:latin typeface="HGS明朝B" panose="02020800000000000000" pitchFamily="18" charset="-128"/>
              <a:ea typeface="HGS明朝B" panose="02020800000000000000" pitchFamily="18" charset="-128"/>
            </a:endParaRPr>
          </a:p>
          <a:p>
            <a:pPr lvl="0">
              <a:defRPr/>
            </a:pPr>
            <a:r>
              <a:rPr lang="ja-JP" altLang="en-US" sz="1600" dirty="0">
                <a:solidFill>
                  <a:srgbClr val="002060"/>
                </a:solidFill>
                <a:latin typeface="HGS明朝B" panose="02020800000000000000" pitchFamily="18" charset="-128"/>
                <a:ea typeface="HGS明朝B" panose="02020800000000000000" pitchFamily="18" charset="-128"/>
              </a:rPr>
              <a:t>前期末の帳簿価額</a:t>
            </a:r>
            <a:r>
              <a:rPr lang="en-US" altLang="ja-JP" sz="1600" dirty="0">
                <a:solidFill>
                  <a:srgbClr val="002060"/>
                </a:solidFill>
                <a:latin typeface="HGS明朝B" panose="02020800000000000000" pitchFamily="18" charset="-128"/>
                <a:ea typeface="HGS明朝B" panose="02020800000000000000" pitchFamily="18" charset="-128"/>
              </a:rPr>
              <a:t>(</a:t>
            </a:r>
            <a:r>
              <a:rPr lang="ja-JP" altLang="en-US" sz="1600" dirty="0">
                <a:solidFill>
                  <a:srgbClr val="002060"/>
                </a:solidFill>
                <a:latin typeface="HGS明朝B" panose="02020800000000000000" pitchFamily="18" charset="-128"/>
                <a:ea typeface="HGS明朝B" panose="02020800000000000000" pitchFamily="18" charset="-128"/>
              </a:rPr>
              <a:t>取得した年度は取得価額</a:t>
            </a:r>
            <a:r>
              <a:rPr lang="en-US" altLang="ja-JP" sz="1600" dirty="0">
                <a:solidFill>
                  <a:srgbClr val="002060"/>
                </a:solidFill>
                <a:latin typeface="HGS明朝B" panose="02020800000000000000" pitchFamily="18" charset="-128"/>
                <a:ea typeface="HGS明朝B" panose="02020800000000000000" pitchFamily="18" charset="-128"/>
              </a:rPr>
              <a:t>)×</a:t>
            </a:r>
            <a:r>
              <a:rPr lang="ja-JP" altLang="en-US" sz="1600" dirty="0">
                <a:solidFill>
                  <a:srgbClr val="002060"/>
                </a:solidFill>
                <a:latin typeface="HGS明朝B" panose="02020800000000000000" pitchFamily="18" charset="-128"/>
                <a:ea typeface="HGS明朝B" panose="02020800000000000000" pitchFamily="18" charset="-128"/>
              </a:rPr>
              <a:t>耐用年数に応じて定められた</a:t>
            </a:r>
            <a:endParaRPr lang="en-US" altLang="ja-JP" sz="1600" dirty="0">
              <a:solidFill>
                <a:srgbClr val="002060"/>
              </a:solidFill>
              <a:latin typeface="HGS明朝B" panose="02020800000000000000" pitchFamily="18" charset="-128"/>
              <a:ea typeface="HGS明朝B" panose="02020800000000000000" pitchFamily="18" charset="-128"/>
            </a:endParaRPr>
          </a:p>
          <a:p>
            <a:pPr lvl="0">
              <a:defRPr/>
            </a:pPr>
            <a:r>
              <a:rPr lang="ja-JP" altLang="en-US" sz="1600" dirty="0">
                <a:solidFill>
                  <a:srgbClr val="002060"/>
                </a:solidFill>
                <a:latin typeface="HGS明朝B" panose="02020800000000000000" pitchFamily="18" charset="-128"/>
                <a:ea typeface="HGS明朝B" panose="02020800000000000000" pitchFamily="18" charset="-128"/>
              </a:rPr>
              <a:t>定率法の償却率＝減価償却費</a:t>
            </a:r>
            <a:endParaRPr lang="en-US" altLang="ja-JP" sz="1600" dirty="0">
              <a:solidFill>
                <a:srgbClr val="000000"/>
              </a:solidFill>
              <a:latin typeface="HGS明朝B" panose="02020800000000000000" pitchFamily="18" charset="-128"/>
              <a:ea typeface="HGS明朝B" panose="02020800000000000000" pitchFamily="18" charset="-128"/>
            </a:endParaRPr>
          </a:p>
          <a:p>
            <a:pPr lvl="0">
              <a:defRPr/>
            </a:pPr>
            <a:endParaRPr lang="en-US" altLang="ja-JP" sz="1600" dirty="0">
              <a:solidFill>
                <a:srgbClr val="ED7D31">
                  <a:lumMod val="50000"/>
                </a:srgbClr>
              </a:solidFill>
              <a:latin typeface="HGS明朝B" panose="02020800000000000000" pitchFamily="18" charset="-128"/>
              <a:ea typeface="HGS明朝B" panose="02020800000000000000" pitchFamily="18" charset="-128"/>
            </a:endParaRPr>
          </a:p>
          <a:p>
            <a:pPr lvl="0">
              <a:defRPr/>
            </a:pPr>
            <a:r>
              <a:rPr lang="en-US" altLang="ja-JP" sz="1600" dirty="0">
                <a:latin typeface="HGS明朝B" panose="02020800000000000000" pitchFamily="18" charset="-128"/>
                <a:ea typeface="HGS明朝B" panose="02020800000000000000" pitchFamily="18" charset="-128"/>
              </a:rPr>
              <a:t>(3)</a:t>
            </a:r>
            <a:r>
              <a:rPr lang="ja-JP" altLang="en-US" sz="1600" dirty="0">
                <a:latin typeface="HGS明朝B" panose="02020800000000000000" pitchFamily="18" charset="-128"/>
                <a:ea typeface="HGS明朝B" panose="02020800000000000000" pitchFamily="18" charset="-128"/>
              </a:rPr>
              <a:t>級数法</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きゅうすうほう</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　</a:t>
            </a:r>
            <a:r>
              <a:rPr lang="en-US" altLang="ja-JP" sz="1600" dirty="0">
                <a:latin typeface="HGS明朝B" panose="02020800000000000000" pitchFamily="18" charset="-128"/>
                <a:ea typeface="HGS明朝B" panose="02020800000000000000" pitchFamily="18" charset="-128"/>
              </a:rPr>
              <a:t>2</a:t>
            </a:r>
            <a:r>
              <a:rPr lang="ja-JP" altLang="en-US" sz="1600" dirty="0">
                <a:latin typeface="HGS明朝B" panose="02020800000000000000" pitchFamily="18" charset="-128"/>
                <a:ea typeface="HGS明朝B" panose="02020800000000000000" pitchFamily="18" charset="-128"/>
              </a:rPr>
              <a:t>級</a:t>
            </a:r>
            <a:endParaRPr lang="en-US" altLang="ja-JP" sz="1600" dirty="0">
              <a:latin typeface="HGS明朝B" panose="02020800000000000000" pitchFamily="18" charset="-128"/>
              <a:ea typeface="HGS明朝B" panose="02020800000000000000" pitchFamily="18" charset="-128"/>
            </a:endParaRPr>
          </a:p>
          <a:p>
            <a:pPr lvl="0">
              <a:defRPr/>
            </a:pPr>
            <a:r>
              <a:rPr lang="ja-JP" altLang="en-US" sz="1600" dirty="0">
                <a:solidFill>
                  <a:prstClr val="black"/>
                </a:solidFill>
                <a:latin typeface="HGS明朝B" panose="02020800000000000000" pitchFamily="18" charset="-128"/>
                <a:ea typeface="HGS明朝B" panose="02020800000000000000" pitchFamily="18" charset="-128"/>
              </a:rPr>
              <a:t>級数法　耐用年数</a:t>
            </a:r>
            <a:r>
              <a:rPr lang="en-US" altLang="ja-JP" sz="1600" dirty="0">
                <a:solidFill>
                  <a:prstClr val="black"/>
                </a:solidFill>
                <a:latin typeface="HGS明朝B" panose="02020800000000000000" pitchFamily="18" charset="-128"/>
                <a:ea typeface="HGS明朝B" panose="02020800000000000000" pitchFamily="18" charset="-128"/>
              </a:rPr>
              <a:t>5</a:t>
            </a:r>
            <a:r>
              <a:rPr lang="ja-JP" altLang="en-US" sz="1600" dirty="0">
                <a:solidFill>
                  <a:prstClr val="black"/>
                </a:solidFill>
                <a:latin typeface="HGS明朝B" panose="02020800000000000000" pitchFamily="18" charset="-128"/>
                <a:ea typeface="HGS明朝B" panose="02020800000000000000" pitchFamily="18" charset="-128"/>
              </a:rPr>
              <a:t>年　</a:t>
            </a:r>
            <a:r>
              <a:rPr lang="en-US" altLang="ja-JP" sz="1600" dirty="0">
                <a:solidFill>
                  <a:prstClr val="black"/>
                </a:solidFill>
                <a:latin typeface="HGS明朝B" panose="02020800000000000000" pitchFamily="18" charset="-128"/>
                <a:ea typeface="HGS明朝B" panose="02020800000000000000" pitchFamily="18" charset="-128"/>
              </a:rPr>
              <a:t>1</a:t>
            </a:r>
            <a:r>
              <a:rPr lang="ja-JP" altLang="en-US" sz="1600" dirty="0">
                <a:solidFill>
                  <a:prstClr val="black"/>
                </a:solidFill>
                <a:latin typeface="HGS明朝B" panose="02020800000000000000" pitchFamily="18" charset="-128"/>
                <a:ea typeface="HGS明朝B" panose="02020800000000000000" pitchFamily="18" charset="-128"/>
              </a:rPr>
              <a:t>年目減価償却費＝</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取得価額</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残存価額</a:t>
            </a:r>
            <a:r>
              <a:rPr lang="en-US" altLang="ja-JP" sz="1600" dirty="0">
                <a:solidFill>
                  <a:prstClr val="black"/>
                </a:solidFill>
                <a:latin typeface="HGS明朝B" panose="02020800000000000000" pitchFamily="18" charset="-128"/>
                <a:ea typeface="HGS明朝B" panose="02020800000000000000" pitchFamily="18" charset="-128"/>
              </a:rPr>
              <a:t>)×5÷(1+2+3+4+5)</a:t>
            </a:r>
          </a:p>
          <a:p>
            <a:pPr lvl="0">
              <a:defRPr/>
            </a:pPr>
            <a:endParaRPr lang="en-US" altLang="ja-JP" sz="1600" dirty="0">
              <a:latin typeface="HGS明朝B" panose="02020800000000000000" pitchFamily="18" charset="-128"/>
              <a:ea typeface="HGS明朝B" panose="02020800000000000000" pitchFamily="18" charset="-128"/>
            </a:endParaRPr>
          </a:p>
          <a:p>
            <a:pPr lvl="0">
              <a:defRPr/>
            </a:pPr>
            <a:r>
              <a:rPr lang="en-US" altLang="ja-JP" sz="1600" dirty="0">
                <a:latin typeface="HGS明朝B" panose="02020800000000000000" pitchFamily="18" charset="-128"/>
                <a:ea typeface="HGS明朝B" panose="02020800000000000000" pitchFamily="18" charset="-128"/>
              </a:rPr>
              <a:t>(4)</a:t>
            </a:r>
            <a:r>
              <a:rPr lang="ja-JP" altLang="en-US" sz="1600" dirty="0">
                <a:latin typeface="HGS明朝B" panose="02020800000000000000" pitchFamily="18" charset="-128"/>
                <a:ea typeface="HGS明朝B" panose="02020800000000000000" pitchFamily="18" charset="-128"/>
              </a:rPr>
              <a:t>生産高比例法</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せいさんだかひれいほう</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　</a:t>
            </a:r>
            <a:r>
              <a:rPr lang="en-US" altLang="ja-JP" sz="1600" dirty="0">
                <a:latin typeface="HGS明朝B" panose="02020800000000000000" pitchFamily="18" charset="-128"/>
                <a:ea typeface="HGS明朝B" panose="02020800000000000000" pitchFamily="18" charset="-128"/>
              </a:rPr>
              <a:t>2</a:t>
            </a:r>
            <a:r>
              <a:rPr lang="ja-JP" altLang="en-US" sz="1600" dirty="0">
                <a:latin typeface="HGS明朝B" panose="02020800000000000000" pitchFamily="18" charset="-128"/>
                <a:ea typeface="HGS明朝B" panose="02020800000000000000" pitchFamily="18" charset="-128"/>
              </a:rPr>
              <a:t>級</a:t>
            </a:r>
            <a:endParaRPr lang="en-US" altLang="ja-JP" sz="1600" dirty="0">
              <a:latin typeface="HGS明朝B" panose="02020800000000000000" pitchFamily="18" charset="-128"/>
              <a:ea typeface="HGS明朝B" panose="02020800000000000000" pitchFamily="18" charset="-128"/>
            </a:endParaRPr>
          </a:p>
          <a:p>
            <a:pPr lvl="0">
              <a:defRPr/>
            </a:pPr>
            <a:r>
              <a:rPr lang="ja-JP" altLang="en-US" sz="1600" dirty="0">
                <a:solidFill>
                  <a:prstClr val="black"/>
                </a:solidFill>
                <a:latin typeface="HGS明朝B" panose="02020800000000000000" pitchFamily="18" charset="-128"/>
                <a:ea typeface="HGS明朝B" panose="02020800000000000000" pitchFamily="18" charset="-128"/>
              </a:rPr>
              <a:t>鉱山　航空機　自動車</a:t>
            </a:r>
            <a:endParaRPr lang="en-US" altLang="ja-JP" sz="1600" dirty="0">
              <a:solidFill>
                <a:prstClr val="black"/>
              </a:solidFill>
              <a:latin typeface="HGS明朝B" panose="02020800000000000000" pitchFamily="18" charset="-128"/>
              <a:ea typeface="HGS明朝B" panose="02020800000000000000" pitchFamily="18" charset="-128"/>
            </a:endParaRPr>
          </a:p>
          <a:p>
            <a:pPr lvl="0">
              <a:defRPr/>
            </a:pPr>
            <a:r>
              <a:rPr lang="ja-JP" altLang="en-US" sz="1600" dirty="0">
                <a:solidFill>
                  <a:prstClr val="black"/>
                </a:solidFill>
                <a:latin typeface="HGS明朝B" panose="02020800000000000000" pitchFamily="18" charset="-128"/>
                <a:ea typeface="HGS明朝B" panose="02020800000000000000" pitchFamily="18" charset="-128"/>
              </a:rPr>
              <a:t>当期利用した分の減価償却費＝</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取得価額</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残存価額</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当期利用量</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総利用可能量</a:t>
            </a:r>
          </a:p>
        </p:txBody>
      </p:sp>
      <p:sp>
        <p:nvSpPr>
          <p:cNvPr id="9" name="正方形/長方形 8">
            <a:extLst>
              <a:ext uri="{FF2B5EF4-FFF2-40B4-BE49-F238E27FC236}">
                <a16:creationId xmlns:a16="http://schemas.microsoft.com/office/drawing/2014/main" id="{11C7F113-D5F9-48CD-A339-28E634A9546E}"/>
              </a:ext>
            </a:extLst>
          </p:cNvPr>
          <p:cNvSpPr/>
          <p:nvPr/>
        </p:nvSpPr>
        <p:spPr>
          <a:xfrm>
            <a:off x="1559494" y="1848446"/>
            <a:ext cx="6795043" cy="1076497"/>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400" dirty="0">
              <a:solidFill>
                <a:srgbClr val="ED7D31">
                  <a:lumMod val="50000"/>
                </a:srgbClr>
              </a:solidFill>
              <a:latin typeface="HGS明朝B" panose="02020800000000000000" pitchFamily="18" charset="-128"/>
              <a:ea typeface="HGS明朝B" panose="02020800000000000000" pitchFamily="18" charset="-128"/>
            </a:endParaRPr>
          </a:p>
        </p:txBody>
      </p:sp>
      <p:sp>
        <p:nvSpPr>
          <p:cNvPr id="15" name="正方形/長方形 14">
            <a:extLst>
              <a:ext uri="{FF2B5EF4-FFF2-40B4-BE49-F238E27FC236}">
                <a16:creationId xmlns:a16="http://schemas.microsoft.com/office/drawing/2014/main" id="{AA3305C2-EF3D-4A27-B6F3-670C5FBACE87}"/>
              </a:ext>
            </a:extLst>
          </p:cNvPr>
          <p:cNvSpPr/>
          <p:nvPr/>
        </p:nvSpPr>
        <p:spPr>
          <a:xfrm flipH="1">
            <a:off x="1284692" y="1848446"/>
            <a:ext cx="45719" cy="42780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43756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fade">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xEl>
                                              <p:pRg st="14" end="14"/>
                                            </p:txEl>
                                          </p:spTgt>
                                        </p:tgtEl>
                                        <p:attrNameLst>
                                          <p:attrName>style.visibility</p:attrName>
                                        </p:attrNameLst>
                                      </p:cBhvr>
                                      <p:to>
                                        <p:strVal val="visible"/>
                                      </p:to>
                                    </p:set>
                                    <p:animEffect transition="in" filter="fade">
                                      <p:cBhvr>
                                        <p:cTn id="67" dur="500"/>
                                        <p:tgtEl>
                                          <p:spTgt spid="5">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
                                            <p:txEl>
                                              <p:pRg st="15" end="15"/>
                                            </p:txEl>
                                          </p:spTgt>
                                        </p:tgtEl>
                                        <p:attrNameLst>
                                          <p:attrName>style.visibility</p:attrName>
                                        </p:attrNameLst>
                                      </p:cBhvr>
                                      <p:to>
                                        <p:strVal val="visible"/>
                                      </p:to>
                                    </p:set>
                                    <p:animEffect transition="in" filter="fade">
                                      <p:cBhvr>
                                        <p:cTn id="72" dur="500"/>
                                        <p:tgtEl>
                                          <p:spTgt spid="5">
                                            <p:txEl>
                                              <p:pRg st="15" end="1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5">
                                            <p:txEl>
                                              <p:pRg st="16" end="16"/>
                                            </p:txEl>
                                          </p:spTgt>
                                        </p:tgtEl>
                                        <p:attrNameLst>
                                          <p:attrName>style.visibility</p:attrName>
                                        </p:attrNameLst>
                                      </p:cBhvr>
                                      <p:to>
                                        <p:strVal val="visible"/>
                                      </p:to>
                                    </p:set>
                                    <p:animEffect transition="in" filter="fade">
                                      <p:cBhvr>
                                        <p:cTn id="77" dur="500"/>
                                        <p:tgtEl>
                                          <p:spTgt spid="5">
                                            <p:txEl>
                                              <p:pRg st="16" end="1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9"/>
                                        </p:tgtEl>
                                      </p:cBhvr>
                                    </p:animEffect>
                                    <p:set>
                                      <p:cBhvr>
                                        <p:cTn id="8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9" grpId="0" animBg="1"/>
      <p:bldP spid="9"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07568" y="433882"/>
            <a:ext cx="7886700" cy="906886"/>
          </a:xfrm>
        </p:spPr>
        <p:txBody>
          <a:bodyPr>
            <a:noAutofit/>
          </a:bodyPr>
          <a:lstStyle/>
          <a:p>
            <a:pPr algn="ctr" defTabSz="914400" eaLnBrk="0" fontAlgn="base" hangingPunct="0">
              <a:lnSpc>
                <a:spcPct val="100000"/>
              </a:lnSpc>
              <a:spcAft>
                <a:spcPct val="0"/>
              </a:spcAft>
              <a:defRPr/>
            </a:pPr>
            <a:r>
              <a:rPr lang="zh-TW" altLang="en-US" sz="2400" dirty="0">
                <a:latin typeface="HGS明朝B" panose="02020800000000000000" pitchFamily="18" charset="-128"/>
                <a:ea typeface="HGS明朝B" panose="02020800000000000000" pitchFamily="18" charset="-128"/>
                <a:cs typeface="+mn-cs"/>
              </a:rPr>
              <a:t>第</a:t>
            </a:r>
            <a:r>
              <a:rPr lang="en-US" altLang="zh-TW" sz="2400" dirty="0">
                <a:latin typeface="HGS明朝B" panose="02020800000000000000" pitchFamily="18" charset="-128"/>
                <a:ea typeface="HGS明朝B" panose="02020800000000000000" pitchFamily="18" charset="-128"/>
                <a:cs typeface="+mn-cs"/>
              </a:rPr>
              <a:t>12</a:t>
            </a:r>
            <a:r>
              <a:rPr lang="zh-TW" altLang="en-US" sz="2400" dirty="0">
                <a:latin typeface="HGS明朝B" panose="02020800000000000000" pitchFamily="18" charset="-128"/>
                <a:ea typeface="HGS明朝B" panose="02020800000000000000" pitchFamily="18" charset="-128"/>
                <a:cs typeface="+mn-cs"/>
              </a:rPr>
              <a:t>講　減価償却</a:t>
            </a:r>
            <a:br>
              <a:rPr lang="en-US" altLang="ja-JP" sz="2400" dirty="0">
                <a:solidFill>
                  <a:prstClr val="black"/>
                </a:solidFill>
                <a:latin typeface="HGS明朝B" panose="02020800000000000000" pitchFamily="18" charset="-128"/>
                <a:ea typeface="HGS明朝B" panose="02020800000000000000" pitchFamily="18" charset="-128"/>
              </a:rPr>
            </a:br>
            <a:r>
              <a:rPr lang="en-US" altLang="ja-JP" sz="2400" dirty="0">
                <a:solidFill>
                  <a:srgbClr val="000000"/>
                </a:solidFill>
                <a:latin typeface="HGS明朝B" panose="02020800000000000000" pitchFamily="18" charset="-128"/>
                <a:ea typeface="HGS明朝B" panose="02020800000000000000" pitchFamily="18" charset="-128"/>
                <a:cs typeface="+mn-cs"/>
              </a:rPr>
              <a:t>4 </a:t>
            </a:r>
            <a:r>
              <a:rPr lang="ja-JP" altLang="en-US" sz="2400" dirty="0">
                <a:solidFill>
                  <a:srgbClr val="000000"/>
                </a:solidFill>
                <a:latin typeface="HGS明朝B" panose="02020800000000000000" pitchFamily="18" charset="-128"/>
                <a:ea typeface="HGS明朝B" panose="02020800000000000000" pitchFamily="18" charset="-128"/>
                <a:cs typeface="+mn-cs"/>
              </a:rPr>
              <a:t>記帳方法</a:t>
            </a:r>
            <a:r>
              <a:rPr lang="en-US" altLang="ja-JP" sz="2400" dirty="0">
                <a:solidFill>
                  <a:srgbClr val="000000"/>
                </a:solidFill>
                <a:latin typeface="HGS明朝B" panose="02020800000000000000" pitchFamily="18" charset="-128"/>
                <a:ea typeface="HGS明朝B" panose="02020800000000000000" pitchFamily="18" charset="-128"/>
                <a:cs typeface="+mn-cs"/>
              </a:rPr>
              <a:t>(</a:t>
            </a:r>
            <a:r>
              <a:rPr lang="ja-JP" altLang="en-US" sz="2400" dirty="0">
                <a:solidFill>
                  <a:srgbClr val="000000"/>
                </a:solidFill>
                <a:latin typeface="HGS明朝B" panose="02020800000000000000" pitchFamily="18" charset="-128"/>
                <a:ea typeface="HGS明朝B" panose="02020800000000000000" pitchFamily="18" charset="-128"/>
                <a:cs typeface="+mn-cs"/>
              </a:rPr>
              <a:t>きちょうほうほう</a:t>
            </a:r>
            <a:r>
              <a:rPr lang="en-US" altLang="ja-JP" sz="2400" dirty="0">
                <a:solidFill>
                  <a:srgbClr val="000000"/>
                </a:solidFill>
                <a:latin typeface="HGS明朝B" panose="02020800000000000000" pitchFamily="18" charset="-128"/>
                <a:ea typeface="HGS明朝B" panose="02020800000000000000" pitchFamily="18" charset="-128"/>
                <a:cs typeface="+mn-cs"/>
              </a:rPr>
              <a:t>)</a:t>
            </a:r>
            <a:endParaRPr lang="ja-JP" altLang="en-US" sz="2400" dirty="0"/>
          </a:p>
        </p:txBody>
      </p:sp>
      <p:sp>
        <p:nvSpPr>
          <p:cNvPr id="7" name="フッター プレースホルダー 2">
            <a:extLst>
              <a:ext uri="{FF2B5EF4-FFF2-40B4-BE49-F238E27FC236}">
                <a16:creationId xmlns:a16="http://schemas.microsoft.com/office/drawing/2014/main" id="{91DC6877-08AF-4624-B903-2F571656DA2F}"/>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12</a:t>
            </a:fld>
            <a:endParaRPr lang="en-US" altLang="ja-JP"/>
          </a:p>
        </p:txBody>
      </p:sp>
      <p:sp>
        <p:nvSpPr>
          <p:cNvPr id="5" name="正方形/長方形 2">
            <a:extLst>
              <a:ext uri="{FF2B5EF4-FFF2-40B4-BE49-F238E27FC236}">
                <a16:creationId xmlns:a16="http://schemas.microsoft.com/office/drawing/2014/main" id="{A5496ED9-8BE1-464E-AEA2-5078A166B7DB}"/>
              </a:ext>
            </a:extLst>
          </p:cNvPr>
          <p:cNvSpPr>
            <a:spLocks noChangeArrowheads="1"/>
          </p:cNvSpPr>
          <p:nvPr/>
        </p:nvSpPr>
        <p:spPr bwMode="auto">
          <a:xfrm>
            <a:off x="1919536" y="1844824"/>
            <a:ext cx="6455486"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a:defRPr/>
            </a:pPr>
            <a:r>
              <a:rPr lang="ja-JP" altLang="en-US" sz="1600" dirty="0">
                <a:latin typeface="HGS明朝B" panose="02020800000000000000" pitchFamily="18" charset="-128"/>
                <a:ea typeface="HGS明朝B" panose="02020800000000000000" pitchFamily="18" charset="-128"/>
              </a:rPr>
              <a:t>直接法　</a:t>
            </a:r>
            <a:r>
              <a:rPr lang="en-US" altLang="ja-JP" sz="1600" dirty="0">
                <a:latin typeface="HGS明朝B" panose="02020800000000000000" pitchFamily="18" charset="-128"/>
                <a:ea typeface="HGS明朝B" panose="02020800000000000000" pitchFamily="18" charset="-128"/>
              </a:rPr>
              <a:t>2</a:t>
            </a:r>
            <a:r>
              <a:rPr lang="ja-JP" altLang="en-US" sz="1600" dirty="0">
                <a:latin typeface="HGS明朝B" panose="02020800000000000000" pitchFamily="18" charset="-128"/>
                <a:ea typeface="HGS明朝B" panose="02020800000000000000" pitchFamily="18" charset="-128"/>
              </a:rPr>
              <a:t>級</a:t>
            </a:r>
            <a:endParaRPr lang="en-US" altLang="ja-JP" sz="1600" dirty="0">
              <a:latin typeface="HGS明朝B" panose="02020800000000000000" pitchFamily="18" charset="-128"/>
              <a:ea typeface="HGS明朝B" panose="02020800000000000000" pitchFamily="18" charset="-128"/>
            </a:endParaRPr>
          </a:p>
          <a:p>
            <a:pPr>
              <a:defRPr/>
            </a:pP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備品減価償却費　〇〇　</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備品　〇〇</a:t>
            </a:r>
            <a:endParaRPr lang="en-US" altLang="ja-JP" sz="1600" b="1" dirty="0">
              <a:solidFill>
                <a:srgbClr val="ED7D31"/>
              </a:solidFill>
              <a:latin typeface="HGS明朝B" panose="02020800000000000000" pitchFamily="18" charset="-128"/>
              <a:ea typeface="HGS明朝B" panose="02020800000000000000" pitchFamily="18" charset="-128"/>
            </a:endParaRPr>
          </a:p>
          <a:p>
            <a:pPr>
              <a:defRPr/>
            </a:pPr>
            <a:endParaRPr lang="en-US" altLang="ja-JP" sz="1600" dirty="0">
              <a:latin typeface="HGS明朝B" panose="02020800000000000000" pitchFamily="18" charset="-128"/>
              <a:ea typeface="HGS明朝B" panose="02020800000000000000" pitchFamily="18" charset="-128"/>
            </a:endParaRPr>
          </a:p>
          <a:p>
            <a:pPr>
              <a:defRPr/>
            </a:pPr>
            <a:r>
              <a:rPr lang="ja-JP" altLang="en-US" sz="1600" dirty="0">
                <a:latin typeface="HGS明朝B" panose="02020800000000000000" pitchFamily="18" charset="-128"/>
                <a:ea typeface="HGS明朝B" panose="02020800000000000000" pitchFamily="18" charset="-128"/>
              </a:rPr>
              <a:t>間接法</a:t>
            </a:r>
            <a:endParaRPr lang="en-US" altLang="ja-JP" sz="1600" dirty="0">
              <a:latin typeface="HGS明朝B" panose="02020800000000000000" pitchFamily="18" charset="-128"/>
              <a:ea typeface="HGS明朝B" panose="02020800000000000000" pitchFamily="18" charset="-128"/>
            </a:endParaRPr>
          </a:p>
          <a:p>
            <a:pPr>
              <a:defRPr/>
            </a:pP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備品減価償却費　○○　</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備品減価償却累計額　〇〇</a:t>
            </a:r>
            <a:endParaRPr lang="en-US" altLang="ja-JP" sz="1600" dirty="0">
              <a:solidFill>
                <a:schemeClr val="accent2">
                  <a:lumMod val="50000"/>
                </a:schemeClr>
              </a:solidFill>
              <a:latin typeface="HGS明朝B" panose="02020800000000000000" pitchFamily="18" charset="-128"/>
              <a:ea typeface="HGS明朝B" panose="02020800000000000000" pitchFamily="18" charset="-128"/>
            </a:endParaRPr>
          </a:p>
          <a:p>
            <a:pPr lvl="0">
              <a:defRPr/>
            </a:pPr>
            <a:endParaRPr lang="en-US" altLang="ja-JP" sz="1600" dirty="0">
              <a:solidFill>
                <a:prstClr val="black"/>
              </a:solidFill>
              <a:latin typeface="HGS明朝B" panose="02020800000000000000" pitchFamily="18" charset="-128"/>
              <a:ea typeface="HGS明朝B" panose="02020800000000000000" pitchFamily="18" charset="-128"/>
            </a:endParaRPr>
          </a:p>
          <a:p>
            <a:pPr lvl="0">
              <a:defRPr/>
            </a:pPr>
            <a:r>
              <a:rPr lang="ja-JP" altLang="en-US" sz="1600" dirty="0">
                <a:solidFill>
                  <a:prstClr val="black"/>
                </a:solidFill>
                <a:latin typeface="HGS明朝B" panose="02020800000000000000" pitchFamily="18" charset="-128"/>
                <a:ea typeface="HGS明朝B" panose="02020800000000000000" pitchFamily="18" charset="-128"/>
              </a:rPr>
              <a:t>減価償却費</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げんかしょうきゃくひ</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勘定</a:t>
            </a:r>
            <a:r>
              <a:rPr lang="ja-JP" altLang="en-US" sz="1600" dirty="0">
                <a:solidFill>
                  <a:srgbClr val="000000"/>
                </a:solidFill>
                <a:latin typeface="HGS明朝B" panose="02020800000000000000" pitchFamily="18" charset="-128"/>
                <a:ea typeface="HGS明朝B" panose="02020800000000000000" pitchFamily="18" charset="-128"/>
              </a:rPr>
              <a:t>			</a:t>
            </a:r>
          </a:p>
          <a:p>
            <a:pPr lvl="0">
              <a:defRPr/>
            </a:pPr>
            <a:r>
              <a:rPr lang="ja-JP" altLang="en-US" sz="1600" dirty="0">
                <a:solidFill>
                  <a:srgbClr val="FF0000"/>
                </a:solidFill>
                <a:latin typeface="HGS明朝B" panose="02020800000000000000" pitchFamily="18" charset="-128"/>
                <a:ea typeface="HGS明朝B" panose="02020800000000000000" pitchFamily="18" charset="-128"/>
              </a:rPr>
              <a:t>有形・無形の固定資産のうち、時の経過により経済的な価値が減</a:t>
            </a:r>
            <a:endParaRPr lang="en-US" altLang="ja-JP" sz="1600" dirty="0">
              <a:solidFill>
                <a:srgbClr val="FF0000"/>
              </a:solidFill>
              <a:latin typeface="HGS明朝B" panose="02020800000000000000" pitchFamily="18" charset="-128"/>
              <a:ea typeface="HGS明朝B" panose="02020800000000000000" pitchFamily="18" charset="-128"/>
            </a:endParaRPr>
          </a:p>
          <a:p>
            <a:pPr lvl="0">
              <a:defRPr/>
            </a:pPr>
            <a:r>
              <a:rPr lang="ja-JP" altLang="en-US" sz="1600" dirty="0">
                <a:solidFill>
                  <a:srgbClr val="FF0000"/>
                </a:solidFill>
                <a:latin typeface="HGS明朝B" panose="02020800000000000000" pitchFamily="18" charset="-128"/>
                <a:ea typeface="HGS明朝B" panose="02020800000000000000" pitchFamily="18" charset="-128"/>
              </a:rPr>
              <a:t>少する額を各期ごとに見積もって費用として処理する勘定科目。</a:t>
            </a:r>
            <a:endParaRPr lang="en-US" altLang="ja-JP" sz="1600" dirty="0">
              <a:solidFill>
                <a:srgbClr val="FF0000"/>
              </a:solidFill>
              <a:latin typeface="HGS明朝B" panose="02020800000000000000" pitchFamily="18" charset="-128"/>
              <a:ea typeface="HGS明朝B" panose="02020800000000000000" pitchFamily="18" charset="-128"/>
            </a:endParaRPr>
          </a:p>
          <a:p>
            <a:pPr lvl="0">
              <a:defRPr/>
            </a:pPr>
            <a:endParaRPr lang="en-US" altLang="ja-JP" sz="1600" dirty="0">
              <a:solidFill>
                <a:prstClr val="black"/>
              </a:solidFill>
              <a:latin typeface="HGS明朝B" panose="02020800000000000000" pitchFamily="18" charset="-128"/>
              <a:ea typeface="HGS明朝B" panose="02020800000000000000" pitchFamily="18" charset="-128"/>
            </a:endParaRPr>
          </a:p>
          <a:p>
            <a:pPr lvl="0">
              <a:defRPr/>
            </a:pP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復習</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減価償却とは</a:t>
            </a:r>
            <a:endParaRPr lang="en-US" altLang="ja-JP" sz="1600" dirty="0">
              <a:solidFill>
                <a:prstClr val="black"/>
              </a:solidFill>
              <a:latin typeface="HGS明朝B" panose="02020800000000000000" pitchFamily="18" charset="-128"/>
              <a:ea typeface="HGS明朝B" panose="02020800000000000000" pitchFamily="18" charset="-128"/>
            </a:endParaRPr>
          </a:p>
          <a:p>
            <a:pPr lvl="0">
              <a:defRPr/>
            </a:pPr>
            <a:r>
              <a:rPr lang="ja-JP" altLang="en-US" sz="1600" dirty="0">
                <a:solidFill>
                  <a:srgbClr val="FF0000"/>
                </a:solidFill>
                <a:latin typeface="HGS明朝B" panose="02020800000000000000" pitchFamily="18" charset="-128"/>
                <a:ea typeface="HGS明朝B" panose="02020800000000000000" pitchFamily="18" charset="-128"/>
              </a:rPr>
              <a:t>固定資産の取得価額を、その資産が使用できる期間</a:t>
            </a:r>
            <a:r>
              <a:rPr lang="en-US" altLang="ja-JP" sz="1600" dirty="0">
                <a:solidFill>
                  <a:srgbClr val="FF0000"/>
                </a:solidFill>
                <a:latin typeface="HGS明朝B" panose="02020800000000000000" pitchFamily="18" charset="-128"/>
                <a:ea typeface="HGS明朝B" panose="02020800000000000000" pitchFamily="18" charset="-128"/>
              </a:rPr>
              <a:t>(</a:t>
            </a:r>
            <a:r>
              <a:rPr lang="ja-JP" altLang="en-US" sz="1600" dirty="0">
                <a:solidFill>
                  <a:srgbClr val="FF0000"/>
                </a:solidFill>
                <a:latin typeface="HGS明朝B" panose="02020800000000000000" pitchFamily="18" charset="-128"/>
                <a:ea typeface="HGS明朝B" panose="02020800000000000000" pitchFamily="18" charset="-128"/>
              </a:rPr>
              <a:t>耐用年数</a:t>
            </a:r>
            <a:r>
              <a:rPr lang="en-US" altLang="ja-JP" sz="1600" dirty="0">
                <a:solidFill>
                  <a:srgbClr val="FF0000"/>
                </a:solidFill>
                <a:latin typeface="HGS明朝B" panose="02020800000000000000" pitchFamily="18" charset="-128"/>
                <a:ea typeface="HGS明朝B" panose="02020800000000000000" pitchFamily="18" charset="-128"/>
              </a:rPr>
              <a:t>)</a:t>
            </a:r>
          </a:p>
          <a:p>
            <a:pPr lvl="0">
              <a:defRPr/>
            </a:pPr>
            <a:r>
              <a:rPr lang="ja-JP" altLang="en-US" sz="1600" dirty="0">
                <a:solidFill>
                  <a:srgbClr val="FF0000"/>
                </a:solidFill>
                <a:latin typeface="HGS明朝B" panose="02020800000000000000" pitchFamily="18" charset="-128"/>
                <a:ea typeface="HGS明朝B" panose="02020800000000000000" pitchFamily="18" charset="-128"/>
              </a:rPr>
              <a:t>にわたって費用配分する手続き。</a:t>
            </a:r>
            <a:r>
              <a:rPr lang="ja-JP" altLang="en-US" sz="1600" dirty="0">
                <a:solidFill>
                  <a:srgbClr val="002060"/>
                </a:solidFill>
                <a:latin typeface="HGS明朝B" panose="02020800000000000000" pitchFamily="18" charset="-128"/>
                <a:ea typeface="HGS明朝B" panose="02020800000000000000" pitchFamily="18" charset="-128"/>
              </a:rPr>
              <a:t>	</a:t>
            </a:r>
            <a:r>
              <a:rPr lang="ja-JP" altLang="en-US" sz="1600" dirty="0">
                <a:solidFill>
                  <a:srgbClr val="000000"/>
                </a:solidFill>
                <a:latin typeface="HGS明朝B" panose="02020800000000000000" pitchFamily="18" charset="-128"/>
                <a:ea typeface="HGS明朝B" panose="02020800000000000000" pitchFamily="18" charset="-128"/>
              </a:rPr>
              <a:t>							</a:t>
            </a:r>
          </a:p>
          <a:p>
            <a:pPr lvl="0">
              <a:defRPr/>
            </a:pPr>
            <a:r>
              <a:rPr lang="ja-JP" altLang="en-US" sz="1600" dirty="0">
                <a:solidFill>
                  <a:prstClr val="black"/>
                </a:solidFill>
                <a:latin typeface="HGS明朝B" panose="02020800000000000000" pitchFamily="18" charset="-128"/>
                <a:ea typeface="HGS明朝B" panose="02020800000000000000" pitchFamily="18" charset="-128"/>
              </a:rPr>
              <a:t>減価償却累計額</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げんかしょうきゃくるいけいがく</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	</a:t>
            </a:r>
          </a:p>
          <a:p>
            <a:pPr lvl="0">
              <a:defRPr/>
            </a:pPr>
            <a:r>
              <a:rPr lang="ja-JP" altLang="en-US" sz="1600" dirty="0">
                <a:solidFill>
                  <a:srgbClr val="FF0000"/>
                </a:solidFill>
                <a:latin typeface="HGS明朝B" panose="02020800000000000000" pitchFamily="18" charset="-128"/>
                <a:ea typeface="HGS明朝B" panose="02020800000000000000" pitchFamily="18" charset="-128"/>
              </a:rPr>
              <a:t>減価償却の会計処理を間接法で行った場合の減価償却費の相手勘</a:t>
            </a:r>
            <a:endParaRPr lang="en-US" altLang="ja-JP" sz="1600" dirty="0">
              <a:solidFill>
                <a:srgbClr val="FF0000"/>
              </a:solidFill>
              <a:latin typeface="HGS明朝B" panose="02020800000000000000" pitchFamily="18" charset="-128"/>
              <a:ea typeface="HGS明朝B" panose="02020800000000000000" pitchFamily="18" charset="-128"/>
            </a:endParaRPr>
          </a:p>
          <a:p>
            <a:pPr lvl="0">
              <a:defRPr/>
            </a:pPr>
            <a:r>
              <a:rPr lang="ja-JP" altLang="en-US" sz="1600" dirty="0">
                <a:solidFill>
                  <a:srgbClr val="FF0000"/>
                </a:solidFill>
                <a:latin typeface="HGS明朝B" panose="02020800000000000000" pitchFamily="18" charset="-128"/>
                <a:ea typeface="HGS明朝B" panose="02020800000000000000" pitchFamily="18" charset="-128"/>
              </a:rPr>
              <a:t>定科目。</a:t>
            </a:r>
          </a:p>
        </p:txBody>
      </p:sp>
      <p:sp>
        <p:nvSpPr>
          <p:cNvPr id="4" name="正方形/長方形 3">
            <a:extLst>
              <a:ext uri="{FF2B5EF4-FFF2-40B4-BE49-F238E27FC236}">
                <a16:creationId xmlns:a16="http://schemas.microsoft.com/office/drawing/2014/main" id="{40AE42C8-080E-4DD0-91CA-8915F16C153D}"/>
              </a:ext>
            </a:extLst>
          </p:cNvPr>
          <p:cNvSpPr/>
          <p:nvPr/>
        </p:nvSpPr>
        <p:spPr>
          <a:xfrm flipH="1">
            <a:off x="1559496" y="1844824"/>
            <a:ext cx="59393" cy="427809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19319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500"/>
                                        <p:tgtEl>
                                          <p:spTgt spid="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animEffect transition="in" filter="fade">
                                      <p:cBhvr>
                                        <p:cTn id="47" dur="500"/>
                                        <p:tgtEl>
                                          <p:spTgt spid="5">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12" end="12"/>
                                            </p:txEl>
                                          </p:spTgt>
                                        </p:tgtEl>
                                        <p:attrNameLst>
                                          <p:attrName>style.visibility</p:attrName>
                                        </p:attrNameLst>
                                      </p:cBhvr>
                                      <p:to>
                                        <p:strVal val="visible"/>
                                      </p:to>
                                    </p:set>
                                    <p:animEffect transition="in" filter="fade">
                                      <p:cBhvr>
                                        <p:cTn id="52" dur="500"/>
                                        <p:tgtEl>
                                          <p:spTgt spid="5">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3" end="13"/>
                                            </p:txEl>
                                          </p:spTgt>
                                        </p:tgtEl>
                                        <p:attrNameLst>
                                          <p:attrName>style.visibility</p:attrName>
                                        </p:attrNameLst>
                                      </p:cBhvr>
                                      <p:to>
                                        <p:strVal val="visible"/>
                                      </p:to>
                                    </p:set>
                                    <p:animEffect transition="in" filter="fade">
                                      <p:cBhvr>
                                        <p:cTn id="57" dur="500"/>
                                        <p:tgtEl>
                                          <p:spTgt spid="5">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4" end="14"/>
                                            </p:txEl>
                                          </p:spTgt>
                                        </p:tgtEl>
                                        <p:attrNameLst>
                                          <p:attrName>style.visibility</p:attrName>
                                        </p:attrNameLst>
                                      </p:cBhvr>
                                      <p:to>
                                        <p:strVal val="visible"/>
                                      </p:to>
                                    </p:set>
                                    <p:animEffect transition="in" filter="fade">
                                      <p:cBhvr>
                                        <p:cTn id="62" dur="500"/>
                                        <p:tgtEl>
                                          <p:spTgt spid="5">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animEffect transition="in" filter="fade">
                                      <p:cBhvr>
                                        <p:cTn id="67"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1FEA2E-79F4-4A1B-86FB-2CE4D75E08C7}"/>
              </a:ext>
            </a:extLst>
          </p:cNvPr>
          <p:cNvSpPr>
            <a:spLocks noGrp="1"/>
          </p:cNvSpPr>
          <p:nvPr>
            <p:ph type="title"/>
          </p:nvPr>
        </p:nvSpPr>
        <p:spPr>
          <a:xfrm>
            <a:off x="838200" y="304231"/>
            <a:ext cx="10515600" cy="759619"/>
          </a:xfrm>
        </p:spPr>
        <p:txBody>
          <a:bodyPr>
            <a:normAutofit/>
          </a:bodyPr>
          <a:lstStyle/>
          <a:p>
            <a:pPr algn="ctr"/>
            <a:r>
              <a:rPr kumimoji="1" lang="ja-JP" altLang="en-US" sz="2400" dirty="0">
                <a:latin typeface="HGP明朝B" panose="02020800000000000000" pitchFamily="18" charset="-128"/>
                <a:ea typeface="HGP明朝B" panose="02020800000000000000" pitchFamily="18" charset="-128"/>
              </a:rPr>
              <a:t>質問コーナー</a:t>
            </a:r>
          </a:p>
        </p:txBody>
      </p:sp>
      <p:sp>
        <p:nvSpPr>
          <p:cNvPr id="3" name="フッター プレースホルダー 2">
            <a:extLst>
              <a:ext uri="{FF2B5EF4-FFF2-40B4-BE49-F238E27FC236}">
                <a16:creationId xmlns:a16="http://schemas.microsoft.com/office/drawing/2014/main" id="{970337AB-FD8B-4A69-96C4-C2C0D1EF4B74}"/>
              </a:ext>
            </a:extLst>
          </p:cNvPr>
          <p:cNvSpPr>
            <a:spLocks noGrp="1"/>
          </p:cNvSpPr>
          <p:nvPr>
            <p:ph type="ftr" sz="quarter" idx="11"/>
          </p:nvPr>
        </p:nvSpPr>
        <p:spPr>
          <a:xfrm>
            <a:off x="2135560" y="6356350"/>
            <a:ext cx="7488832"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国際会計コンソーシアム</a:t>
            </a:r>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4" name="スライド番号プレースホルダー 3">
            <a:extLst>
              <a:ext uri="{FF2B5EF4-FFF2-40B4-BE49-F238E27FC236}">
                <a16:creationId xmlns:a16="http://schemas.microsoft.com/office/drawing/2014/main" id="{7FB20C86-4A2B-4C3B-9803-0241AAF31C1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smtClean="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5F878465-B4C6-4AA4-94A9-471266416653}"/>
              </a:ext>
            </a:extLst>
          </p:cNvPr>
          <p:cNvSpPr txBox="1"/>
          <p:nvPr/>
        </p:nvSpPr>
        <p:spPr>
          <a:xfrm>
            <a:off x="1106336" y="1445872"/>
            <a:ext cx="7128792"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chemeClr val="accent2">
                    <a:lumMod val="50000"/>
                  </a:schemeClr>
                </a:solidFill>
                <a:effectLst/>
                <a:uLnTx/>
                <a:uFillTx/>
                <a:latin typeface="HGS明朝B" panose="02020800000000000000" pitchFamily="18" charset="-128"/>
                <a:ea typeface="HGS明朝B" panose="02020800000000000000" pitchFamily="18" charset="-128"/>
              </a:rPr>
              <a:t>Q</a:t>
            </a:r>
            <a:r>
              <a:rPr kumimoji="1" lang="ja-JP" altLang="en-US" sz="1600" b="0" i="0" u="none" strike="noStrike" kern="1200" cap="none" spc="0" normalizeH="0" baseline="0" noProof="0" dirty="0">
                <a:ln>
                  <a:noFill/>
                </a:ln>
                <a:solidFill>
                  <a:schemeClr val="accent2">
                    <a:lumMod val="50000"/>
                  </a:schemeClr>
                </a:solidFill>
                <a:effectLst/>
                <a:uLnTx/>
                <a:uFillTx/>
                <a:latin typeface="HGS明朝B" panose="02020800000000000000" pitchFamily="18" charset="-128"/>
                <a:ea typeface="HGS明朝B" panose="02020800000000000000" pitchFamily="18" charset="-128"/>
              </a:rPr>
              <a:t>：実務では、固定資産の種類ごとに償却方法が定められていますが（</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法</a:t>
            </a:r>
            <a:endParaRPr lang="en-US" altLang="ja-JP" sz="1600" dirty="0">
              <a:solidFill>
                <a:schemeClr val="accent2">
                  <a:lumMod val="50000"/>
                </a:schemeClr>
              </a:solidFill>
              <a:latin typeface="HGS明朝B" panose="02020800000000000000" pitchFamily="18" charset="-128"/>
              <a:ea typeface="HGS明朝B" panose="020208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600" dirty="0">
                <a:solidFill>
                  <a:schemeClr val="accent2">
                    <a:lumMod val="50000"/>
                  </a:schemeClr>
                </a:solidFill>
                <a:latin typeface="HGS明朝B" panose="02020800000000000000" pitchFamily="18" charset="-128"/>
                <a:ea typeface="HGS明朝B" panose="02020800000000000000" pitchFamily="18" charset="-128"/>
              </a:rPr>
              <a:t>　  定償却方法）</a:t>
            </a:r>
            <a:r>
              <a:rPr kumimoji="1" lang="ja-JP" altLang="en-US" sz="1600" b="0" i="0" u="none" strike="noStrike" kern="1200" cap="none" spc="0" normalizeH="0" baseline="0" noProof="0" dirty="0">
                <a:ln>
                  <a:noFill/>
                </a:ln>
                <a:solidFill>
                  <a:schemeClr val="accent2">
                    <a:lumMod val="50000"/>
                  </a:schemeClr>
                </a:solidFill>
                <a:effectLst/>
                <a:uLnTx/>
                <a:uFillTx/>
                <a:latin typeface="HGS明朝B" panose="02020800000000000000" pitchFamily="18" charset="-128"/>
                <a:ea typeface="HGS明朝B" panose="02020800000000000000" pitchFamily="18" charset="-128"/>
              </a:rPr>
              <a:t>、その内容について教えてください。</a:t>
            </a:r>
          </a:p>
        </p:txBody>
      </p:sp>
      <p:sp>
        <p:nvSpPr>
          <p:cNvPr id="7" name="正方形/長方形 6">
            <a:extLst>
              <a:ext uri="{FF2B5EF4-FFF2-40B4-BE49-F238E27FC236}">
                <a16:creationId xmlns:a16="http://schemas.microsoft.com/office/drawing/2014/main" id="{CC5FCB75-4BCC-4432-BE92-552D72A378E0}"/>
              </a:ext>
            </a:extLst>
          </p:cNvPr>
          <p:cNvSpPr/>
          <p:nvPr/>
        </p:nvSpPr>
        <p:spPr>
          <a:xfrm>
            <a:off x="964681" y="1346007"/>
            <a:ext cx="7272808" cy="75961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9" name="正方形/長方形 8">
            <a:extLst>
              <a:ext uri="{FF2B5EF4-FFF2-40B4-BE49-F238E27FC236}">
                <a16:creationId xmlns:a16="http://schemas.microsoft.com/office/drawing/2014/main" id="{22B6544E-B95F-46B6-A647-9F43C2891CC8}"/>
              </a:ext>
            </a:extLst>
          </p:cNvPr>
          <p:cNvSpPr/>
          <p:nvPr/>
        </p:nvSpPr>
        <p:spPr>
          <a:xfrm>
            <a:off x="964681" y="2463027"/>
            <a:ext cx="7272808" cy="377444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10" name="テキスト ボックス 9">
            <a:extLst>
              <a:ext uri="{FF2B5EF4-FFF2-40B4-BE49-F238E27FC236}">
                <a16:creationId xmlns:a16="http://schemas.microsoft.com/office/drawing/2014/main" id="{9CE98A20-2B97-4783-8560-37DAD79070A0}"/>
              </a:ext>
            </a:extLst>
          </p:cNvPr>
          <p:cNvSpPr txBox="1"/>
          <p:nvPr/>
        </p:nvSpPr>
        <p:spPr>
          <a:xfrm>
            <a:off x="1089814" y="2580534"/>
            <a:ext cx="7161835" cy="3539430"/>
          </a:xfrm>
          <a:prstGeom prst="rect">
            <a:avLst/>
          </a:prstGeom>
          <a:noFill/>
        </p:spPr>
        <p:txBody>
          <a:bodyPr wrap="square">
            <a:spAutoFit/>
          </a:bodyPr>
          <a:lstStyle/>
          <a:p>
            <a:pPr>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lang="ja-JP" altLang="en-US" sz="1600" dirty="0">
                <a:latin typeface="HGS明朝B" panose="02020800000000000000" pitchFamily="18" charset="-128"/>
                <a:ea typeface="HGS明朝B" panose="02020800000000000000" pitchFamily="18" charset="-128"/>
              </a:rPr>
              <a:t>法定償却方法</a:t>
            </a:r>
            <a:r>
              <a:rPr lang="en-US" altLang="ja-JP" sz="1600" dirty="0">
                <a:latin typeface="HGS明朝B" panose="02020800000000000000" pitchFamily="18" charset="-128"/>
                <a:ea typeface="HGS明朝B" panose="02020800000000000000" pitchFamily="18" charset="-128"/>
              </a:rPr>
              <a:t>(</a:t>
            </a:r>
            <a:r>
              <a:rPr lang="ja-JP" altLang="en-US" sz="1600" dirty="0">
                <a:latin typeface="HGS明朝B" panose="02020800000000000000" pitchFamily="18" charset="-128"/>
                <a:ea typeface="HGS明朝B" panose="02020800000000000000" pitchFamily="18" charset="-128"/>
              </a:rPr>
              <a:t>ほうていしょうきゃくほうほう</a:t>
            </a:r>
            <a:r>
              <a:rPr lang="en-US" altLang="ja-JP" sz="1600" dirty="0">
                <a:latin typeface="HGS明朝B" panose="02020800000000000000" pitchFamily="18" charset="-128"/>
                <a:ea typeface="HGS明朝B" panose="02020800000000000000" pitchFamily="18" charset="-128"/>
              </a:rPr>
              <a:t>)</a:t>
            </a:r>
          </a:p>
          <a:p>
            <a:pPr>
              <a:defRPr/>
            </a:pPr>
            <a:r>
              <a:rPr lang="en-US" altLang="ja-JP" sz="1600" dirty="0">
                <a:solidFill>
                  <a:srgbClr val="000000"/>
                </a:solidFill>
                <a:latin typeface="HGS明朝B" panose="02020800000000000000" pitchFamily="18" charset="-128"/>
                <a:ea typeface="HGS明朝B" panose="02020800000000000000" pitchFamily="18" charset="-128"/>
              </a:rPr>
              <a:t>(2016</a:t>
            </a:r>
            <a:r>
              <a:rPr lang="ja-JP" altLang="en-US" sz="1600" dirty="0">
                <a:solidFill>
                  <a:srgbClr val="000000"/>
                </a:solidFill>
                <a:latin typeface="HGS明朝B" panose="02020800000000000000" pitchFamily="18" charset="-128"/>
                <a:ea typeface="HGS明朝B" panose="02020800000000000000" pitchFamily="18" charset="-128"/>
              </a:rPr>
              <a:t>年</a:t>
            </a:r>
            <a:r>
              <a:rPr lang="en-US" altLang="ja-JP" sz="1600" dirty="0">
                <a:solidFill>
                  <a:srgbClr val="000000"/>
                </a:solidFill>
                <a:latin typeface="HGS明朝B" panose="02020800000000000000" pitchFamily="18" charset="-128"/>
                <a:ea typeface="HGS明朝B" panose="02020800000000000000" pitchFamily="18" charset="-128"/>
              </a:rPr>
              <a:t>4</a:t>
            </a:r>
            <a:r>
              <a:rPr lang="ja-JP" altLang="en-US" sz="1600" dirty="0">
                <a:solidFill>
                  <a:srgbClr val="000000"/>
                </a:solidFill>
                <a:latin typeface="HGS明朝B" panose="02020800000000000000" pitchFamily="18" charset="-128"/>
                <a:ea typeface="HGS明朝B" panose="02020800000000000000" pitchFamily="18" charset="-128"/>
              </a:rPr>
              <a:t>月</a:t>
            </a:r>
            <a:r>
              <a:rPr lang="en-US" altLang="ja-JP" sz="1600" dirty="0">
                <a:solidFill>
                  <a:srgbClr val="000000"/>
                </a:solidFill>
                <a:latin typeface="HGS明朝B" panose="02020800000000000000" pitchFamily="18" charset="-128"/>
                <a:ea typeface="HGS明朝B" panose="02020800000000000000" pitchFamily="18" charset="-128"/>
              </a:rPr>
              <a:t>1</a:t>
            </a:r>
            <a:r>
              <a:rPr lang="ja-JP" altLang="en-US" sz="1600" dirty="0">
                <a:solidFill>
                  <a:srgbClr val="000000"/>
                </a:solidFill>
                <a:latin typeface="HGS明朝B" panose="02020800000000000000" pitchFamily="18" charset="-128"/>
                <a:ea typeface="HGS明朝B" panose="02020800000000000000" pitchFamily="18" charset="-128"/>
              </a:rPr>
              <a:t>日以後に取得した資産</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											</a:t>
            </a:r>
          </a:p>
          <a:p>
            <a:pPr>
              <a:defRPr/>
            </a:pPr>
            <a:r>
              <a:rPr lang="ja-JP" altLang="en-US" sz="1600" dirty="0">
                <a:solidFill>
                  <a:srgbClr val="FF0000"/>
                </a:solidFill>
                <a:latin typeface="HGS明朝B" panose="02020800000000000000" pitchFamily="18" charset="-128"/>
                <a:ea typeface="HGS明朝B" panose="02020800000000000000" pitchFamily="18" charset="-128"/>
              </a:rPr>
              <a:t>建物：定額法						</a:t>
            </a:r>
          </a:p>
          <a:p>
            <a:pPr>
              <a:defRPr/>
            </a:pPr>
            <a:r>
              <a:rPr lang="ja-JP" altLang="en-US" sz="1600" dirty="0">
                <a:solidFill>
                  <a:srgbClr val="FF0000"/>
                </a:solidFill>
                <a:latin typeface="HGS明朝B" panose="02020800000000000000" pitchFamily="18" charset="-128"/>
                <a:ea typeface="HGS明朝B" panose="02020800000000000000" pitchFamily="18" charset="-128"/>
              </a:rPr>
              <a:t>建物附属設備及び構築物：定額法				</a:t>
            </a:r>
          </a:p>
          <a:p>
            <a:pPr>
              <a:defRPr/>
            </a:pPr>
            <a:r>
              <a:rPr lang="ja-JP" altLang="en-US" sz="1600" dirty="0">
                <a:solidFill>
                  <a:srgbClr val="FF0000"/>
                </a:solidFill>
                <a:latin typeface="HGS明朝B" panose="02020800000000000000" pitchFamily="18" charset="-128"/>
                <a:ea typeface="HGS明朝B" panose="02020800000000000000" pitchFamily="18" charset="-128"/>
              </a:rPr>
              <a:t>機械及び装置、船舶、航空機、車両運搬具、工具器具備品</a:t>
            </a:r>
            <a:endParaRPr lang="en-US" altLang="ja-JP" sz="1600" dirty="0">
              <a:solidFill>
                <a:srgbClr val="FF0000"/>
              </a:solidFill>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　　　：定額法または定率法	</a:t>
            </a:r>
            <a:r>
              <a:rPr lang="ja-JP" altLang="en-US" sz="1600" dirty="0">
                <a:solidFill>
                  <a:srgbClr val="000000"/>
                </a:solidFill>
                <a:latin typeface="HGS明朝B" panose="02020800000000000000" pitchFamily="18" charset="-128"/>
                <a:ea typeface="HGS明朝B" panose="02020800000000000000" pitchFamily="18" charset="-128"/>
              </a:rPr>
              <a:t>				</a:t>
            </a:r>
          </a:p>
          <a:p>
            <a:pPr>
              <a:defRPr/>
            </a:pPr>
            <a:r>
              <a:rPr lang="ja-JP" altLang="en-US" sz="1600" dirty="0">
                <a:solidFill>
                  <a:srgbClr val="000000"/>
                </a:solidFill>
                <a:latin typeface="HGS明朝B" panose="02020800000000000000" pitchFamily="18" charset="-128"/>
                <a:ea typeface="HGS明朝B" panose="02020800000000000000" pitchFamily="18" charset="-128"/>
              </a:rPr>
              <a:t>鉱業用減価償却資産</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建物、建物附属設備及び構築物</a:t>
            </a:r>
            <a:r>
              <a:rPr lang="en-US" altLang="ja-JP" sz="1600" dirty="0">
                <a:solidFill>
                  <a:srgbClr val="000000"/>
                </a:solidFill>
                <a:latin typeface="HGS明朝B" panose="02020800000000000000" pitchFamily="18" charset="-128"/>
                <a:ea typeface="HGS明朝B" panose="02020800000000000000" pitchFamily="18" charset="-128"/>
              </a:rPr>
              <a:t>)</a:t>
            </a:r>
          </a:p>
          <a:p>
            <a:pPr>
              <a:defRPr/>
            </a:pPr>
            <a:r>
              <a:rPr lang="ja-JP" altLang="en-US" sz="1600" dirty="0">
                <a:solidFill>
                  <a:srgbClr val="000000"/>
                </a:solidFill>
                <a:latin typeface="HGS明朝B" panose="02020800000000000000" pitchFamily="18" charset="-128"/>
                <a:ea typeface="HGS明朝B" panose="02020800000000000000" pitchFamily="18" charset="-128"/>
              </a:rPr>
              <a:t>　　　：定額法または生産高比例法				</a:t>
            </a:r>
          </a:p>
          <a:p>
            <a:pPr>
              <a:defRPr/>
            </a:pPr>
            <a:r>
              <a:rPr lang="ja-JP" altLang="en-US" sz="1600" dirty="0">
                <a:solidFill>
                  <a:srgbClr val="000000"/>
                </a:solidFill>
                <a:latin typeface="HGS明朝B" panose="02020800000000000000" pitchFamily="18" charset="-128"/>
                <a:ea typeface="HGS明朝B" panose="02020800000000000000" pitchFamily="18" charset="-128"/>
              </a:rPr>
              <a:t>鉱業用減価償却資産</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上記以外</a:t>
            </a:r>
            <a:r>
              <a:rPr lang="en-US" altLang="ja-JP" sz="1600" dirty="0">
                <a:solidFill>
                  <a:srgbClr val="000000"/>
                </a:solidFill>
                <a:latin typeface="HGS明朝B" panose="02020800000000000000" pitchFamily="18" charset="-128"/>
                <a:ea typeface="HGS明朝B" panose="02020800000000000000" pitchFamily="18" charset="-128"/>
              </a:rPr>
              <a:t>)</a:t>
            </a:r>
          </a:p>
          <a:p>
            <a:pPr>
              <a:defRPr/>
            </a:pPr>
            <a:r>
              <a:rPr lang="ja-JP" altLang="en-US" sz="1600" dirty="0">
                <a:solidFill>
                  <a:srgbClr val="000000"/>
                </a:solidFill>
                <a:latin typeface="HGS明朝B" panose="02020800000000000000" pitchFamily="18" charset="-128"/>
                <a:ea typeface="HGS明朝B" panose="02020800000000000000" pitchFamily="18" charset="-128"/>
              </a:rPr>
              <a:t>　　　：定額法、定率法または生産高比例法			</a:t>
            </a:r>
          </a:p>
          <a:p>
            <a:pPr>
              <a:defRPr/>
            </a:pPr>
            <a:r>
              <a:rPr lang="ja-JP" altLang="en-US" sz="1600" dirty="0">
                <a:solidFill>
                  <a:srgbClr val="FF0000"/>
                </a:solidFill>
                <a:latin typeface="HGS明朝B" panose="02020800000000000000" pitchFamily="18" charset="-128"/>
                <a:ea typeface="HGS明朝B" panose="02020800000000000000" pitchFamily="18" charset="-128"/>
              </a:rPr>
              <a:t>無形固定資産及び生物：定額法</a:t>
            </a:r>
            <a:r>
              <a:rPr lang="ja-JP" altLang="en-US" sz="1600" dirty="0">
                <a:solidFill>
                  <a:srgbClr val="000000"/>
                </a:solidFill>
                <a:latin typeface="HGS明朝B" panose="02020800000000000000" pitchFamily="18" charset="-128"/>
                <a:ea typeface="HGS明朝B" panose="02020800000000000000" pitchFamily="18" charset="-128"/>
              </a:rPr>
              <a:t>				</a:t>
            </a:r>
          </a:p>
          <a:p>
            <a:pPr>
              <a:defRPr/>
            </a:pPr>
            <a:r>
              <a:rPr lang="ja-JP" altLang="en-US" sz="1600" dirty="0">
                <a:solidFill>
                  <a:srgbClr val="000000"/>
                </a:solidFill>
                <a:latin typeface="HGS明朝B" panose="02020800000000000000" pitchFamily="18" charset="-128"/>
                <a:ea typeface="HGS明朝B" panose="02020800000000000000" pitchFamily="18" charset="-128"/>
              </a:rPr>
              <a:t>鉱業権：定額法または生産高比例法				</a:t>
            </a:r>
          </a:p>
          <a:p>
            <a:pPr>
              <a:defRPr/>
            </a:pPr>
            <a:r>
              <a:rPr lang="ja-JP" altLang="en-US" sz="1600" dirty="0">
                <a:solidFill>
                  <a:srgbClr val="000000"/>
                </a:solidFill>
                <a:latin typeface="HGS明朝B" panose="02020800000000000000" pitchFamily="18" charset="-128"/>
                <a:ea typeface="HGS明朝B" panose="02020800000000000000" pitchFamily="18" charset="-128"/>
              </a:rPr>
              <a:t>リース資産：リース期間定額法</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custDataLst>
      <p:tags r:id="rId1"/>
    </p:custDataLst>
    <p:extLst>
      <p:ext uri="{BB962C8B-B14F-4D97-AF65-F5344CB8AC3E}">
        <p14:creationId xmlns:p14="http://schemas.microsoft.com/office/powerpoint/2010/main" val="44578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fade">
                                      <p:cBhvr>
                                        <p:cTn id="22" dur="5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fade">
                                      <p:cBhvr>
                                        <p:cTn id="27" dur="500"/>
                                        <p:tgtEl>
                                          <p:spTgt spid="1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xEl>
                                              <p:pRg st="7" end="7"/>
                                            </p:txEl>
                                          </p:spTgt>
                                        </p:tgtEl>
                                        <p:attrNameLst>
                                          <p:attrName>style.visibility</p:attrName>
                                        </p:attrNameLst>
                                      </p:cBhvr>
                                      <p:to>
                                        <p:strVal val="visible"/>
                                      </p:to>
                                    </p:set>
                                    <p:animEffect transition="in" filter="fade">
                                      <p:cBhvr>
                                        <p:cTn id="32" dur="500"/>
                                        <p:tgtEl>
                                          <p:spTgt spid="10">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xEl>
                                              <p:pRg st="8" end="8"/>
                                            </p:txEl>
                                          </p:spTgt>
                                        </p:tgtEl>
                                        <p:attrNameLst>
                                          <p:attrName>style.visibility</p:attrName>
                                        </p:attrNameLst>
                                      </p:cBhvr>
                                      <p:to>
                                        <p:strVal val="visible"/>
                                      </p:to>
                                    </p:set>
                                    <p:animEffect transition="in" filter="fade">
                                      <p:cBhvr>
                                        <p:cTn id="37" dur="500"/>
                                        <p:tgtEl>
                                          <p:spTgt spid="10">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xEl>
                                              <p:pRg st="9" end="9"/>
                                            </p:txEl>
                                          </p:spTgt>
                                        </p:tgtEl>
                                        <p:attrNameLst>
                                          <p:attrName>style.visibility</p:attrName>
                                        </p:attrNameLst>
                                      </p:cBhvr>
                                      <p:to>
                                        <p:strVal val="visible"/>
                                      </p:to>
                                    </p:set>
                                    <p:animEffect transition="in" filter="fade">
                                      <p:cBhvr>
                                        <p:cTn id="42" dur="500"/>
                                        <p:tgtEl>
                                          <p:spTgt spid="10">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xEl>
                                              <p:pRg st="10" end="10"/>
                                            </p:txEl>
                                          </p:spTgt>
                                        </p:tgtEl>
                                        <p:attrNameLst>
                                          <p:attrName>style.visibility</p:attrName>
                                        </p:attrNameLst>
                                      </p:cBhvr>
                                      <p:to>
                                        <p:strVal val="visible"/>
                                      </p:to>
                                    </p:set>
                                    <p:animEffect transition="in" filter="fade">
                                      <p:cBhvr>
                                        <p:cTn id="47" dur="500"/>
                                        <p:tgtEl>
                                          <p:spTgt spid="10">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xEl>
                                              <p:pRg st="11" end="11"/>
                                            </p:txEl>
                                          </p:spTgt>
                                        </p:tgtEl>
                                        <p:attrNameLst>
                                          <p:attrName>style.visibility</p:attrName>
                                        </p:attrNameLst>
                                      </p:cBhvr>
                                      <p:to>
                                        <p:strVal val="visible"/>
                                      </p:to>
                                    </p:set>
                                    <p:animEffect transition="in" filter="fade">
                                      <p:cBhvr>
                                        <p:cTn id="52" dur="500"/>
                                        <p:tgtEl>
                                          <p:spTgt spid="10">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
                                            <p:txEl>
                                              <p:pRg st="12" end="12"/>
                                            </p:txEl>
                                          </p:spTgt>
                                        </p:tgtEl>
                                        <p:attrNameLst>
                                          <p:attrName>style.visibility</p:attrName>
                                        </p:attrNameLst>
                                      </p:cBhvr>
                                      <p:to>
                                        <p:strVal val="visible"/>
                                      </p:to>
                                    </p:set>
                                    <p:animEffect transition="in" filter="fade">
                                      <p:cBhvr>
                                        <p:cTn id="57" dur="500"/>
                                        <p:tgtEl>
                                          <p:spTgt spid="10">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11932" y="181870"/>
            <a:ext cx="7886700" cy="399578"/>
          </a:xfrm>
        </p:spPr>
        <p:txBody>
          <a:bodyPr/>
          <a:lstStyle/>
          <a:p>
            <a:pPr defTabSz="914400" eaLnBrk="0" fontAlgn="base" hangingPunct="0">
              <a:lnSpc>
                <a:spcPct val="100000"/>
              </a:lnSpc>
              <a:spcAft>
                <a:spcPct val="0"/>
              </a:spcAft>
              <a:defRPr/>
            </a:pPr>
            <a:r>
              <a:rPr lang="ja-JP" altLang="en-US" sz="1400" dirty="0">
                <a:solidFill>
                  <a:prstClr val="black"/>
                </a:solidFill>
                <a:latin typeface="HGS明朝B" panose="02020800000000000000" pitchFamily="18" charset="-128"/>
                <a:ea typeface="HGS明朝B" panose="02020800000000000000" pitchFamily="18" charset="-128"/>
                <a:cs typeface="+mn-cs"/>
              </a:rPr>
              <a:t>問題</a:t>
            </a:r>
            <a:r>
              <a:rPr lang="en-US" altLang="ja-JP" sz="1400" dirty="0">
                <a:solidFill>
                  <a:prstClr val="black"/>
                </a:solidFill>
                <a:latin typeface="HGS明朝B" panose="02020800000000000000" pitchFamily="18" charset="-128"/>
                <a:ea typeface="HGS明朝B" panose="02020800000000000000" pitchFamily="18" charset="-128"/>
                <a:cs typeface="+mn-cs"/>
              </a:rPr>
              <a:t>12</a:t>
            </a:r>
            <a:r>
              <a:rPr lang="ja-JP" altLang="en-US" sz="1400" dirty="0">
                <a:solidFill>
                  <a:prstClr val="black"/>
                </a:solidFill>
                <a:latin typeface="HGS明朝B" panose="02020800000000000000" pitchFamily="18" charset="-128"/>
                <a:ea typeface="HGS明朝B" panose="02020800000000000000" pitchFamily="18" charset="-128"/>
                <a:cs typeface="+mn-cs"/>
              </a:rPr>
              <a:t>①</a:t>
            </a:r>
            <a:endParaRPr kumimoji="1" lang="ja-JP" altLang="en-US" dirty="0"/>
          </a:p>
        </p:txBody>
      </p:sp>
      <p:sp>
        <p:nvSpPr>
          <p:cNvPr id="7" name="フッター プレースホルダー 2">
            <a:extLst>
              <a:ext uri="{FF2B5EF4-FFF2-40B4-BE49-F238E27FC236}">
                <a16:creationId xmlns:a16="http://schemas.microsoft.com/office/drawing/2014/main" id="{E68361FF-F7B8-4A97-8F2E-6211BEE154B2}"/>
              </a:ext>
            </a:extLst>
          </p:cNvPr>
          <p:cNvSpPr>
            <a:spLocks noGrp="1"/>
          </p:cNvSpPr>
          <p:nvPr>
            <p:ph type="ftr" sz="quarter" idx="11"/>
          </p:nvPr>
        </p:nvSpPr>
        <p:spPr>
          <a:xfrm>
            <a:off x="2351584" y="6621249"/>
            <a:ext cx="7056784" cy="22977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14</a:t>
            </a:fld>
            <a:endParaRPr lang="en-US" altLang="ja-JP"/>
          </a:p>
        </p:txBody>
      </p:sp>
      <p:sp>
        <p:nvSpPr>
          <p:cNvPr id="5" name="テキスト ボックス 4">
            <a:extLst>
              <a:ext uri="{FF2B5EF4-FFF2-40B4-BE49-F238E27FC236}">
                <a16:creationId xmlns:a16="http://schemas.microsoft.com/office/drawing/2014/main" id="{D361EAD9-1CB6-4DAA-80B0-928CC9A914D1}"/>
              </a:ext>
            </a:extLst>
          </p:cNvPr>
          <p:cNvSpPr txBox="1"/>
          <p:nvPr/>
        </p:nvSpPr>
        <p:spPr>
          <a:xfrm>
            <a:off x="1379195" y="547911"/>
            <a:ext cx="2592288" cy="307777"/>
          </a:xfrm>
          <a:prstGeom prst="rect">
            <a:avLst/>
          </a:prstGeom>
          <a:noFill/>
        </p:spPr>
        <p:txBody>
          <a:bodyPr wrap="square" rtlCol="0">
            <a:spAutoFit/>
          </a:bodyPr>
          <a:lstStyle/>
          <a:p>
            <a:pPr>
              <a:defRPr/>
            </a:pPr>
            <a:r>
              <a:rPr lang="ja-JP" altLang="en-US" sz="1400" dirty="0">
                <a:solidFill>
                  <a:prstClr val="black"/>
                </a:solidFill>
                <a:latin typeface="HGS明朝B" panose="02020800000000000000" pitchFamily="18" charset="-128"/>
                <a:ea typeface="HGS明朝B" panose="02020800000000000000" pitchFamily="18" charset="-128"/>
              </a:rPr>
              <a:t>次の取引を仕訳しなさい。　　</a:t>
            </a:r>
          </a:p>
        </p:txBody>
      </p:sp>
      <p:sp>
        <p:nvSpPr>
          <p:cNvPr id="6" name="テキスト ボックス 5">
            <a:extLst>
              <a:ext uri="{FF2B5EF4-FFF2-40B4-BE49-F238E27FC236}">
                <a16:creationId xmlns:a16="http://schemas.microsoft.com/office/drawing/2014/main" id="{F97AFC38-7C6F-4E07-8940-B6F8257211F0}"/>
              </a:ext>
            </a:extLst>
          </p:cNvPr>
          <p:cNvSpPr txBox="1"/>
          <p:nvPr/>
        </p:nvSpPr>
        <p:spPr>
          <a:xfrm>
            <a:off x="1354882" y="867827"/>
            <a:ext cx="7200800" cy="5693866"/>
          </a:xfrm>
          <a:prstGeom prst="rect">
            <a:avLst/>
          </a:prstGeom>
          <a:noFill/>
        </p:spPr>
        <p:txBody>
          <a:bodyPr wrap="square" rtlCol="0">
            <a:spAutoFit/>
          </a:bodyPr>
          <a:lstStyle/>
          <a:p>
            <a:pPr>
              <a:defRPr/>
            </a:pPr>
            <a:r>
              <a:rPr lang="ja-JP" altLang="en-US" sz="1400" dirty="0">
                <a:solidFill>
                  <a:prstClr val="black"/>
                </a:solidFill>
                <a:latin typeface="HGS明朝B" panose="02020800000000000000" pitchFamily="18" charset="-128"/>
                <a:ea typeface="HGS明朝B" panose="02020800000000000000" pitchFamily="18" charset="-128"/>
              </a:rPr>
              <a:t>１ 営業用の乗用車</a:t>
            </a:r>
            <a:r>
              <a:rPr lang="en-US" altLang="ja-JP" sz="1400" dirty="0">
                <a:solidFill>
                  <a:prstClr val="black"/>
                </a:solidFill>
                <a:latin typeface="HGS明朝B" panose="02020800000000000000" pitchFamily="18" charset="-128"/>
                <a:ea typeface="HGS明朝B" panose="02020800000000000000" pitchFamily="18" charset="-128"/>
              </a:rPr>
              <a:t>1</a:t>
            </a:r>
            <a:r>
              <a:rPr lang="ja-JP" altLang="en-US" sz="1400" dirty="0">
                <a:solidFill>
                  <a:prstClr val="black"/>
                </a:solidFill>
                <a:latin typeface="HGS明朝B" panose="02020800000000000000" pitchFamily="18" charset="-128"/>
                <a:ea typeface="HGS明朝B" panose="02020800000000000000" pitchFamily="18" charset="-128"/>
              </a:rPr>
              <a:t>台を購入し、代金</a:t>
            </a:r>
            <a:r>
              <a:rPr lang="en-US" altLang="ja-JP" sz="1400" dirty="0">
                <a:solidFill>
                  <a:prstClr val="black"/>
                </a:solidFill>
                <a:latin typeface="HGS明朝B" panose="02020800000000000000" pitchFamily="18" charset="-128"/>
                <a:ea typeface="HGS明朝B" panose="02020800000000000000" pitchFamily="18" charset="-128"/>
              </a:rPr>
              <a:t>1,200,000</a:t>
            </a:r>
            <a:r>
              <a:rPr lang="ja-JP" altLang="en-US" sz="1400" dirty="0">
                <a:solidFill>
                  <a:prstClr val="black"/>
                </a:solidFill>
                <a:latin typeface="HGS明朝B" panose="02020800000000000000" pitchFamily="18" charset="-128"/>
                <a:ea typeface="HGS明朝B" panose="02020800000000000000" pitchFamily="18" charset="-128"/>
              </a:rPr>
              <a:t>円と登録手数料</a:t>
            </a:r>
            <a:r>
              <a:rPr lang="en-US" altLang="ja-JP" sz="1400" dirty="0">
                <a:solidFill>
                  <a:prstClr val="black"/>
                </a:solidFill>
                <a:latin typeface="HGS明朝B" panose="02020800000000000000" pitchFamily="18" charset="-128"/>
                <a:ea typeface="HGS明朝B" panose="02020800000000000000" pitchFamily="18" charset="-128"/>
              </a:rPr>
              <a:t>80,000</a:t>
            </a:r>
            <a:r>
              <a:rPr lang="ja-JP" altLang="en-US" sz="1400" dirty="0">
                <a:solidFill>
                  <a:prstClr val="black"/>
                </a:solidFill>
                <a:latin typeface="HGS明朝B" panose="02020800000000000000" pitchFamily="18" charset="-128"/>
                <a:ea typeface="HGS明朝B" panose="02020800000000000000" pitchFamily="18" charset="-128"/>
              </a:rPr>
              <a:t>円を小切手</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　 を振り出して支払った。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　</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２ 事業用の中古トラック</a:t>
            </a:r>
            <a:r>
              <a:rPr lang="en-US" altLang="ja-JP" sz="1400" dirty="0">
                <a:solidFill>
                  <a:prstClr val="black"/>
                </a:solidFill>
                <a:latin typeface="HGS明朝B" panose="02020800000000000000" pitchFamily="18" charset="-128"/>
                <a:ea typeface="HGS明朝B" panose="02020800000000000000" pitchFamily="18" charset="-128"/>
              </a:rPr>
              <a:t>1</a:t>
            </a:r>
            <a:r>
              <a:rPr lang="ja-JP" altLang="en-US" sz="1400" dirty="0">
                <a:solidFill>
                  <a:prstClr val="black"/>
                </a:solidFill>
                <a:latin typeface="HGS明朝B" panose="02020800000000000000" pitchFamily="18" charset="-128"/>
                <a:ea typeface="HGS明朝B" panose="02020800000000000000" pitchFamily="18" charset="-128"/>
              </a:rPr>
              <a:t>台を購入し、代金</a:t>
            </a:r>
            <a:r>
              <a:rPr lang="en-US" altLang="ja-JP" sz="1400" dirty="0">
                <a:solidFill>
                  <a:prstClr val="black"/>
                </a:solidFill>
                <a:latin typeface="HGS明朝B" panose="02020800000000000000" pitchFamily="18" charset="-128"/>
                <a:ea typeface="HGS明朝B" panose="02020800000000000000" pitchFamily="18" charset="-128"/>
              </a:rPr>
              <a:t>800,000</a:t>
            </a:r>
            <a:r>
              <a:rPr lang="ja-JP" altLang="en-US" sz="1400" dirty="0">
                <a:solidFill>
                  <a:prstClr val="black"/>
                </a:solidFill>
                <a:latin typeface="HGS明朝B" panose="02020800000000000000" pitchFamily="18" charset="-128"/>
                <a:ea typeface="HGS明朝B" panose="02020800000000000000" pitchFamily="18" charset="-128"/>
              </a:rPr>
              <a:t>円と登録手数料</a:t>
            </a:r>
            <a:r>
              <a:rPr lang="en-US" altLang="ja-JP" sz="1400" dirty="0">
                <a:solidFill>
                  <a:prstClr val="black"/>
                </a:solidFill>
                <a:latin typeface="HGS明朝B" panose="02020800000000000000" pitchFamily="18" charset="-128"/>
                <a:ea typeface="HGS明朝B" panose="02020800000000000000" pitchFamily="18" charset="-128"/>
              </a:rPr>
              <a:t>60,000</a:t>
            </a:r>
            <a:r>
              <a:rPr lang="ja-JP" altLang="en-US" sz="1400" dirty="0">
                <a:solidFill>
                  <a:prstClr val="black"/>
                </a:solidFill>
                <a:latin typeface="HGS明朝B" panose="02020800000000000000" pitchFamily="18" charset="-128"/>
                <a:ea typeface="HGS明朝B" panose="02020800000000000000" pitchFamily="18" charset="-128"/>
              </a:rPr>
              <a:t>円の</a:t>
            </a:r>
            <a:r>
              <a:rPr lang="ja-JP" altLang="en-US" sz="1400" dirty="0" err="1">
                <a:solidFill>
                  <a:prstClr val="black"/>
                </a:solidFill>
                <a:latin typeface="HGS明朝B" panose="02020800000000000000" pitchFamily="18" charset="-128"/>
                <a:ea typeface="HGS明朝B" panose="02020800000000000000" pitchFamily="18" charset="-128"/>
              </a:rPr>
              <a:t>う</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　 ち、</a:t>
            </a:r>
            <a:r>
              <a:rPr lang="en-US" altLang="ja-JP" sz="1400" dirty="0">
                <a:solidFill>
                  <a:prstClr val="black"/>
                </a:solidFill>
                <a:latin typeface="HGS明朝B" panose="02020800000000000000" pitchFamily="18" charset="-128"/>
                <a:ea typeface="HGS明朝B" panose="02020800000000000000" pitchFamily="18" charset="-128"/>
              </a:rPr>
              <a:t>460,000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円を小切手を振り出して支払い、残額は掛けとした。</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　</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３ 店舗用の土地</a:t>
            </a:r>
            <a:r>
              <a:rPr lang="en-US" altLang="ja-JP" sz="1400" dirty="0">
                <a:solidFill>
                  <a:prstClr val="black"/>
                </a:solidFill>
                <a:latin typeface="HGS明朝B" panose="02020800000000000000" pitchFamily="18" charset="-128"/>
                <a:ea typeface="HGS明朝B" panose="02020800000000000000" pitchFamily="18" charset="-128"/>
              </a:rPr>
              <a:t>30</a:t>
            </a:r>
            <a:r>
              <a:rPr lang="ja-JP" altLang="en-US" sz="1400" dirty="0">
                <a:solidFill>
                  <a:prstClr val="black"/>
                </a:solidFill>
                <a:latin typeface="HGS明朝B" panose="02020800000000000000" pitchFamily="18" charset="-128"/>
                <a:ea typeface="HGS明朝B" panose="02020800000000000000" pitchFamily="18" charset="-128"/>
              </a:rPr>
              <a:t>㎡を</a:t>
            </a:r>
            <a:r>
              <a:rPr lang="en-US" altLang="ja-JP" sz="1400" dirty="0">
                <a:solidFill>
                  <a:prstClr val="black"/>
                </a:solidFill>
                <a:latin typeface="HGS明朝B" panose="02020800000000000000" pitchFamily="18" charset="-128"/>
                <a:ea typeface="HGS明朝B" panose="02020800000000000000" pitchFamily="18" charset="-128"/>
              </a:rPr>
              <a:t>1</a:t>
            </a:r>
            <a:r>
              <a:rPr lang="ja-JP" altLang="en-US" sz="1400" dirty="0">
                <a:solidFill>
                  <a:prstClr val="black"/>
                </a:solidFill>
                <a:latin typeface="HGS明朝B" panose="02020800000000000000" pitchFamily="18" charset="-128"/>
                <a:ea typeface="HGS明朝B" panose="02020800000000000000" pitchFamily="18" charset="-128"/>
              </a:rPr>
              <a:t>㎡あたり</a:t>
            </a:r>
            <a:r>
              <a:rPr lang="en-US" altLang="ja-JP" sz="1400" dirty="0">
                <a:solidFill>
                  <a:prstClr val="black"/>
                </a:solidFill>
                <a:latin typeface="HGS明朝B" panose="02020800000000000000" pitchFamily="18" charset="-128"/>
                <a:ea typeface="HGS明朝B" panose="02020800000000000000" pitchFamily="18" charset="-128"/>
              </a:rPr>
              <a:t>20,000</a:t>
            </a:r>
            <a:r>
              <a:rPr lang="ja-JP" altLang="en-US" sz="1400" dirty="0">
                <a:solidFill>
                  <a:prstClr val="black"/>
                </a:solidFill>
                <a:latin typeface="HGS明朝B" panose="02020800000000000000" pitchFamily="18" charset="-128"/>
                <a:ea typeface="HGS明朝B" panose="02020800000000000000" pitchFamily="18" charset="-128"/>
              </a:rPr>
              <a:t>円で購入し、仲介手数料</a:t>
            </a:r>
            <a:r>
              <a:rPr lang="en-US" altLang="ja-JP" sz="1400" dirty="0">
                <a:solidFill>
                  <a:prstClr val="black"/>
                </a:solidFill>
                <a:latin typeface="HGS明朝B" panose="02020800000000000000" pitchFamily="18" charset="-128"/>
                <a:ea typeface="HGS明朝B" panose="02020800000000000000" pitchFamily="18" charset="-128"/>
              </a:rPr>
              <a:t>50,000</a:t>
            </a:r>
            <a:r>
              <a:rPr lang="ja-JP" altLang="en-US" sz="1400" dirty="0">
                <a:solidFill>
                  <a:prstClr val="black"/>
                </a:solidFill>
                <a:latin typeface="HGS明朝B" panose="02020800000000000000" pitchFamily="18" charset="-128"/>
                <a:ea typeface="HGS明朝B" panose="02020800000000000000" pitchFamily="18" charset="-128"/>
              </a:rPr>
              <a:t>円と登記費</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　 用</a:t>
            </a:r>
            <a:r>
              <a:rPr lang="en-US" altLang="ja-JP" sz="1400" dirty="0">
                <a:solidFill>
                  <a:prstClr val="black"/>
                </a:solidFill>
                <a:latin typeface="HGS明朝B" panose="02020800000000000000" pitchFamily="18" charset="-128"/>
                <a:ea typeface="HGS明朝B" panose="02020800000000000000" pitchFamily="18" charset="-128"/>
              </a:rPr>
              <a:t>40,000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円を小切手を振り出して支払った。　</a:t>
            </a:r>
            <a:endParaRPr lang="en-US" altLang="ja-JP" sz="1400" b="1" dirty="0">
              <a:solidFill>
                <a:srgbClr val="ED7D31"/>
              </a:solidFill>
              <a:latin typeface="HGS明朝B" panose="02020800000000000000" pitchFamily="18" charset="-128"/>
              <a:ea typeface="HGS明朝B" panose="02020800000000000000" pitchFamily="18" charset="-128"/>
            </a:endParaRPr>
          </a:p>
          <a:p>
            <a:pPr>
              <a:defRPr/>
            </a:pPr>
            <a:endParaRPr lang="en-US" altLang="ja-JP" sz="1400" b="1" dirty="0">
              <a:solidFill>
                <a:srgbClr val="ED7D31"/>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４ 上記の土地を整地し、整地費用</a:t>
            </a:r>
            <a:r>
              <a:rPr lang="en-US" altLang="ja-JP" sz="1400" dirty="0">
                <a:solidFill>
                  <a:prstClr val="black"/>
                </a:solidFill>
                <a:latin typeface="HGS明朝B" panose="02020800000000000000" pitchFamily="18" charset="-128"/>
                <a:ea typeface="HGS明朝B" panose="02020800000000000000" pitchFamily="18" charset="-128"/>
              </a:rPr>
              <a:t>210,000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　</a:t>
            </a:r>
            <a:endParaRPr lang="en-US" altLang="ja-JP" sz="1400" b="1" dirty="0">
              <a:solidFill>
                <a:srgbClr val="ED7D31"/>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５ 店舗用建物を購入し、建物代金</a:t>
            </a:r>
            <a:r>
              <a:rPr lang="en-US" altLang="ja-JP" sz="1400" dirty="0">
                <a:solidFill>
                  <a:prstClr val="black"/>
                </a:solidFill>
                <a:latin typeface="HGS明朝B" panose="02020800000000000000" pitchFamily="18" charset="-128"/>
                <a:ea typeface="HGS明朝B" panose="02020800000000000000" pitchFamily="18" charset="-128"/>
              </a:rPr>
              <a:t>860,000</a:t>
            </a:r>
            <a:r>
              <a:rPr lang="ja-JP" altLang="en-US" sz="1400" dirty="0">
                <a:solidFill>
                  <a:prstClr val="black"/>
                </a:solidFill>
                <a:latin typeface="HGS明朝B" panose="02020800000000000000" pitchFamily="18" charset="-128"/>
                <a:ea typeface="HGS明朝B" panose="02020800000000000000" pitchFamily="18" charset="-128"/>
              </a:rPr>
              <a:t>円と仲介手数料</a:t>
            </a:r>
            <a:r>
              <a:rPr lang="en-US" altLang="ja-JP" sz="1400" dirty="0">
                <a:solidFill>
                  <a:prstClr val="black"/>
                </a:solidFill>
                <a:latin typeface="HGS明朝B" panose="02020800000000000000" pitchFamily="18" charset="-128"/>
                <a:ea typeface="HGS明朝B" panose="02020800000000000000" pitchFamily="18" charset="-128"/>
              </a:rPr>
              <a:t>60,000</a:t>
            </a:r>
            <a:r>
              <a:rPr lang="ja-JP" altLang="en-US" sz="1400" dirty="0">
                <a:solidFill>
                  <a:prstClr val="black"/>
                </a:solidFill>
                <a:latin typeface="HGS明朝B" panose="02020800000000000000" pitchFamily="18" charset="-128"/>
                <a:ea typeface="HGS明朝B" panose="02020800000000000000" pitchFamily="18" charset="-128"/>
              </a:rPr>
              <a:t>円と登記費用</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　 </a:t>
            </a:r>
            <a:r>
              <a:rPr lang="en-US" altLang="ja-JP" sz="1400" dirty="0">
                <a:solidFill>
                  <a:prstClr val="black"/>
                </a:solidFill>
                <a:latin typeface="HGS明朝B" panose="02020800000000000000" pitchFamily="18" charset="-128"/>
                <a:ea typeface="HGS明朝B" panose="02020800000000000000" pitchFamily="18" charset="-128"/>
              </a:rPr>
              <a:t>40,000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６ 上記店舗が雨漏りのため修繕工事を行い、工事費</a:t>
            </a:r>
            <a:r>
              <a:rPr lang="en-US" altLang="ja-JP" sz="1400" dirty="0">
                <a:solidFill>
                  <a:prstClr val="black"/>
                </a:solidFill>
                <a:latin typeface="HGS明朝B" panose="02020800000000000000" pitchFamily="18" charset="-128"/>
                <a:ea typeface="HGS明朝B" panose="02020800000000000000" pitchFamily="18" charset="-128"/>
              </a:rPr>
              <a:t>160,000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en-US" altLang="ja-JP" sz="1400" dirty="0">
                <a:solidFill>
                  <a:prstClr val="black"/>
                </a:solidFill>
                <a:latin typeface="HGS明朝B" panose="02020800000000000000" pitchFamily="18" charset="-128"/>
                <a:ea typeface="HGS明朝B" panose="02020800000000000000" pitchFamily="18" charset="-128"/>
              </a:rPr>
              <a:t>    </a:t>
            </a:r>
            <a:r>
              <a:rPr lang="ja-JP" altLang="en-US" sz="1400" dirty="0">
                <a:solidFill>
                  <a:prstClr val="black"/>
                </a:solidFill>
                <a:latin typeface="HGS明朝B" panose="02020800000000000000" pitchFamily="18" charset="-128"/>
                <a:ea typeface="HGS明朝B" panose="02020800000000000000" pitchFamily="18" charset="-128"/>
              </a:rPr>
              <a:t>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　</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７ 店舗の耐震化工事を行い、工事費</a:t>
            </a:r>
            <a:r>
              <a:rPr lang="en-US" altLang="ja-JP" sz="1400" dirty="0">
                <a:solidFill>
                  <a:prstClr val="black"/>
                </a:solidFill>
                <a:latin typeface="HGS明朝B" panose="02020800000000000000" pitchFamily="18" charset="-128"/>
                <a:ea typeface="HGS明朝B" panose="02020800000000000000" pitchFamily="18" charset="-128"/>
              </a:rPr>
              <a:t>140,000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    なお当該工事により店舗の耐用年数が延長される効果が認められた。</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８ 商品の陳列台を購入し、代金</a:t>
            </a:r>
            <a:r>
              <a:rPr lang="en-US" altLang="ja-JP" sz="1400" dirty="0">
                <a:solidFill>
                  <a:prstClr val="black"/>
                </a:solidFill>
                <a:latin typeface="HGS明朝B" panose="02020800000000000000" pitchFamily="18" charset="-128"/>
                <a:ea typeface="HGS明朝B" panose="02020800000000000000" pitchFamily="18" charset="-128"/>
              </a:rPr>
              <a:t>460,000</a:t>
            </a:r>
            <a:r>
              <a:rPr lang="ja-JP" altLang="en-US" sz="1400" dirty="0">
                <a:solidFill>
                  <a:prstClr val="black"/>
                </a:solidFill>
                <a:latin typeface="HGS明朝B" panose="02020800000000000000" pitchFamily="18" charset="-128"/>
                <a:ea typeface="HGS明朝B" panose="02020800000000000000" pitchFamily="18" charset="-128"/>
              </a:rPr>
              <a:t>円と引取運賃</a:t>
            </a:r>
            <a:r>
              <a:rPr lang="en-US" altLang="ja-JP" sz="1400" dirty="0">
                <a:solidFill>
                  <a:prstClr val="black"/>
                </a:solidFill>
                <a:latin typeface="HGS明朝B" panose="02020800000000000000" pitchFamily="18" charset="-128"/>
                <a:ea typeface="HGS明朝B" panose="02020800000000000000" pitchFamily="18" charset="-128"/>
              </a:rPr>
              <a:t>20,000</a:t>
            </a:r>
            <a:r>
              <a:rPr lang="ja-JP" altLang="en-US" sz="1400" dirty="0">
                <a:solidFill>
                  <a:prstClr val="black"/>
                </a:solidFill>
                <a:latin typeface="HGS明朝B" panose="02020800000000000000" pitchFamily="18" charset="-128"/>
                <a:ea typeface="HGS明朝B" panose="02020800000000000000" pitchFamily="18" charset="-128"/>
              </a:rPr>
              <a:t>円と備付費</a:t>
            </a:r>
            <a:r>
              <a:rPr lang="en-US" altLang="ja-JP" sz="1400" dirty="0">
                <a:solidFill>
                  <a:prstClr val="black"/>
                </a:solidFill>
                <a:latin typeface="HGS明朝B" panose="02020800000000000000" pitchFamily="18" charset="-128"/>
                <a:ea typeface="HGS明朝B" panose="02020800000000000000" pitchFamily="18" charset="-128"/>
              </a:rPr>
              <a:t>10,000</a:t>
            </a:r>
            <a:r>
              <a:rPr lang="ja-JP" altLang="en-US" sz="1400" dirty="0">
                <a:solidFill>
                  <a:prstClr val="black"/>
                </a:solidFill>
                <a:latin typeface="HGS明朝B" panose="02020800000000000000" pitchFamily="18" charset="-128"/>
                <a:ea typeface="HGS明朝B" panose="02020800000000000000" pitchFamily="18" charset="-128"/>
              </a:rPr>
              <a:t>円を</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en-US" altLang="ja-JP" sz="1400" dirty="0">
                <a:solidFill>
                  <a:prstClr val="black"/>
                </a:solidFill>
                <a:latin typeface="HGS明朝B" panose="02020800000000000000" pitchFamily="18" charset="-128"/>
                <a:ea typeface="HGS明朝B" panose="02020800000000000000" pitchFamily="18" charset="-128"/>
              </a:rPr>
              <a:t>    </a:t>
            </a:r>
            <a:r>
              <a:rPr lang="ja-JP" altLang="en-US" sz="1400" dirty="0">
                <a:solidFill>
                  <a:prstClr val="black"/>
                </a:solidFill>
                <a:latin typeface="HGS明朝B" panose="02020800000000000000" pitchFamily="18" charset="-128"/>
                <a:ea typeface="HGS明朝B" panose="02020800000000000000" pitchFamily="18" charset="-128"/>
              </a:rPr>
              <a:t>小切手を振り出して支払った。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endParaRPr lang="en-US" altLang="ja-JP" sz="1400" b="1" dirty="0">
              <a:solidFill>
                <a:srgbClr val="AA2B1E"/>
              </a:solidFill>
              <a:latin typeface="HGS明朝B" panose="02020800000000000000" pitchFamily="18" charset="-128"/>
              <a:ea typeface="HGS明朝B" panose="02020800000000000000" pitchFamily="18" charset="-128"/>
            </a:endParaRPr>
          </a:p>
          <a:p>
            <a:pPr>
              <a:defRPr/>
            </a:pPr>
            <a:r>
              <a:rPr lang="ja-JP" altLang="en-US" sz="1400" dirty="0">
                <a:solidFill>
                  <a:prstClr val="black"/>
                </a:solidFill>
                <a:latin typeface="HGS明朝B" panose="02020800000000000000" pitchFamily="18" charset="-128"/>
                <a:ea typeface="HGS明朝B" panose="02020800000000000000" pitchFamily="18" charset="-128"/>
              </a:rPr>
              <a:t>９ 事務使用目的でパソコン</a:t>
            </a:r>
            <a:r>
              <a:rPr lang="en-US" altLang="ja-JP" sz="1400" dirty="0">
                <a:solidFill>
                  <a:prstClr val="black"/>
                </a:solidFill>
                <a:latin typeface="HGS明朝B" panose="02020800000000000000" pitchFamily="18" charset="-128"/>
                <a:ea typeface="HGS明朝B" panose="02020800000000000000" pitchFamily="18" charset="-128"/>
              </a:rPr>
              <a:t>2</a:t>
            </a:r>
            <a:r>
              <a:rPr lang="ja-JP" altLang="en-US" sz="1400" dirty="0">
                <a:solidFill>
                  <a:prstClr val="black"/>
                </a:solidFill>
                <a:latin typeface="HGS明朝B" panose="02020800000000000000" pitchFamily="18" charset="-128"/>
                <a:ea typeface="HGS明朝B" panose="02020800000000000000" pitchFamily="18" charset="-128"/>
              </a:rPr>
              <a:t>台</a:t>
            </a:r>
            <a:r>
              <a:rPr lang="en-US" altLang="ja-JP" sz="1400" dirty="0">
                <a:solidFill>
                  <a:prstClr val="black"/>
                </a:solidFill>
                <a:latin typeface="HGS明朝B" panose="02020800000000000000" pitchFamily="18" charset="-128"/>
                <a:ea typeface="HGS明朝B" panose="02020800000000000000" pitchFamily="18" charset="-128"/>
              </a:rPr>
              <a:t>240,000</a:t>
            </a:r>
            <a:r>
              <a:rPr lang="ja-JP" altLang="en-US" sz="1400" dirty="0">
                <a:solidFill>
                  <a:prstClr val="black"/>
                </a:solidFill>
                <a:latin typeface="HGS明朝B" panose="02020800000000000000" pitchFamily="18" charset="-128"/>
                <a:ea typeface="HGS明朝B" panose="02020800000000000000" pitchFamily="18" charset="-128"/>
              </a:rPr>
              <a:t>円とアプリケーション</a:t>
            </a:r>
            <a:r>
              <a:rPr lang="en-US" altLang="ja-JP" sz="1400" dirty="0">
                <a:solidFill>
                  <a:prstClr val="black"/>
                </a:solidFill>
                <a:latin typeface="HGS明朝B" panose="02020800000000000000" pitchFamily="18" charset="-128"/>
                <a:ea typeface="HGS明朝B" panose="02020800000000000000" pitchFamily="18" charset="-128"/>
              </a:rPr>
              <a:t>60,000</a:t>
            </a:r>
            <a:r>
              <a:rPr lang="ja-JP" altLang="en-US" sz="1400" dirty="0">
                <a:solidFill>
                  <a:prstClr val="black"/>
                </a:solidFill>
                <a:latin typeface="HGS明朝B" panose="02020800000000000000" pitchFamily="18" charset="-128"/>
                <a:ea typeface="HGS明朝B" panose="02020800000000000000" pitchFamily="18" charset="-128"/>
              </a:rPr>
              <a:t>円を購入し、</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en-US" altLang="ja-JP" sz="1400" dirty="0">
                <a:solidFill>
                  <a:prstClr val="black"/>
                </a:solidFill>
                <a:latin typeface="HGS明朝B" panose="02020800000000000000" pitchFamily="18" charset="-128"/>
                <a:ea typeface="HGS明朝B" panose="02020800000000000000" pitchFamily="18" charset="-128"/>
              </a:rPr>
              <a:t>    </a:t>
            </a:r>
            <a:r>
              <a:rPr lang="ja-JP" altLang="en-US" sz="1400" dirty="0">
                <a:solidFill>
                  <a:prstClr val="black"/>
                </a:solidFill>
                <a:latin typeface="HGS明朝B" panose="02020800000000000000" pitchFamily="18" charset="-128"/>
                <a:ea typeface="HGS明朝B" panose="02020800000000000000" pitchFamily="18" charset="-128"/>
              </a:rPr>
              <a:t>代金のうち</a:t>
            </a:r>
            <a:r>
              <a:rPr lang="en-US" altLang="ja-JP" sz="1400" dirty="0">
                <a:solidFill>
                  <a:prstClr val="black"/>
                </a:solidFill>
                <a:latin typeface="HGS明朝B" panose="02020800000000000000" pitchFamily="18" charset="-128"/>
                <a:ea typeface="HGS明朝B" panose="02020800000000000000" pitchFamily="18" charset="-128"/>
              </a:rPr>
              <a:t>100,000</a:t>
            </a:r>
            <a:r>
              <a:rPr lang="ja-JP" altLang="en-US" sz="1400" dirty="0">
                <a:solidFill>
                  <a:prstClr val="black"/>
                </a:solidFill>
                <a:latin typeface="HGS明朝B" panose="02020800000000000000" pitchFamily="18" charset="-128"/>
                <a:ea typeface="HGS明朝B" panose="02020800000000000000" pitchFamily="18" charset="-128"/>
              </a:rPr>
              <a:t>円は小切手を振り出して支払い、残額は月末に支払う約束</a:t>
            </a:r>
            <a:endParaRPr lang="en-US" altLang="ja-JP" sz="1400" dirty="0">
              <a:solidFill>
                <a:prstClr val="black"/>
              </a:solidFill>
              <a:latin typeface="HGS明朝B" panose="02020800000000000000" pitchFamily="18" charset="-128"/>
              <a:ea typeface="HGS明朝B" panose="02020800000000000000" pitchFamily="18" charset="-128"/>
            </a:endParaRPr>
          </a:p>
          <a:p>
            <a:pPr>
              <a:defRPr/>
            </a:pPr>
            <a:r>
              <a:rPr lang="en-US" altLang="ja-JP" sz="1400" dirty="0">
                <a:solidFill>
                  <a:prstClr val="black"/>
                </a:solidFill>
                <a:latin typeface="HGS明朝B" panose="02020800000000000000" pitchFamily="18" charset="-128"/>
                <a:ea typeface="HGS明朝B" panose="02020800000000000000" pitchFamily="18" charset="-128"/>
              </a:rPr>
              <a:t>    </a:t>
            </a:r>
            <a:r>
              <a:rPr lang="ja-JP" altLang="en-US" sz="1400" dirty="0">
                <a:solidFill>
                  <a:prstClr val="black"/>
                </a:solidFill>
                <a:latin typeface="HGS明朝B" panose="02020800000000000000" pitchFamily="18" charset="-128"/>
                <a:ea typeface="HGS明朝B" panose="02020800000000000000" pitchFamily="18" charset="-128"/>
              </a:rPr>
              <a:t>である。なお引取運賃</a:t>
            </a:r>
            <a:r>
              <a:rPr lang="en-US" altLang="ja-JP" sz="1400" dirty="0">
                <a:solidFill>
                  <a:prstClr val="black"/>
                </a:solidFill>
                <a:latin typeface="HGS明朝B" panose="02020800000000000000" pitchFamily="18" charset="-128"/>
                <a:ea typeface="HGS明朝B" panose="02020800000000000000" pitchFamily="18" charset="-128"/>
              </a:rPr>
              <a:t>3,000</a:t>
            </a:r>
            <a:r>
              <a:rPr lang="ja-JP" altLang="en-US" sz="1400" dirty="0">
                <a:solidFill>
                  <a:prstClr val="black"/>
                </a:solidFill>
                <a:latin typeface="HGS明朝B" panose="02020800000000000000" pitchFamily="18" charset="-128"/>
                <a:ea typeface="HGS明朝B" panose="02020800000000000000" pitchFamily="18" charset="-128"/>
              </a:rPr>
              <a:t>円を現金で支払った。</a:t>
            </a:r>
            <a:endParaRPr lang="en-US" altLang="ja-JP" sz="1400" dirty="0">
              <a:solidFill>
                <a:prstClr val="black"/>
              </a:solidFill>
              <a:latin typeface="HGS明朝B" panose="02020800000000000000" pitchFamily="18" charset="-128"/>
              <a:ea typeface="HGS明朝B" panose="02020800000000000000" pitchFamily="18" charset="-128"/>
            </a:endParaRPr>
          </a:p>
        </p:txBody>
      </p:sp>
    </p:spTree>
    <p:custDataLst>
      <p:tags r:id="rId1"/>
    </p:custDataLst>
    <p:extLst>
      <p:ext uri="{BB962C8B-B14F-4D97-AF65-F5344CB8AC3E}">
        <p14:creationId xmlns:p14="http://schemas.microsoft.com/office/powerpoint/2010/main" val="64313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fade">
                                      <p:cBhvr>
                                        <p:cTn id="37" dur="500"/>
                                        <p:tgtEl>
                                          <p:spTgt spid="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fade">
                                      <p:cBhvr>
                                        <p:cTn id="42" dur="500"/>
                                        <p:tgtEl>
                                          <p:spTgt spid="6">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Effect transition="in" filter="fade">
                                      <p:cBhvr>
                                        <p:cTn id="47" dur="500"/>
                                        <p:tgtEl>
                                          <p:spTgt spid="6">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11" end="11"/>
                                            </p:txEl>
                                          </p:spTgt>
                                        </p:tgtEl>
                                        <p:attrNameLst>
                                          <p:attrName>style.visibility</p:attrName>
                                        </p:attrNameLst>
                                      </p:cBhvr>
                                      <p:to>
                                        <p:strVal val="visible"/>
                                      </p:to>
                                    </p:set>
                                    <p:animEffect transition="in" filter="fade">
                                      <p:cBhvr>
                                        <p:cTn id="52" dur="500"/>
                                        <p:tgtEl>
                                          <p:spTgt spid="6">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12" end="12"/>
                                            </p:txEl>
                                          </p:spTgt>
                                        </p:tgtEl>
                                        <p:attrNameLst>
                                          <p:attrName>style.visibility</p:attrName>
                                        </p:attrNameLst>
                                      </p:cBhvr>
                                      <p:to>
                                        <p:strVal val="visible"/>
                                      </p:to>
                                    </p:set>
                                    <p:animEffect transition="in" filter="fade">
                                      <p:cBhvr>
                                        <p:cTn id="57" dur="500"/>
                                        <p:tgtEl>
                                          <p:spTgt spid="6">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14" end="14"/>
                                            </p:txEl>
                                          </p:spTgt>
                                        </p:tgtEl>
                                        <p:attrNameLst>
                                          <p:attrName>style.visibility</p:attrName>
                                        </p:attrNameLst>
                                      </p:cBhvr>
                                      <p:to>
                                        <p:strVal val="visible"/>
                                      </p:to>
                                    </p:set>
                                    <p:animEffect transition="in" filter="fade">
                                      <p:cBhvr>
                                        <p:cTn id="62" dur="500"/>
                                        <p:tgtEl>
                                          <p:spTgt spid="6">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xEl>
                                              <p:pRg st="15" end="15"/>
                                            </p:txEl>
                                          </p:spTgt>
                                        </p:tgtEl>
                                        <p:attrNameLst>
                                          <p:attrName>style.visibility</p:attrName>
                                        </p:attrNameLst>
                                      </p:cBhvr>
                                      <p:to>
                                        <p:strVal val="visible"/>
                                      </p:to>
                                    </p:set>
                                    <p:animEffect transition="in" filter="fade">
                                      <p:cBhvr>
                                        <p:cTn id="67" dur="500"/>
                                        <p:tgtEl>
                                          <p:spTgt spid="6">
                                            <p:txEl>
                                              <p:pRg st="15" end="1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6">
                                            <p:txEl>
                                              <p:pRg st="17" end="17"/>
                                            </p:txEl>
                                          </p:spTgt>
                                        </p:tgtEl>
                                        <p:attrNameLst>
                                          <p:attrName>style.visibility</p:attrName>
                                        </p:attrNameLst>
                                      </p:cBhvr>
                                      <p:to>
                                        <p:strVal val="visible"/>
                                      </p:to>
                                    </p:set>
                                    <p:animEffect transition="in" filter="fade">
                                      <p:cBhvr>
                                        <p:cTn id="72" dur="500"/>
                                        <p:tgtEl>
                                          <p:spTgt spid="6">
                                            <p:txEl>
                                              <p:pRg st="17" end="1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6">
                                            <p:txEl>
                                              <p:pRg st="18" end="18"/>
                                            </p:txEl>
                                          </p:spTgt>
                                        </p:tgtEl>
                                        <p:attrNameLst>
                                          <p:attrName>style.visibility</p:attrName>
                                        </p:attrNameLst>
                                      </p:cBhvr>
                                      <p:to>
                                        <p:strVal val="visible"/>
                                      </p:to>
                                    </p:set>
                                    <p:animEffect transition="in" filter="fade">
                                      <p:cBhvr>
                                        <p:cTn id="77" dur="500"/>
                                        <p:tgtEl>
                                          <p:spTgt spid="6">
                                            <p:txEl>
                                              <p:pRg st="18" end="1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6">
                                            <p:txEl>
                                              <p:pRg st="20" end="20"/>
                                            </p:txEl>
                                          </p:spTgt>
                                        </p:tgtEl>
                                        <p:attrNameLst>
                                          <p:attrName>style.visibility</p:attrName>
                                        </p:attrNameLst>
                                      </p:cBhvr>
                                      <p:to>
                                        <p:strVal val="visible"/>
                                      </p:to>
                                    </p:set>
                                    <p:animEffect transition="in" filter="fade">
                                      <p:cBhvr>
                                        <p:cTn id="82" dur="500"/>
                                        <p:tgtEl>
                                          <p:spTgt spid="6">
                                            <p:txEl>
                                              <p:pRg st="20" end="2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6">
                                            <p:txEl>
                                              <p:pRg st="21" end="21"/>
                                            </p:txEl>
                                          </p:spTgt>
                                        </p:tgtEl>
                                        <p:attrNameLst>
                                          <p:attrName>style.visibility</p:attrName>
                                        </p:attrNameLst>
                                      </p:cBhvr>
                                      <p:to>
                                        <p:strVal val="visible"/>
                                      </p:to>
                                    </p:set>
                                    <p:animEffect transition="in" filter="fade">
                                      <p:cBhvr>
                                        <p:cTn id="87" dur="500"/>
                                        <p:tgtEl>
                                          <p:spTgt spid="6">
                                            <p:txEl>
                                              <p:pRg st="21" end="21"/>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6">
                                            <p:txEl>
                                              <p:pRg st="23" end="23"/>
                                            </p:txEl>
                                          </p:spTgt>
                                        </p:tgtEl>
                                        <p:attrNameLst>
                                          <p:attrName>style.visibility</p:attrName>
                                        </p:attrNameLst>
                                      </p:cBhvr>
                                      <p:to>
                                        <p:strVal val="visible"/>
                                      </p:to>
                                    </p:set>
                                    <p:animEffect transition="in" filter="fade">
                                      <p:cBhvr>
                                        <p:cTn id="92" dur="500"/>
                                        <p:tgtEl>
                                          <p:spTgt spid="6">
                                            <p:txEl>
                                              <p:pRg st="23" end="23"/>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6">
                                            <p:txEl>
                                              <p:pRg st="24" end="24"/>
                                            </p:txEl>
                                          </p:spTgt>
                                        </p:tgtEl>
                                        <p:attrNameLst>
                                          <p:attrName>style.visibility</p:attrName>
                                        </p:attrNameLst>
                                      </p:cBhvr>
                                      <p:to>
                                        <p:strVal val="visible"/>
                                      </p:to>
                                    </p:set>
                                    <p:animEffect transition="in" filter="fade">
                                      <p:cBhvr>
                                        <p:cTn id="97" dur="500"/>
                                        <p:tgtEl>
                                          <p:spTgt spid="6">
                                            <p:txEl>
                                              <p:pRg st="24" end="24"/>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6">
                                            <p:txEl>
                                              <p:pRg st="25" end="25"/>
                                            </p:txEl>
                                          </p:spTgt>
                                        </p:tgtEl>
                                        <p:attrNameLst>
                                          <p:attrName>style.visibility</p:attrName>
                                        </p:attrNameLst>
                                      </p:cBhvr>
                                      <p:to>
                                        <p:strVal val="visible"/>
                                      </p:to>
                                    </p:set>
                                    <p:animEffect transition="in" filter="fade">
                                      <p:cBhvr>
                                        <p:cTn id="102" dur="500"/>
                                        <p:tgtEl>
                                          <p:spTgt spid="6">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3492" y="764702"/>
            <a:ext cx="7886700" cy="471586"/>
          </a:xfrm>
        </p:spPr>
        <p:txBody>
          <a:bodyPr>
            <a:normAutofit/>
          </a:bodyPr>
          <a:lstStyle/>
          <a:p>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①　解答用紙</a:t>
            </a:r>
            <a:endParaRPr kumimoji="1" lang="ja-JP" altLang="en-US" sz="1600" dirty="0"/>
          </a:p>
        </p:txBody>
      </p:sp>
      <p:sp>
        <p:nvSpPr>
          <p:cNvPr id="5" name="フッター プレースホルダー 2">
            <a:extLst>
              <a:ext uri="{FF2B5EF4-FFF2-40B4-BE49-F238E27FC236}">
                <a16:creationId xmlns:a16="http://schemas.microsoft.com/office/drawing/2014/main" id="{70A0F51D-0631-47DF-8A5F-1EC70AFE14CC}"/>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15</a:t>
            </a:fld>
            <a:endParaRPr lang="en-US" altLang="ja-JP"/>
          </a:p>
        </p:txBody>
      </p:sp>
      <p:graphicFrame>
        <p:nvGraphicFramePr>
          <p:cNvPr id="4" name="表 3">
            <a:extLst>
              <a:ext uri="{FF2B5EF4-FFF2-40B4-BE49-F238E27FC236}">
                <a16:creationId xmlns:a16="http://schemas.microsoft.com/office/drawing/2014/main" id="{4FB0240B-D44E-4D9A-8034-33A3718FE664}"/>
              </a:ext>
            </a:extLst>
          </p:cNvPr>
          <p:cNvGraphicFramePr>
            <a:graphicFrameLocks noGrp="1"/>
          </p:cNvGraphicFramePr>
          <p:nvPr/>
        </p:nvGraphicFramePr>
        <p:xfrm>
          <a:off x="1523492" y="1628800"/>
          <a:ext cx="8712968" cy="4464498"/>
        </p:xfrm>
        <a:graphic>
          <a:graphicData uri="http://schemas.openxmlformats.org/drawingml/2006/table">
            <a:tbl>
              <a:tblPr/>
              <a:tblGrid>
                <a:gridCol w="968108">
                  <a:extLst>
                    <a:ext uri="{9D8B030D-6E8A-4147-A177-3AD203B41FA5}">
                      <a16:colId xmlns:a16="http://schemas.microsoft.com/office/drawing/2014/main" val="4175545583"/>
                    </a:ext>
                  </a:extLst>
                </a:gridCol>
                <a:gridCol w="1936215">
                  <a:extLst>
                    <a:ext uri="{9D8B030D-6E8A-4147-A177-3AD203B41FA5}">
                      <a16:colId xmlns:a16="http://schemas.microsoft.com/office/drawing/2014/main" val="853526850"/>
                    </a:ext>
                  </a:extLst>
                </a:gridCol>
                <a:gridCol w="1936215">
                  <a:extLst>
                    <a:ext uri="{9D8B030D-6E8A-4147-A177-3AD203B41FA5}">
                      <a16:colId xmlns:a16="http://schemas.microsoft.com/office/drawing/2014/main" val="788121785"/>
                    </a:ext>
                  </a:extLst>
                </a:gridCol>
                <a:gridCol w="1936215">
                  <a:extLst>
                    <a:ext uri="{9D8B030D-6E8A-4147-A177-3AD203B41FA5}">
                      <a16:colId xmlns:a16="http://schemas.microsoft.com/office/drawing/2014/main" val="670504172"/>
                    </a:ext>
                  </a:extLst>
                </a:gridCol>
                <a:gridCol w="1936215">
                  <a:extLst>
                    <a:ext uri="{9D8B030D-6E8A-4147-A177-3AD203B41FA5}">
                      <a16:colId xmlns:a16="http://schemas.microsoft.com/office/drawing/2014/main" val="540731629"/>
                    </a:ext>
                  </a:extLst>
                </a:gridCol>
              </a:tblGrid>
              <a:tr h="323034">
                <a:tc>
                  <a:txBody>
                    <a:bodyPr/>
                    <a:lstStyle/>
                    <a:p>
                      <a:pPr algn="ct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借方科目</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貸方科目</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0163295"/>
                  </a:ext>
                </a:extLst>
              </a:tr>
              <a:tr h="345122">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5636129"/>
                  </a:ext>
                </a:extLst>
              </a:tr>
              <a:tr h="345122">
                <a:tc rowSpan="2">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75243177"/>
                  </a:ext>
                </a:extLst>
              </a:tr>
              <a:tr h="345122">
                <a:tc vMerge="1">
                  <a:txBody>
                    <a:bodyPr/>
                    <a:lstStyle/>
                    <a:p>
                      <a:endParaRPr kumimoji="1" lang="ja-JP" altLang="en-US"/>
                    </a:p>
                  </a:txBody>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2144985"/>
                  </a:ext>
                </a:extLst>
              </a:tr>
              <a:tr h="345122">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5590047"/>
                  </a:ext>
                </a:extLst>
              </a:tr>
              <a:tr h="345122">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3273082"/>
                  </a:ext>
                </a:extLst>
              </a:tr>
              <a:tr h="345122">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5483298"/>
                  </a:ext>
                </a:extLst>
              </a:tr>
              <a:tr h="345122">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4349144"/>
                  </a:ext>
                </a:extLst>
              </a:tr>
              <a:tr h="345122">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2976822"/>
                  </a:ext>
                </a:extLst>
              </a:tr>
              <a:tr h="345122">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8685256"/>
                  </a:ext>
                </a:extLst>
              </a:tr>
              <a:tr h="345122">
                <a:tc rowSpan="3">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80062100"/>
                  </a:ext>
                </a:extLst>
              </a:tr>
              <a:tr h="345122">
                <a:tc vMerge="1">
                  <a:txBody>
                    <a:bodyPr/>
                    <a:lstStyle/>
                    <a:p>
                      <a:endParaRPr kumimoji="1" lang="ja-JP" altLang="en-US"/>
                    </a:p>
                  </a:txBody>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354592357"/>
                  </a:ext>
                </a:extLst>
              </a:tr>
              <a:tr h="345122">
                <a:tc vMerge="1">
                  <a:txBody>
                    <a:bodyPr/>
                    <a:lstStyle/>
                    <a:p>
                      <a:endParaRPr kumimoji="1" lang="ja-JP" altLang="en-US"/>
                    </a:p>
                  </a:txBody>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6158905"/>
                  </a:ext>
                </a:extLst>
              </a:tr>
            </a:tbl>
          </a:graphicData>
        </a:graphic>
      </p:graphicFrame>
    </p:spTree>
    <p:extLst>
      <p:ext uri="{BB962C8B-B14F-4D97-AF65-F5344CB8AC3E}">
        <p14:creationId xmlns:p14="http://schemas.microsoft.com/office/powerpoint/2010/main" val="1928331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59496" y="600915"/>
            <a:ext cx="7886700" cy="471586"/>
          </a:xfrm>
        </p:spPr>
        <p:txBody>
          <a:bodyPr>
            <a:normAutofit/>
          </a:bodyPr>
          <a:lstStyle/>
          <a:p>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① 解答</a:t>
            </a:r>
            <a:endParaRPr kumimoji="1" lang="ja-JP" altLang="en-US" sz="1600" dirty="0"/>
          </a:p>
        </p:txBody>
      </p:sp>
      <p:sp>
        <p:nvSpPr>
          <p:cNvPr id="5" name="フッター プレースホルダー 2">
            <a:extLst>
              <a:ext uri="{FF2B5EF4-FFF2-40B4-BE49-F238E27FC236}">
                <a16:creationId xmlns:a16="http://schemas.microsoft.com/office/drawing/2014/main" id="{837C23F9-572D-4C4B-96B7-D995F70CECDB}"/>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16</a:t>
            </a:fld>
            <a:endParaRPr lang="en-US" altLang="ja-JP"/>
          </a:p>
        </p:txBody>
      </p:sp>
      <p:graphicFrame>
        <p:nvGraphicFramePr>
          <p:cNvPr id="4" name="表 3">
            <a:extLst>
              <a:ext uri="{FF2B5EF4-FFF2-40B4-BE49-F238E27FC236}">
                <a16:creationId xmlns:a16="http://schemas.microsoft.com/office/drawing/2014/main" id="{90037085-1D85-413D-96A3-9D60B74B21C9}"/>
              </a:ext>
            </a:extLst>
          </p:cNvPr>
          <p:cNvGraphicFramePr>
            <a:graphicFrameLocks noGrp="1"/>
          </p:cNvGraphicFramePr>
          <p:nvPr/>
        </p:nvGraphicFramePr>
        <p:xfrm>
          <a:off x="1559496" y="1628800"/>
          <a:ext cx="9073008" cy="4392492"/>
        </p:xfrm>
        <a:graphic>
          <a:graphicData uri="http://schemas.openxmlformats.org/drawingml/2006/table">
            <a:tbl>
              <a:tblPr/>
              <a:tblGrid>
                <a:gridCol w="1008112">
                  <a:extLst>
                    <a:ext uri="{9D8B030D-6E8A-4147-A177-3AD203B41FA5}">
                      <a16:colId xmlns:a16="http://schemas.microsoft.com/office/drawing/2014/main" val="568240407"/>
                    </a:ext>
                  </a:extLst>
                </a:gridCol>
                <a:gridCol w="2016224">
                  <a:extLst>
                    <a:ext uri="{9D8B030D-6E8A-4147-A177-3AD203B41FA5}">
                      <a16:colId xmlns:a16="http://schemas.microsoft.com/office/drawing/2014/main" val="3537617915"/>
                    </a:ext>
                  </a:extLst>
                </a:gridCol>
                <a:gridCol w="2016224">
                  <a:extLst>
                    <a:ext uri="{9D8B030D-6E8A-4147-A177-3AD203B41FA5}">
                      <a16:colId xmlns:a16="http://schemas.microsoft.com/office/drawing/2014/main" val="3557551500"/>
                    </a:ext>
                  </a:extLst>
                </a:gridCol>
                <a:gridCol w="2016224">
                  <a:extLst>
                    <a:ext uri="{9D8B030D-6E8A-4147-A177-3AD203B41FA5}">
                      <a16:colId xmlns:a16="http://schemas.microsoft.com/office/drawing/2014/main" val="2442113966"/>
                    </a:ext>
                  </a:extLst>
                </a:gridCol>
                <a:gridCol w="2016224">
                  <a:extLst>
                    <a:ext uri="{9D8B030D-6E8A-4147-A177-3AD203B41FA5}">
                      <a16:colId xmlns:a16="http://schemas.microsoft.com/office/drawing/2014/main" val="3253132049"/>
                    </a:ext>
                  </a:extLst>
                </a:gridCol>
              </a:tblGrid>
              <a:tr h="337884">
                <a:tc>
                  <a:txBody>
                    <a:bodyPr/>
                    <a:lstStyle/>
                    <a:p>
                      <a:pPr algn="ct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借方科目</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貸方科目</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457957"/>
                  </a:ext>
                </a:extLst>
              </a:tr>
              <a:tr h="337884">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1,280,000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当座預金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1,280,000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2413030"/>
                  </a:ext>
                </a:extLst>
              </a:tr>
              <a:tr h="337884">
                <a:tc rowSpan="2">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860,000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当座預金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460,000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067785475"/>
                  </a:ext>
                </a:extLst>
              </a:tr>
              <a:tr h="337884">
                <a:tc vMerge="1">
                  <a:txBody>
                    <a:bodyPr/>
                    <a:lstStyle/>
                    <a:p>
                      <a:endParaRPr kumimoji="1" lang="ja-JP" altLang="en-US"/>
                    </a:p>
                  </a:txBody>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未払金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1651699"/>
                  </a:ext>
                </a:extLst>
              </a:tr>
              <a:tr h="337884">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土地</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690,000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当座預金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690,000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2950672"/>
                  </a:ext>
                </a:extLst>
              </a:tr>
              <a:tr h="337884">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土地</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210,000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当座預金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210,000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825928"/>
                  </a:ext>
                </a:extLst>
              </a:tr>
              <a:tr h="337884">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建物</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960,000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当座預金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960,000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4325698"/>
                  </a:ext>
                </a:extLst>
              </a:tr>
              <a:tr h="337884">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修繕費</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160,000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当座預金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160,000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7797944"/>
                  </a:ext>
                </a:extLst>
              </a:tr>
              <a:tr h="337884">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建物</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140,000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当座預金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140,000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7602105"/>
                  </a:ext>
                </a:extLst>
              </a:tr>
              <a:tr h="337884">
                <a:tc>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490,000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当座預金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490,000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4609674"/>
                  </a:ext>
                </a:extLst>
              </a:tr>
              <a:tr h="337884">
                <a:tc rowSpan="3">
                  <a:txBody>
                    <a:bodyPr/>
                    <a:lstStyle/>
                    <a:p>
                      <a:pPr algn="ct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303,000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当座預金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176138499"/>
                  </a:ext>
                </a:extLst>
              </a:tr>
              <a:tr h="337884">
                <a:tc vMerge="1">
                  <a:txBody>
                    <a:bodyPr/>
                    <a:lstStyle/>
                    <a:p>
                      <a:endParaRPr kumimoji="1" lang="ja-JP" altLang="en-US"/>
                    </a:p>
                  </a:txBody>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未払金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32043642"/>
                  </a:ext>
                </a:extLst>
              </a:tr>
              <a:tr h="337884">
                <a:tc vMerge="1">
                  <a:txBody>
                    <a:bodyPr/>
                    <a:lstStyle/>
                    <a:p>
                      <a:endParaRPr kumimoji="1" lang="ja-JP" altLang="en-US"/>
                    </a:p>
                  </a:txBody>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rtl="0"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現金</a:t>
                      </a:r>
                    </a:p>
                  </a:txBody>
                  <a:tcPr marL="114300"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336174"/>
                  </a:ext>
                </a:extLst>
              </a:tr>
            </a:tbl>
          </a:graphicData>
        </a:graphic>
      </p:graphicFrame>
    </p:spTree>
    <p:extLst>
      <p:ext uri="{BB962C8B-B14F-4D97-AF65-F5344CB8AC3E}">
        <p14:creationId xmlns:p14="http://schemas.microsoft.com/office/powerpoint/2010/main" val="1707382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91660" y="471259"/>
            <a:ext cx="7886700" cy="543594"/>
          </a:xfrm>
        </p:spPr>
        <p:txBody>
          <a:bodyPr/>
          <a:lstStyle/>
          <a:p>
            <a:pPr defTabSz="914400" eaLnBrk="0" fontAlgn="base" hangingPunct="0">
              <a:lnSpc>
                <a:spcPct val="100000"/>
              </a:lnSpc>
              <a:spcAft>
                <a:spcPct val="0"/>
              </a:spcAft>
              <a:defRPr/>
            </a:pPr>
            <a:r>
              <a:rPr lang="ja-JP" altLang="en-US" sz="1400" dirty="0">
                <a:solidFill>
                  <a:prstClr val="black"/>
                </a:solidFill>
                <a:latin typeface="HGS明朝B" panose="02020800000000000000" pitchFamily="18" charset="-128"/>
                <a:ea typeface="HGS明朝B" panose="02020800000000000000" pitchFamily="18" charset="-128"/>
                <a:cs typeface="+mn-cs"/>
              </a:rPr>
              <a:t>問題</a:t>
            </a:r>
            <a:r>
              <a:rPr lang="en-US" altLang="ja-JP" sz="1400" dirty="0">
                <a:solidFill>
                  <a:prstClr val="black"/>
                </a:solidFill>
                <a:latin typeface="HGS明朝B" panose="02020800000000000000" pitchFamily="18" charset="-128"/>
                <a:ea typeface="HGS明朝B" panose="02020800000000000000" pitchFamily="18" charset="-128"/>
                <a:cs typeface="+mn-cs"/>
              </a:rPr>
              <a:t>12</a:t>
            </a:r>
            <a:r>
              <a:rPr lang="ja-JP" altLang="en-US" sz="1400" dirty="0">
                <a:solidFill>
                  <a:prstClr val="black"/>
                </a:solidFill>
                <a:latin typeface="HGS明朝B" panose="02020800000000000000" pitchFamily="18" charset="-128"/>
                <a:ea typeface="HGS明朝B" panose="02020800000000000000" pitchFamily="18" charset="-128"/>
                <a:cs typeface="+mn-cs"/>
              </a:rPr>
              <a:t>① 解説</a:t>
            </a:r>
          </a:p>
        </p:txBody>
      </p:sp>
      <p:sp>
        <p:nvSpPr>
          <p:cNvPr id="5" name="フッター プレースホルダー 2">
            <a:extLst>
              <a:ext uri="{FF2B5EF4-FFF2-40B4-BE49-F238E27FC236}">
                <a16:creationId xmlns:a16="http://schemas.microsoft.com/office/drawing/2014/main" id="{FC08BF29-DF9E-4E4A-BD5D-CFE7A790855D}"/>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17</a:t>
            </a:fld>
            <a:endParaRPr lang="en-US" altLang="ja-JP"/>
          </a:p>
        </p:txBody>
      </p:sp>
      <p:sp>
        <p:nvSpPr>
          <p:cNvPr id="4" name="テキスト ボックス 3">
            <a:extLst>
              <a:ext uri="{FF2B5EF4-FFF2-40B4-BE49-F238E27FC236}">
                <a16:creationId xmlns:a16="http://schemas.microsoft.com/office/drawing/2014/main" id="{F97AFC38-7C6F-4E07-8940-B6F8257211F0}"/>
              </a:ext>
            </a:extLst>
          </p:cNvPr>
          <p:cNvSpPr txBox="1"/>
          <p:nvPr/>
        </p:nvSpPr>
        <p:spPr>
          <a:xfrm>
            <a:off x="1847528" y="1268760"/>
            <a:ext cx="6959891" cy="4889352"/>
          </a:xfrm>
          <a:prstGeom prst="rect">
            <a:avLst/>
          </a:prstGeom>
          <a:noFill/>
        </p:spPr>
        <p:txBody>
          <a:bodyPr wrap="square" rtlCol="0">
            <a:spAutoFit/>
          </a:bodyPr>
          <a:lstStyle/>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１ 営業用の乗用車</a:t>
            </a:r>
            <a:r>
              <a:rPr lang="en-US" altLang="ja-JP" sz="1400" dirty="0">
                <a:solidFill>
                  <a:prstClr val="black"/>
                </a:solidFill>
                <a:latin typeface="HGS明朝B" panose="02020800000000000000" pitchFamily="18" charset="-128"/>
                <a:ea typeface="HGS明朝B" panose="02020800000000000000" pitchFamily="18" charset="-128"/>
              </a:rPr>
              <a:t>1</a:t>
            </a:r>
            <a:r>
              <a:rPr lang="ja-JP" altLang="en-US" sz="1400" dirty="0">
                <a:solidFill>
                  <a:prstClr val="black"/>
                </a:solidFill>
                <a:latin typeface="HGS明朝B" panose="02020800000000000000" pitchFamily="18" charset="-128"/>
                <a:ea typeface="HGS明朝B" panose="02020800000000000000" pitchFamily="18" charset="-128"/>
              </a:rPr>
              <a:t>台を購入し、代金</a:t>
            </a:r>
            <a:r>
              <a:rPr lang="en-US" altLang="ja-JP" sz="1400" dirty="0">
                <a:solidFill>
                  <a:prstClr val="black"/>
                </a:solidFill>
                <a:latin typeface="HGS明朝B" panose="02020800000000000000" pitchFamily="18" charset="-128"/>
                <a:ea typeface="HGS明朝B" panose="02020800000000000000" pitchFamily="18" charset="-128"/>
              </a:rPr>
              <a:t>1,200,000</a:t>
            </a:r>
            <a:r>
              <a:rPr lang="ja-JP" altLang="en-US" sz="1400" dirty="0">
                <a:solidFill>
                  <a:prstClr val="black"/>
                </a:solidFill>
                <a:latin typeface="HGS明朝B" panose="02020800000000000000" pitchFamily="18" charset="-128"/>
                <a:ea typeface="HGS明朝B" panose="02020800000000000000" pitchFamily="18" charset="-128"/>
              </a:rPr>
              <a:t>円と登録手数料</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en-US" altLang="ja-JP" sz="1400" dirty="0">
                <a:solidFill>
                  <a:prstClr val="black"/>
                </a:solidFill>
                <a:latin typeface="HGS明朝B" panose="02020800000000000000" pitchFamily="18" charset="-128"/>
                <a:ea typeface="HGS明朝B" panose="02020800000000000000" pitchFamily="18" charset="-128"/>
              </a:rPr>
              <a:t>    80,000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車両運搬具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1,280,000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当座預金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1,280,000</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２ 事業用の中古トラック</a:t>
            </a:r>
            <a:r>
              <a:rPr lang="en-US" altLang="ja-JP" sz="1400" dirty="0">
                <a:solidFill>
                  <a:prstClr val="black"/>
                </a:solidFill>
                <a:latin typeface="HGS明朝B" panose="02020800000000000000" pitchFamily="18" charset="-128"/>
                <a:ea typeface="HGS明朝B" panose="02020800000000000000" pitchFamily="18" charset="-128"/>
              </a:rPr>
              <a:t>1</a:t>
            </a:r>
            <a:r>
              <a:rPr lang="ja-JP" altLang="en-US" sz="1400" dirty="0">
                <a:solidFill>
                  <a:prstClr val="black"/>
                </a:solidFill>
                <a:latin typeface="HGS明朝B" panose="02020800000000000000" pitchFamily="18" charset="-128"/>
                <a:ea typeface="HGS明朝B" panose="02020800000000000000" pitchFamily="18" charset="-128"/>
              </a:rPr>
              <a:t>台を購入し、代金</a:t>
            </a:r>
            <a:r>
              <a:rPr lang="en-US" altLang="ja-JP" sz="1400" dirty="0">
                <a:solidFill>
                  <a:prstClr val="black"/>
                </a:solidFill>
                <a:latin typeface="HGS明朝B" panose="02020800000000000000" pitchFamily="18" charset="-128"/>
                <a:ea typeface="HGS明朝B" panose="02020800000000000000" pitchFamily="18" charset="-128"/>
              </a:rPr>
              <a:t>800,000</a:t>
            </a:r>
            <a:r>
              <a:rPr lang="ja-JP" altLang="en-US" sz="1400" dirty="0">
                <a:solidFill>
                  <a:prstClr val="black"/>
                </a:solidFill>
                <a:latin typeface="HGS明朝B" panose="02020800000000000000" pitchFamily="18" charset="-128"/>
                <a:ea typeface="HGS明朝B" panose="02020800000000000000" pitchFamily="18" charset="-128"/>
              </a:rPr>
              <a:t>円と登録手数料</a:t>
            </a:r>
            <a:r>
              <a:rPr lang="en-US" altLang="ja-JP" sz="1400" dirty="0">
                <a:solidFill>
                  <a:prstClr val="black"/>
                </a:solidFill>
                <a:latin typeface="HGS明朝B" panose="02020800000000000000" pitchFamily="18" charset="-128"/>
                <a:ea typeface="HGS明朝B" panose="02020800000000000000" pitchFamily="18" charset="-128"/>
              </a:rPr>
              <a:t>60,000</a:t>
            </a:r>
            <a:r>
              <a:rPr lang="ja-JP" altLang="en-US" sz="1400" dirty="0">
                <a:solidFill>
                  <a:prstClr val="black"/>
                </a:solidFill>
                <a:latin typeface="HGS明朝B" panose="02020800000000000000" pitchFamily="18" charset="-128"/>
                <a:ea typeface="HGS明朝B" panose="02020800000000000000" pitchFamily="18" charset="-128"/>
              </a:rPr>
              <a:t>円の</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en-US" altLang="ja-JP" sz="1400" dirty="0">
                <a:solidFill>
                  <a:prstClr val="black"/>
                </a:solidFill>
                <a:latin typeface="HGS明朝B" panose="02020800000000000000" pitchFamily="18" charset="-128"/>
                <a:ea typeface="HGS明朝B" panose="02020800000000000000" pitchFamily="18" charset="-128"/>
              </a:rPr>
              <a:t>    </a:t>
            </a:r>
            <a:r>
              <a:rPr lang="ja-JP" altLang="en-US" sz="1400" dirty="0">
                <a:solidFill>
                  <a:prstClr val="black"/>
                </a:solidFill>
                <a:latin typeface="HGS明朝B" panose="02020800000000000000" pitchFamily="18" charset="-128"/>
                <a:ea typeface="HGS明朝B" panose="02020800000000000000" pitchFamily="18" charset="-128"/>
              </a:rPr>
              <a:t>うち、</a:t>
            </a:r>
            <a:r>
              <a:rPr lang="en-US" altLang="ja-JP" sz="1400" dirty="0">
                <a:solidFill>
                  <a:prstClr val="black"/>
                </a:solidFill>
                <a:latin typeface="HGS明朝B" panose="02020800000000000000" pitchFamily="18" charset="-128"/>
                <a:ea typeface="HGS明朝B" panose="02020800000000000000" pitchFamily="18" charset="-128"/>
              </a:rPr>
              <a:t>460,000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円を小切手を振り出して支払い、残額は掛けとした。</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車両運搬具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860,000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当座預金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460,000</a:t>
            </a:r>
          </a:p>
          <a:p>
            <a:pPr>
              <a:lnSpc>
                <a:spcPct val="150000"/>
              </a:lnSpc>
              <a:defRPr/>
            </a:pP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未払金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400,000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endParaRPr lang="en-US" altLang="ja-JP" sz="1400" dirty="0">
              <a:solidFill>
                <a:schemeClr val="accent2">
                  <a:lumMod val="50000"/>
                </a:schemeClr>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３ 店舗用の土地</a:t>
            </a:r>
            <a:r>
              <a:rPr lang="en-US" altLang="ja-JP" sz="1400" dirty="0">
                <a:solidFill>
                  <a:prstClr val="black"/>
                </a:solidFill>
                <a:latin typeface="HGS明朝B" panose="02020800000000000000" pitchFamily="18" charset="-128"/>
                <a:ea typeface="HGS明朝B" panose="02020800000000000000" pitchFamily="18" charset="-128"/>
              </a:rPr>
              <a:t>30</a:t>
            </a:r>
            <a:r>
              <a:rPr lang="ja-JP" altLang="en-US" sz="1400" dirty="0">
                <a:solidFill>
                  <a:prstClr val="black"/>
                </a:solidFill>
                <a:latin typeface="HGS明朝B" panose="02020800000000000000" pitchFamily="18" charset="-128"/>
                <a:ea typeface="HGS明朝B" panose="02020800000000000000" pitchFamily="18" charset="-128"/>
              </a:rPr>
              <a:t>㎡を</a:t>
            </a:r>
            <a:r>
              <a:rPr lang="en-US" altLang="ja-JP" sz="1400" dirty="0">
                <a:solidFill>
                  <a:prstClr val="black"/>
                </a:solidFill>
                <a:latin typeface="HGS明朝B" panose="02020800000000000000" pitchFamily="18" charset="-128"/>
                <a:ea typeface="HGS明朝B" panose="02020800000000000000" pitchFamily="18" charset="-128"/>
              </a:rPr>
              <a:t>1</a:t>
            </a:r>
            <a:r>
              <a:rPr lang="ja-JP" altLang="en-US" sz="1400" dirty="0">
                <a:solidFill>
                  <a:prstClr val="black"/>
                </a:solidFill>
                <a:latin typeface="HGS明朝B" panose="02020800000000000000" pitchFamily="18" charset="-128"/>
                <a:ea typeface="HGS明朝B" panose="02020800000000000000" pitchFamily="18" charset="-128"/>
              </a:rPr>
              <a:t>㎡あたり</a:t>
            </a:r>
            <a:r>
              <a:rPr lang="en-US" altLang="ja-JP" sz="1400" dirty="0">
                <a:solidFill>
                  <a:prstClr val="black"/>
                </a:solidFill>
                <a:latin typeface="HGS明朝B" panose="02020800000000000000" pitchFamily="18" charset="-128"/>
                <a:ea typeface="HGS明朝B" panose="02020800000000000000" pitchFamily="18" charset="-128"/>
              </a:rPr>
              <a:t>20,000</a:t>
            </a:r>
            <a:r>
              <a:rPr lang="ja-JP" altLang="en-US" sz="1400" dirty="0">
                <a:solidFill>
                  <a:prstClr val="black"/>
                </a:solidFill>
                <a:latin typeface="HGS明朝B" panose="02020800000000000000" pitchFamily="18" charset="-128"/>
                <a:ea typeface="HGS明朝B" panose="02020800000000000000" pitchFamily="18" charset="-128"/>
              </a:rPr>
              <a:t>円で購入し、仲介手数料</a:t>
            </a:r>
            <a:r>
              <a:rPr lang="en-US" altLang="ja-JP" sz="1400" dirty="0">
                <a:solidFill>
                  <a:prstClr val="black"/>
                </a:solidFill>
                <a:latin typeface="HGS明朝B" panose="02020800000000000000" pitchFamily="18" charset="-128"/>
                <a:ea typeface="HGS明朝B" panose="02020800000000000000" pitchFamily="18" charset="-128"/>
              </a:rPr>
              <a:t>50,000</a:t>
            </a:r>
            <a:r>
              <a:rPr lang="ja-JP" altLang="en-US" sz="1400" dirty="0">
                <a:solidFill>
                  <a:prstClr val="black"/>
                </a:solidFill>
                <a:latin typeface="HGS明朝B" panose="02020800000000000000" pitchFamily="18" charset="-128"/>
                <a:ea typeface="HGS明朝B" panose="02020800000000000000" pitchFamily="18" charset="-128"/>
              </a:rPr>
              <a:t>円と登記</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en-US" altLang="ja-JP" sz="1400" dirty="0">
                <a:solidFill>
                  <a:prstClr val="black"/>
                </a:solidFill>
                <a:latin typeface="HGS明朝B" panose="02020800000000000000" pitchFamily="18" charset="-128"/>
                <a:ea typeface="HGS明朝B" panose="02020800000000000000" pitchFamily="18" charset="-128"/>
              </a:rPr>
              <a:t>    </a:t>
            </a:r>
            <a:r>
              <a:rPr lang="ja-JP" altLang="en-US" sz="1400" dirty="0">
                <a:solidFill>
                  <a:prstClr val="black"/>
                </a:solidFill>
                <a:latin typeface="HGS明朝B" panose="02020800000000000000" pitchFamily="18" charset="-128"/>
                <a:ea typeface="HGS明朝B" panose="02020800000000000000" pitchFamily="18" charset="-128"/>
              </a:rPr>
              <a:t>費用</a:t>
            </a:r>
            <a:r>
              <a:rPr lang="en-US" altLang="ja-JP" sz="1400" dirty="0">
                <a:solidFill>
                  <a:prstClr val="black"/>
                </a:solidFill>
                <a:latin typeface="HGS明朝B" panose="02020800000000000000" pitchFamily="18" charset="-128"/>
                <a:ea typeface="HGS明朝B" panose="02020800000000000000" pitchFamily="18" charset="-128"/>
              </a:rPr>
              <a:t>40,000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土地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690,000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当座預金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690,000</a:t>
            </a:r>
            <a:endParaRPr lang="en-US" altLang="ja-JP" sz="1400" dirty="0">
              <a:solidFill>
                <a:srgbClr val="AA2B1E"/>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４ 上記の土地を整地し、整地費用</a:t>
            </a:r>
            <a:r>
              <a:rPr lang="en-US" altLang="ja-JP" sz="1400" dirty="0">
                <a:solidFill>
                  <a:prstClr val="black"/>
                </a:solidFill>
                <a:latin typeface="HGS明朝B" panose="02020800000000000000" pitchFamily="18" charset="-128"/>
                <a:ea typeface="HGS明朝B" panose="02020800000000000000" pitchFamily="18" charset="-128"/>
              </a:rPr>
              <a:t>210,000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土地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210,000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当座預金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210,000</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５ 店舗用建物を購入し、建物代金</a:t>
            </a:r>
            <a:r>
              <a:rPr lang="en-US" altLang="ja-JP" sz="1400" dirty="0">
                <a:solidFill>
                  <a:prstClr val="black"/>
                </a:solidFill>
                <a:latin typeface="HGS明朝B" panose="02020800000000000000" pitchFamily="18" charset="-128"/>
                <a:ea typeface="HGS明朝B" panose="02020800000000000000" pitchFamily="18" charset="-128"/>
              </a:rPr>
              <a:t>860,000</a:t>
            </a:r>
            <a:r>
              <a:rPr lang="ja-JP" altLang="en-US" sz="1400" dirty="0">
                <a:solidFill>
                  <a:prstClr val="black"/>
                </a:solidFill>
                <a:latin typeface="HGS明朝B" panose="02020800000000000000" pitchFamily="18" charset="-128"/>
                <a:ea typeface="HGS明朝B" panose="02020800000000000000" pitchFamily="18" charset="-128"/>
              </a:rPr>
              <a:t>円と仲介手数料</a:t>
            </a:r>
            <a:r>
              <a:rPr lang="en-US" altLang="ja-JP" sz="1400" dirty="0">
                <a:solidFill>
                  <a:prstClr val="black"/>
                </a:solidFill>
                <a:latin typeface="HGS明朝B" panose="02020800000000000000" pitchFamily="18" charset="-128"/>
                <a:ea typeface="HGS明朝B" panose="02020800000000000000" pitchFamily="18" charset="-128"/>
              </a:rPr>
              <a:t>60,000</a:t>
            </a:r>
            <a:r>
              <a:rPr lang="ja-JP" altLang="en-US" sz="1400" dirty="0">
                <a:solidFill>
                  <a:prstClr val="black"/>
                </a:solidFill>
                <a:latin typeface="HGS明朝B" panose="02020800000000000000" pitchFamily="18" charset="-128"/>
                <a:ea typeface="HGS明朝B" panose="02020800000000000000" pitchFamily="18" charset="-128"/>
              </a:rPr>
              <a:t>円と登記費用</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a:t>
            </a:r>
            <a:r>
              <a:rPr lang="en-US" altLang="ja-JP" sz="1400" dirty="0">
                <a:solidFill>
                  <a:prstClr val="black"/>
                </a:solidFill>
                <a:latin typeface="HGS明朝B" panose="02020800000000000000" pitchFamily="18" charset="-128"/>
                <a:ea typeface="HGS明朝B" panose="02020800000000000000" pitchFamily="18" charset="-128"/>
              </a:rPr>
              <a:t>40,000</a:t>
            </a:r>
            <a:r>
              <a:rPr lang="ja-JP" altLang="en-US" sz="1400" dirty="0">
                <a:solidFill>
                  <a:prstClr val="black"/>
                </a:solidFill>
                <a:latin typeface="HGS明朝B" panose="02020800000000000000" pitchFamily="18" charset="-128"/>
                <a:ea typeface="HGS明朝B" panose="02020800000000000000" pitchFamily="18" charset="-128"/>
              </a:rPr>
              <a:t>円を、小切手を振り出して支払った。</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建物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960,000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当座預金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960,000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endParaRPr lang="en-US" altLang="ja-JP" sz="1400" dirty="0">
              <a:solidFill>
                <a:schemeClr val="accent2">
                  <a:lumMod val="50000"/>
                </a:schemeClr>
              </a:solidFill>
              <a:latin typeface="HGS明朝B" panose="02020800000000000000" pitchFamily="18" charset="-128"/>
              <a:ea typeface="HGS明朝B" panose="02020800000000000000" pitchFamily="18" charset="-128"/>
            </a:endParaRPr>
          </a:p>
        </p:txBody>
      </p:sp>
      <p:sp>
        <p:nvSpPr>
          <p:cNvPr id="7" name="正方形/長方形 6">
            <a:extLst>
              <a:ext uri="{FF2B5EF4-FFF2-40B4-BE49-F238E27FC236}">
                <a16:creationId xmlns:a16="http://schemas.microsoft.com/office/drawing/2014/main" id="{CE744A8D-F18C-4D82-B4AB-9520821EF56D}"/>
              </a:ext>
            </a:extLst>
          </p:cNvPr>
          <p:cNvSpPr/>
          <p:nvPr/>
        </p:nvSpPr>
        <p:spPr>
          <a:xfrm flipH="1">
            <a:off x="1368520" y="1265976"/>
            <a:ext cx="45719" cy="49398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219458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fade">
                                      <p:cBhvr>
                                        <p:cTn id="77"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04579" y="303271"/>
            <a:ext cx="7886700" cy="471586"/>
          </a:xfrm>
        </p:spPr>
        <p:txBody>
          <a:bodyPr/>
          <a:lstStyle/>
          <a:p>
            <a:r>
              <a:rPr lang="ja-JP" altLang="en-US" sz="1400" dirty="0">
                <a:solidFill>
                  <a:prstClr val="black"/>
                </a:solidFill>
                <a:latin typeface="HGS明朝B" panose="02020800000000000000" pitchFamily="18" charset="-128"/>
                <a:ea typeface="HGS明朝B" panose="02020800000000000000" pitchFamily="18" charset="-128"/>
                <a:cs typeface="+mn-cs"/>
              </a:rPr>
              <a:t>問題</a:t>
            </a:r>
            <a:r>
              <a:rPr lang="en-US" altLang="ja-JP" sz="1400" dirty="0">
                <a:solidFill>
                  <a:prstClr val="black"/>
                </a:solidFill>
                <a:latin typeface="HGS明朝B" panose="02020800000000000000" pitchFamily="18" charset="-128"/>
                <a:ea typeface="HGS明朝B" panose="02020800000000000000" pitchFamily="18" charset="-128"/>
                <a:cs typeface="+mn-cs"/>
              </a:rPr>
              <a:t>12</a:t>
            </a:r>
            <a:r>
              <a:rPr lang="ja-JP" altLang="en-US" sz="1400" dirty="0">
                <a:solidFill>
                  <a:prstClr val="black"/>
                </a:solidFill>
                <a:latin typeface="HGS明朝B" panose="02020800000000000000" pitchFamily="18" charset="-128"/>
                <a:ea typeface="HGS明朝B" panose="02020800000000000000" pitchFamily="18" charset="-128"/>
                <a:cs typeface="+mn-cs"/>
              </a:rPr>
              <a:t>①</a:t>
            </a:r>
            <a:r>
              <a:rPr lang="en-US" altLang="ja-JP" sz="1400" dirty="0">
                <a:solidFill>
                  <a:prstClr val="black"/>
                </a:solidFill>
                <a:latin typeface="HGS明朝B" panose="02020800000000000000" pitchFamily="18" charset="-128"/>
                <a:ea typeface="HGS明朝B" panose="02020800000000000000" pitchFamily="18" charset="-128"/>
                <a:cs typeface="+mn-cs"/>
              </a:rPr>
              <a:t>-2</a:t>
            </a:r>
            <a:r>
              <a:rPr lang="ja-JP" altLang="en-US" sz="1400" dirty="0">
                <a:solidFill>
                  <a:prstClr val="black"/>
                </a:solidFill>
                <a:latin typeface="HGS明朝B" panose="02020800000000000000" pitchFamily="18" charset="-128"/>
                <a:ea typeface="HGS明朝B" panose="02020800000000000000" pitchFamily="18" charset="-128"/>
                <a:cs typeface="+mn-cs"/>
              </a:rPr>
              <a:t> 解説</a:t>
            </a:r>
            <a:endParaRPr kumimoji="1" lang="ja-JP" altLang="en-US" dirty="0"/>
          </a:p>
        </p:txBody>
      </p:sp>
      <p:sp>
        <p:nvSpPr>
          <p:cNvPr id="5" name="フッター プレースホルダー 2">
            <a:extLst>
              <a:ext uri="{FF2B5EF4-FFF2-40B4-BE49-F238E27FC236}">
                <a16:creationId xmlns:a16="http://schemas.microsoft.com/office/drawing/2014/main" id="{00063157-707C-4FE1-8C3A-456A13A3F01C}"/>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18</a:t>
            </a:fld>
            <a:endParaRPr lang="en-US" altLang="ja-JP"/>
          </a:p>
        </p:txBody>
      </p:sp>
      <p:sp>
        <p:nvSpPr>
          <p:cNvPr id="4" name="正方形/長方形 3">
            <a:extLst>
              <a:ext uri="{FF2B5EF4-FFF2-40B4-BE49-F238E27FC236}">
                <a16:creationId xmlns:a16="http://schemas.microsoft.com/office/drawing/2014/main" id="{16F0D026-5662-472B-93E9-BF39670C17D4}"/>
              </a:ext>
            </a:extLst>
          </p:cNvPr>
          <p:cNvSpPr/>
          <p:nvPr/>
        </p:nvSpPr>
        <p:spPr>
          <a:xfrm>
            <a:off x="2063552" y="1217781"/>
            <a:ext cx="7128792" cy="4889352"/>
          </a:xfrm>
          <a:prstGeom prst="rect">
            <a:avLst/>
          </a:prstGeom>
        </p:spPr>
        <p:txBody>
          <a:bodyPr wrap="square">
            <a:spAutoFit/>
          </a:bodyPr>
          <a:lstStyle/>
          <a:p>
            <a:pPr algn="just">
              <a:lnSpc>
                <a:spcPct val="150000"/>
              </a:lnSpc>
              <a:spcAft>
                <a:spcPts val="0"/>
              </a:spcAft>
            </a:pP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６</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上記店舗が雨漏りのため修繕工事を行い</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工事費</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160,000</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円</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を小切手を振り出し</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て支払った。</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借方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修繕費</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160,000</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貸方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当座預金</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160,000</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endParaRPr lang="ja-JP" altLang="ja-JP" sz="105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７</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店舗の耐震化工事を行い</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工事費</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140000</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円</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を小切手を振り出して支払った。</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なお当該工事により店舗の耐用年数が延長される効果が認められた。</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借方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建物</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140,000             (</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貸方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当座預金</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140,000</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 </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８</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商品の陳列台を購入し</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代金</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460,000</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円</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と引取運賃</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20,000</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円</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と備付費</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10,000</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円</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を</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小切手を振り出して支払った。</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借方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備品</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490,000      </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貸方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当座預金</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490,000</a:t>
            </a:r>
            <a:endParaRPr lang="ja-JP" altLang="ja-JP" sz="105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９</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事務使用目的でパソコン</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2</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台</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240,000</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円</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とアプリケーション</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60,000</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円</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を購入し</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代金のうち</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100,000</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円</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は小切手を振り出して支払い</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残額は月末に支払う約束</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である。なお引取運賃</a:t>
            </a: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3,000</a:t>
            </a:r>
            <a:r>
              <a:rPr lang="ja-JP" altLang="en-US" sz="1400" kern="100" dirty="0">
                <a:latin typeface="HGS明朝B" panose="02020800000000000000" pitchFamily="18" charset="-128"/>
                <a:ea typeface="HGS明朝B" panose="02020800000000000000" pitchFamily="18" charset="-128"/>
                <a:cs typeface="Times New Roman" panose="02020603050405020304" pitchFamily="18" charset="0"/>
              </a:rPr>
              <a:t>円</a:t>
            </a:r>
            <a:r>
              <a:rPr lang="ja-JP" altLang="ja-JP" sz="1400" kern="100" dirty="0">
                <a:latin typeface="HGS明朝B" panose="02020800000000000000" pitchFamily="18" charset="-128"/>
                <a:ea typeface="HGS明朝B" panose="02020800000000000000" pitchFamily="18" charset="-128"/>
                <a:cs typeface="Times New Roman" panose="02020603050405020304" pitchFamily="18" charset="0"/>
              </a:rPr>
              <a:t>を現金で支払った。</a:t>
            </a:r>
            <a:endParaRPr lang="ja-JP" altLang="ja-JP" sz="1050" kern="100" dirty="0">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en-US" altLang="ja-JP" sz="1400" kern="100" dirty="0">
                <a:latin typeface="HGS明朝B" panose="02020800000000000000" pitchFamily="18" charset="-128"/>
                <a:ea typeface="HGS明朝B" panose="02020800000000000000" pitchFamily="18" charset="-128"/>
                <a:cs typeface="Times New Roman" panose="02020603050405020304" pitchFamily="18" charset="0"/>
              </a:rPr>
              <a:t> </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借方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備品</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303,000</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貸方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当座預金</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100,000</a:t>
            </a:r>
            <a:endParaRPr lang="ja-JP" altLang="ja-JP" sz="105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貸方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未払金</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200,000</a:t>
            </a:r>
            <a:endParaRPr lang="ja-JP" altLang="ja-JP" sz="105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endParaRPr>
          </a:p>
          <a:p>
            <a:pPr algn="just">
              <a:lnSpc>
                <a:spcPct val="150000"/>
              </a:lnSpc>
              <a:spcAft>
                <a:spcPts val="0"/>
              </a:spcAft>
            </a:pP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貸方</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現金</a:t>
            </a:r>
            <a:r>
              <a:rPr lang="en-US" altLang="ja-JP" sz="140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rPr>
              <a:t> 3,000</a:t>
            </a:r>
            <a:endParaRPr lang="ja-JP" altLang="ja-JP" sz="1050" kern="100" dirty="0">
              <a:solidFill>
                <a:schemeClr val="accent2">
                  <a:lumMod val="50000"/>
                </a:schemeClr>
              </a:solidFill>
              <a:latin typeface="HGS明朝B" panose="02020800000000000000" pitchFamily="18" charset="-128"/>
              <a:ea typeface="HGS明朝B" panose="02020800000000000000" pitchFamily="18"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2E419DA1-ED33-465E-98B4-5C228F62840E}"/>
              </a:ext>
            </a:extLst>
          </p:cNvPr>
          <p:cNvSpPr/>
          <p:nvPr/>
        </p:nvSpPr>
        <p:spPr>
          <a:xfrm flipH="1">
            <a:off x="1469470" y="1217781"/>
            <a:ext cx="45719" cy="488935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250266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fade">
                                      <p:cBhvr>
                                        <p:cTn id="77"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27448" y="1058727"/>
            <a:ext cx="7886700" cy="471586"/>
          </a:xfrm>
        </p:spPr>
        <p:txBody>
          <a:bodyPr>
            <a:normAutofit/>
          </a:bodyPr>
          <a:lstStyle/>
          <a:p>
            <a:pPr defTabSz="9144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②</a:t>
            </a:r>
            <a:endParaRPr kumimoji="1" lang="ja-JP" altLang="en-US" sz="1600" dirty="0"/>
          </a:p>
        </p:txBody>
      </p:sp>
      <p:sp>
        <p:nvSpPr>
          <p:cNvPr id="5" name="フッター プレースホルダー 2">
            <a:extLst>
              <a:ext uri="{FF2B5EF4-FFF2-40B4-BE49-F238E27FC236}">
                <a16:creationId xmlns:a16="http://schemas.microsoft.com/office/drawing/2014/main" id="{14B2FFA1-1BAD-4DFC-AD24-B78776A231F5}"/>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19</a:t>
            </a:fld>
            <a:endParaRPr lang="en-US" altLang="ja-JP"/>
          </a:p>
        </p:txBody>
      </p:sp>
      <p:sp>
        <p:nvSpPr>
          <p:cNvPr id="4" name="正方形/長方形 3">
            <a:extLst>
              <a:ext uri="{FF2B5EF4-FFF2-40B4-BE49-F238E27FC236}">
                <a16:creationId xmlns:a16="http://schemas.microsoft.com/office/drawing/2014/main" id="{A6103A21-631F-45D3-ADE7-EDA0D8418A7D}"/>
              </a:ext>
            </a:extLst>
          </p:cNvPr>
          <p:cNvSpPr/>
          <p:nvPr/>
        </p:nvSpPr>
        <p:spPr>
          <a:xfrm>
            <a:off x="1127448" y="1896344"/>
            <a:ext cx="9005368" cy="3727944"/>
          </a:xfrm>
          <a:prstGeom prst="rect">
            <a:avLst/>
          </a:prstGeom>
        </p:spPr>
        <p:txBody>
          <a:bodyPr wrap="square">
            <a:spAutoFit/>
          </a:bodyPr>
          <a:lstStyle/>
          <a:p>
            <a:pPr>
              <a:lnSpc>
                <a:spcPct val="150000"/>
              </a:lnSpc>
              <a:defRPr/>
            </a:pPr>
            <a:r>
              <a:rPr lang="ja-JP" altLang="en-US" sz="1600" dirty="0">
                <a:solidFill>
                  <a:prstClr val="black"/>
                </a:solidFill>
                <a:latin typeface="HGS明朝B" panose="02020800000000000000" pitchFamily="18" charset="-128"/>
                <a:ea typeface="HGS明朝B" panose="02020800000000000000" pitchFamily="18" charset="-128"/>
              </a:rPr>
              <a:t>次の取引について、間接法で仕訳しなさい。</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600" dirty="0">
                <a:solidFill>
                  <a:prstClr val="black"/>
                </a:solidFill>
                <a:latin typeface="HGS明朝B" panose="02020800000000000000" pitchFamily="18" charset="-128"/>
                <a:ea typeface="HGS明朝B" panose="02020800000000000000" pitchFamily="18" charset="-128"/>
              </a:rPr>
              <a:t>１ 本日</a:t>
            </a:r>
            <a:r>
              <a:rPr lang="en-US" altLang="ja-JP" sz="1600" dirty="0">
                <a:solidFill>
                  <a:prstClr val="black"/>
                </a:solidFill>
                <a:latin typeface="HGS明朝B" panose="02020800000000000000" pitchFamily="18" charset="-128"/>
                <a:ea typeface="HGS明朝B" panose="02020800000000000000" pitchFamily="18" charset="-128"/>
              </a:rPr>
              <a:t>3</a:t>
            </a:r>
            <a:r>
              <a:rPr lang="ja-JP" altLang="en-US" sz="1600" dirty="0">
                <a:solidFill>
                  <a:prstClr val="black"/>
                </a:solidFill>
                <a:latin typeface="HGS明朝B" panose="02020800000000000000" pitchFamily="18" charset="-128"/>
                <a:ea typeface="HGS明朝B" panose="02020800000000000000" pitchFamily="18" charset="-128"/>
              </a:rPr>
              <a:t>月</a:t>
            </a:r>
            <a:r>
              <a:rPr lang="en-US" altLang="ja-JP" sz="1600" dirty="0">
                <a:solidFill>
                  <a:prstClr val="black"/>
                </a:solidFill>
                <a:latin typeface="HGS明朝B" panose="02020800000000000000" pitchFamily="18" charset="-128"/>
                <a:ea typeface="HGS明朝B" panose="02020800000000000000" pitchFamily="18" charset="-128"/>
              </a:rPr>
              <a:t>31</a:t>
            </a:r>
            <a:r>
              <a:rPr lang="ja-JP" altLang="en-US" sz="1600" dirty="0">
                <a:solidFill>
                  <a:prstClr val="black"/>
                </a:solidFill>
                <a:latin typeface="HGS明朝B" panose="02020800000000000000" pitchFamily="18" charset="-128"/>
                <a:ea typeface="HGS明朝B" panose="02020800000000000000" pitchFamily="18" charset="-128"/>
              </a:rPr>
              <a:t>日決算に当たり、期首に取得した車両運搬具</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取得価額</a:t>
            </a:r>
            <a:r>
              <a:rPr lang="en-US" altLang="ja-JP" sz="1600" dirty="0">
                <a:solidFill>
                  <a:prstClr val="black"/>
                </a:solidFill>
                <a:latin typeface="HGS明朝B" panose="02020800000000000000" pitchFamily="18" charset="-128"/>
                <a:ea typeface="HGS明朝B" panose="02020800000000000000" pitchFamily="18" charset="-128"/>
              </a:rPr>
              <a:t>1,200,000</a:t>
            </a:r>
            <a:r>
              <a:rPr lang="ja-JP" altLang="en-US" sz="1600" dirty="0">
                <a:solidFill>
                  <a:prstClr val="black"/>
                </a:solidFill>
                <a:latin typeface="HGS明朝B" panose="02020800000000000000" pitchFamily="18" charset="-128"/>
                <a:ea typeface="HGS明朝B" panose="02020800000000000000" pitchFamily="18" charset="-128"/>
              </a:rPr>
              <a:t>円、</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en-US" altLang="ja-JP" sz="1600" dirty="0">
                <a:solidFill>
                  <a:prstClr val="black"/>
                </a:solidFill>
                <a:latin typeface="HGS明朝B" panose="02020800000000000000" pitchFamily="18" charset="-128"/>
                <a:ea typeface="HGS明朝B" panose="02020800000000000000" pitchFamily="18" charset="-128"/>
              </a:rPr>
              <a:t>    </a:t>
            </a:r>
            <a:r>
              <a:rPr lang="ja-JP" altLang="en-US" sz="1600" dirty="0">
                <a:solidFill>
                  <a:prstClr val="black"/>
                </a:solidFill>
                <a:latin typeface="HGS明朝B" panose="02020800000000000000" pitchFamily="18" charset="-128"/>
                <a:ea typeface="HGS明朝B" panose="02020800000000000000" pitchFamily="18" charset="-128"/>
              </a:rPr>
              <a:t>耐用年数</a:t>
            </a:r>
            <a:r>
              <a:rPr lang="en-US" altLang="ja-JP" sz="1600" dirty="0">
                <a:solidFill>
                  <a:prstClr val="black"/>
                </a:solidFill>
                <a:latin typeface="HGS明朝B" panose="02020800000000000000" pitchFamily="18" charset="-128"/>
                <a:ea typeface="HGS明朝B" panose="02020800000000000000" pitchFamily="18" charset="-128"/>
              </a:rPr>
              <a:t>6</a:t>
            </a:r>
            <a:r>
              <a:rPr lang="ja-JP" altLang="en-US" sz="1600" dirty="0">
                <a:solidFill>
                  <a:prstClr val="black"/>
                </a:solidFill>
                <a:latin typeface="HGS明朝B" panose="02020800000000000000" pitchFamily="18" charset="-128"/>
                <a:ea typeface="HGS明朝B" panose="02020800000000000000" pitchFamily="18" charset="-128"/>
              </a:rPr>
              <a:t>年、残存価額ゼロ</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について、定額法により減価償却を行った。</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600" dirty="0">
                <a:solidFill>
                  <a:prstClr val="black"/>
                </a:solidFill>
                <a:latin typeface="HGS明朝B" panose="02020800000000000000" pitchFamily="18" charset="-128"/>
                <a:ea typeface="HGS明朝B" panose="02020800000000000000" pitchFamily="18" charset="-128"/>
              </a:rPr>
              <a:t>２ 本日</a:t>
            </a:r>
            <a:r>
              <a:rPr lang="en-US" altLang="ja-JP" sz="1600" dirty="0">
                <a:solidFill>
                  <a:prstClr val="black"/>
                </a:solidFill>
                <a:latin typeface="HGS明朝B" panose="02020800000000000000" pitchFamily="18" charset="-128"/>
                <a:ea typeface="HGS明朝B" panose="02020800000000000000" pitchFamily="18" charset="-128"/>
              </a:rPr>
              <a:t>3</a:t>
            </a:r>
            <a:r>
              <a:rPr lang="ja-JP" altLang="en-US" sz="1600" dirty="0">
                <a:solidFill>
                  <a:prstClr val="black"/>
                </a:solidFill>
                <a:latin typeface="HGS明朝B" panose="02020800000000000000" pitchFamily="18" charset="-128"/>
                <a:ea typeface="HGS明朝B" panose="02020800000000000000" pitchFamily="18" charset="-128"/>
              </a:rPr>
              <a:t>月</a:t>
            </a:r>
            <a:r>
              <a:rPr lang="en-US" altLang="ja-JP" sz="1600" dirty="0">
                <a:solidFill>
                  <a:prstClr val="black"/>
                </a:solidFill>
                <a:latin typeface="HGS明朝B" panose="02020800000000000000" pitchFamily="18" charset="-128"/>
                <a:ea typeface="HGS明朝B" panose="02020800000000000000" pitchFamily="18" charset="-128"/>
              </a:rPr>
              <a:t>31</a:t>
            </a:r>
            <a:r>
              <a:rPr lang="ja-JP" altLang="en-US" sz="1600" dirty="0">
                <a:solidFill>
                  <a:prstClr val="black"/>
                </a:solidFill>
                <a:latin typeface="HGS明朝B" panose="02020800000000000000" pitchFamily="18" charset="-128"/>
                <a:ea typeface="HGS明朝B" panose="02020800000000000000" pitchFamily="18" charset="-128"/>
              </a:rPr>
              <a:t>日決算に当たり、期首に取得した備品</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取得価額</a:t>
            </a:r>
            <a:r>
              <a:rPr lang="en-US" altLang="ja-JP" sz="1600" dirty="0">
                <a:solidFill>
                  <a:prstClr val="black"/>
                </a:solidFill>
                <a:latin typeface="HGS明朝B" panose="02020800000000000000" pitchFamily="18" charset="-128"/>
                <a:ea typeface="HGS明朝B" panose="02020800000000000000" pitchFamily="18" charset="-128"/>
              </a:rPr>
              <a:t>300,000</a:t>
            </a:r>
            <a:r>
              <a:rPr lang="ja-JP" altLang="en-US" sz="1600" dirty="0">
                <a:solidFill>
                  <a:prstClr val="black"/>
                </a:solidFill>
                <a:latin typeface="HGS明朝B" panose="02020800000000000000" pitchFamily="18" charset="-128"/>
                <a:ea typeface="HGS明朝B" panose="02020800000000000000" pitchFamily="18" charset="-128"/>
              </a:rPr>
              <a:t>円、耐用年</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en-US" altLang="ja-JP" sz="1600" dirty="0">
                <a:solidFill>
                  <a:prstClr val="black"/>
                </a:solidFill>
                <a:latin typeface="HGS明朝B" panose="02020800000000000000" pitchFamily="18" charset="-128"/>
                <a:ea typeface="HGS明朝B" panose="02020800000000000000" pitchFamily="18" charset="-128"/>
              </a:rPr>
              <a:t>    </a:t>
            </a:r>
            <a:r>
              <a:rPr lang="ja-JP" altLang="en-US" sz="1600" dirty="0">
                <a:solidFill>
                  <a:prstClr val="black"/>
                </a:solidFill>
                <a:latin typeface="HGS明朝B" panose="02020800000000000000" pitchFamily="18" charset="-128"/>
                <a:ea typeface="HGS明朝B" panose="02020800000000000000" pitchFamily="18" charset="-128"/>
              </a:rPr>
              <a:t>数</a:t>
            </a:r>
            <a:r>
              <a:rPr lang="en-US" altLang="ja-JP" sz="1600" dirty="0">
                <a:solidFill>
                  <a:prstClr val="black"/>
                </a:solidFill>
                <a:latin typeface="HGS明朝B" panose="02020800000000000000" pitchFamily="18" charset="-128"/>
                <a:ea typeface="HGS明朝B" panose="02020800000000000000" pitchFamily="18" charset="-128"/>
              </a:rPr>
              <a:t>5</a:t>
            </a:r>
            <a:r>
              <a:rPr lang="ja-JP" altLang="en-US" sz="1600" dirty="0">
                <a:solidFill>
                  <a:prstClr val="black"/>
                </a:solidFill>
                <a:latin typeface="HGS明朝B" panose="02020800000000000000" pitchFamily="18" charset="-128"/>
                <a:ea typeface="HGS明朝B" panose="02020800000000000000" pitchFamily="18" charset="-128"/>
              </a:rPr>
              <a:t>年、残存価額は取得価額の</a:t>
            </a:r>
            <a:r>
              <a:rPr lang="en-US" altLang="ja-JP" sz="1600" dirty="0">
                <a:solidFill>
                  <a:prstClr val="black"/>
                </a:solidFill>
                <a:latin typeface="HGS明朝B" panose="02020800000000000000" pitchFamily="18" charset="-128"/>
                <a:ea typeface="HGS明朝B" panose="02020800000000000000" pitchFamily="18" charset="-128"/>
              </a:rPr>
              <a:t>10</a:t>
            </a:r>
            <a:r>
              <a:rPr lang="ja-JP" altLang="en-US" sz="1600" dirty="0">
                <a:solidFill>
                  <a:prstClr val="black"/>
                </a:solidFill>
                <a:latin typeface="HGS明朝B" panose="02020800000000000000" pitchFamily="18" charset="-128"/>
                <a:ea typeface="HGS明朝B" panose="02020800000000000000" pitchFamily="18" charset="-128"/>
              </a:rPr>
              <a:t>％</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について、定額法により減価償却を行った。</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600" dirty="0">
                <a:solidFill>
                  <a:prstClr val="black"/>
                </a:solidFill>
                <a:latin typeface="HGS明朝B" panose="02020800000000000000" pitchFamily="18" charset="-128"/>
                <a:ea typeface="HGS明朝B" panose="02020800000000000000" pitchFamily="18" charset="-128"/>
              </a:rPr>
              <a:t>　</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600" dirty="0">
                <a:solidFill>
                  <a:prstClr val="black"/>
                </a:solidFill>
                <a:latin typeface="HGS明朝B" panose="02020800000000000000" pitchFamily="18" charset="-128"/>
                <a:ea typeface="HGS明朝B" panose="02020800000000000000" pitchFamily="18" charset="-128"/>
              </a:rPr>
              <a:t>３ 本日</a:t>
            </a:r>
            <a:r>
              <a:rPr lang="en-US" altLang="ja-JP" sz="1600" dirty="0">
                <a:solidFill>
                  <a:prstClr val="black"/>
                </a:solidFill>
                <a:latin typeface="HGS明朝B" panose="02020800000000000000" pitchFamily="18" charset="-128"/>
                <a:ea typeface="HGS明朝B" panose="02020800000000000000" pitchFamily="18" charset="-128"/>
              </a:rPr>
              <a:t>3</a:t>
            </a:r>
            <a:r>
              <a:rPr lang="ja-JP" altLang="en-US" sz="1600" dirty="0">
                <a:solidFill>
                  <a:prstClr val="black"/>
                </a:solidFill>
                <a:latin typeface="HGS明朝B" panose="02020800000000000000" pitchFamily="18" charset="-128"/>
                <a:ea typeface="HGS明朝B" panose="02020800000000000000" pitchFamily="18" charset="-128"/>
              </a:rPr>
              <a:t>月</a:t>
            </a:r>
            <a:r>
              <a:rPr lang="en-US" altLang="ja-JP" sz="1600" dirty="0">
                <a:solidFill>
                  <a:prstClr val="black"/>
                </a:solidFill>
                <a:latin typeface="HGS明朝B" panose="02020800000000000000" pitchFamily="18" charset="-128"/>
                <a:ea typeface="HGS明朝B" panose="02020800000000000000" pitchFamily="18" charset="-128"/>
              </a:rPr>
              <a:t>31</a:t>
            </a:r>
            <a:r>
              <a:rPr lang="ja-JP" altLang="en-US" sz="1600" dirty="0">
                <a:solidFill>
                  <a:prstClr val="black"/>
                </a:solidFill>
                <a:latin typeface="HGS明朝B" panose="02020800000000000000" pitchFamily="18" charset="-128"/>
                <a:ea typeface="HGS明朝B" panose="02020800000000000000" pitchFamily="18" charset="-128"/>
              </a:rPr>
              <a:t>日決算に当たり、</a:t>
            </a:r>
            <a:r>
              <a:rPr lang="en-US" altLang="ja-JP" sz="1600" dirty="0">
                <a:solidFill>
                  <a:prstClr val="black"/>
                </a:solidFill>
                <a:latin typeface="HGS明朝B" panose="02020800000000000000" pitchFamily="18" charset="-128"/>
                <a:ea typeface="HGS明朝B" panose="02020800000000000000" pitchFamily="18" charset="-128"/>
              </a:rPr>
              <a:t>2</a:t>
            </a:r>
            <a:r>
              <a:rPr lang="ja-JP" altLang="en-US" sz="1600" dirty="0">
                <a:solidFill>
                  <a:prstClr val="black"/>
                </a:solidFill>
                <a:latin typeface="HGS明朝B" panose="02020800000000000000" pitchFamily="18" charset="-128"/>
                <a:ea typeface="HGS明朝B" panose="02020800000000000000" pitchFamily="18" charset="-128"/>
              </a:rPr>
              <a:t>期前の期首に取得した建物</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取得価額</a:t>
            </a:r>
            <a:r>
              <a:rPr lang="en-US" altLang="ja-JP" sz="1600" dirty="0">
                <a:solidFill>
                  <a:prstClr val="black"/>
                </a:solidFill>
                <a:latin typeface="HGS明朝B" panose="02020800000000000000" pitchFamily="18" charset="-128"/>
                <a:ea typeface="HGS明朝B" panose="02020800000000000000" pitchFamily="18" charset="-128"/>
              </a:rPr>
              <a:t>2,000,000</a:t>
            </a:r>
            <a:r>
              <a:rPr lang="ja-JP" altLang="en-US" sz="1600" dirty="0">
                <a:solidFill>
                  <a:prstClr val="black"/>
                </a:solidFill>
                <a:latin typeface="HGS明朝B" panose="02020800000000000000" pitchFamily="18" charset="-128"/>
                <a:ea typeface="HGS明朝B" panose="02020800000000000000" pitchFamily="18" charset="-128"/>
              </a:rPr>
              <a:t>円、</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en-US" altLang="ja-JP" sz="1600" dirty="0">
                <a:solidFill>
                  <a:prstClr val="black"/>
                </a:solidFill>
                <a:latin typeface="HGS明朝B" panose="02020800000000000000" pitchFamily="18" charset="-128"/>
                <a:ea typeface="HGS明朝B" panose="02020800000000000000" pitchFamily="18" charset="-128"/>
              </a:rPr>
              <a:t>    </a:t>
            </a:r>
            <a:r>
              <a:rPr lang="ja-JP" altLang="en-US" sz="1600" dirty="0">
                <a:solidFill>
                  <a:prstClr val="black"/>
                </a:solidFill>
                <a:latin typeface="HGS明朝B" panose="02020800000000000000" pitchFamily="18" charset="-128"/>
                <a:ea typeface="HGS明朝B" panose="02020800000000000000" pitchFamily="18" charset="-128"/>
              </a:rPr>
              <a:t>耐用年数</a:t>
            </a:r>
            <a:r>
              <a:rPr lang="en-US" altLang="ja-JP" sz="1600" dirty="0">
                <a:solidFill>
                  <a:prstClr val="black"/>
                </a:solidFill>
                <a:latin typeface="HGS明朝B" panose="02020800000000000000" pitchFamily="18" charset="-128"/>
                <a:ea typeface="HGS明朝B" panose="02020800000000000000" pitchFamily="18" charset="-128"/>
              </a:rPr>
              <a:t>20</a:t>
            </a:r>
            <a:r>
              <a:rPr lang="ja-JP" altLang="en-US" sz="1600" dirty="0">
                <a:solidFill>
                  <a:prstClr val="black"/>
                </a:solidFill>
                <a:latin typeface="HGS明朝B" panose="02020800000000000000" pitchFamily="18" charset="-128"/>
                <a:ea typeface="HGS明朝B" panose="02020800000000000000" pitchFamily="18" charset="-128"/>
              </a:rPr>
              <a:t>年、残存価額は取得価額の</a:t>
            </a:r>
            <a:r>
              <a:rPr lang="en-US" altLang="ja-JP" sz="1600" dirty="0">
                <a:solidFill>
                  <a:prstClr val="black"/>
                </a:solidFill>
                <a:latin typeface="HGS明朝B" panose="02020800000000000000" pitchFamily="18" charset="-128"/>
                <a:ea typeface="HGS明朝B" panose="02020800000000000000" pitchFamily="18" charset="-128"/>
              </a:rPr>
              <a:t>10</a:t>
            </a:r>
            <a:r>
              <a:rPr lang="ja-JP" altLang="en-US" sz="1600" dirty="0">
                <a:solidFill>
                  <a:prstClr val="black"/>
                </a:solidFill>
                <a:latin typeface="HGS明朝B" panose="02020800000000000000" pitchFamily="18" charset="-128"/>
                <a:ea typeface="HGS明朝B" panose="02020800000000000000" pitchFamily="18" charset="-128"/>
              </a:rPr>
              <a:t>％</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について、定額法により減価償却を</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en-US" altLang="ja-JP" sz="1600" dirty="0">
                <a:solidFill>
                  <a:prstClr val="black"/>
                </a:solidFill>
                <a:latin typeface="HGS明朝B" panose="02020800000000000000" pitchFamily="18" charset="-128"/>
                <a:ea typeface="HGS明朝B" panose="02020800000000000000" pitchFamily="18" charset="-128"/>
              </a:rPr>
              <a:t>    </a:t>
            </a:r>
            <a:r>
              <a:rPr lang="ja-JP" altLang="en-US" sz="1600" dirty="0">
                <a:solidFill>
                  <a:prstClr val="black"/>
                </a:solidFill>
                <a:latin typeface="HGS明朝B" panose="02020800000000000000" pitchFamily="18" charset="-128"/>
                <a:ea typeface="HGS明朝B" panose="02020800000000000000" pitchFamily="18" charset="-128"/>
              </a:rPr>
              <a:t>行った。なお当期首において</a:t>
            </a:r>
            <a:r>
              <a:rPr lang="en-US" altLang="ja-JP" sz="1600" dirty="0">
                <a:solidFill>
                  <a:prstClr val="black"/>
                </a:solidFill>
                <a:latin typeface="HGS明朝B" panose="02020800000000000000" pitchFamily="18" charset="-128"/>
                <a:ea typeface="HGS明朝B" panose="02020800000000000000" pitchFamily="18" charset="-128"/>
              </a:rPr>
              <a:t>1,000,000</a:t>
            </a:r>
            <a:r>
              <a:rPr lang="ja-JP" altLang="en-US" sz="1600" dirty="0">
                <a:solidFill>
                  <a:prstClr val="black"/>
                </a:solidFill>
                <a:latin typeface="HGS明朝B" panose="02020800000000000000" pitchFamily="18" charset="-128"/>
                <a:ea typeface="HGS明朝B" panose="02020800000000000000" pitchFamily="18" charset="-128"/>
              </a:rPr>
              <a:t>円の資本的支出を行っている。</a:t>
            </a:r>
            <a:endParaRPr lang="en-US" altLang="ja-JP" sz="1600" dirty="0">
              <a:solidFill>
                <a:prstClr val="black"/>
              </a:solidFill>
              <a:latin typeface="HGS明朝B" panose="02020800000000000000" pitchFamily="18" charset="-128"/>
              <a:ea typeface="HGS明朝B" panose="02020800000000000000" pitchFamily="18" charset="-128"/>
            </a:endParaRPr>
          </a:p>
        </p:txBody>
      </p:sp>
    </p:spTree>
    <p:custDataLst>
      <p:tags r:id="rId1"/>
    </p:custDataLst>
    <p:extLst>
      <p:ext uri="{BB962C8B-B14F-4D97-AF65-F5344CB8AC3E}">
        <p14:creationId xmlns:p14="http://schemas.microsoft.com/office/powerpoint/2010/main" val="353444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fade">
                                      <p:cBhvr>
                                        <p:cTn id="37" dur="5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2228AA2F-A6B7-4BEF-9334-8C4799E35F16}"/>
              </a:ext>
            </a:extLst>
          </p:cNvPr>
          <p:cNvSpPr>
            <a:spLocks noGrp="1"/>
          </p:cNvSpPr>
          <p:nvPr>
            <p:ph type="ftr" sz="quarter" idx="11"/>
          </p:nvPr>
        </p:nvSpPr>
        <p:spPr>
          <a:xfrm>
            <a:off x="2567608" y="6356352"/>
            <a:ext cx="6408712"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4" name="スライド番号プレースホルダー 3">
            <a:extLst>
              <a:ext uri="{FF2B5EF4-FFF2-40B4-BE49-F238E27FC236}">
                <a16:creationId xmlns:a16="http://schemas.microsoft.com/office/drawing/2014/main" id="{DD605812-16CA-459E-8D6F-13BCC4B55E27}"/>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9" name="Rectangle 3">
            <a:extLst>
              <a:ext uri="{FF2B5EF4-FFF2-40B4-BE49-F238E27FC236}">
                <a16:creationId xmlns:a16="http://schemas.microsoft.com/office/drawing/2014/main" id="{750DE3A8-1581-46D1-9E2C-8850ED3B5098}"/>
              </a:ext>
            </a:extLst>
          </p:cNvPr>
          <p:cNvSpPr txBox="1">
            <a:spLocks/>
          </p:cNvSpPr>
          <p:nvPr/>
        </p:nvSpPr>
        <p:spPr bwMode="auto">
          <a:xfrm>
            <a:off x="5441624" y="5113204"/>
            <a:ext cx="4798582" cy="989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ts val="600"/>
              </a:spcBef>
              <a:spcAft>
                <a:spcPct val="0"/>
              </a:spcAft>
              <a:buClr>
                <a:schemeClr val="accent1"/>
              </a:buClr>
              <a:buSzPct val="70000"/>
              <a:buFont typeface="Wingdings" panose="05000000000000000000" pitchFamily="2" charset="2"/>
              <a:buNone/>
              <a:defRPr kumimoji="1" sz="1800" b="1" kern="1200">
                <a:solidFill>
                  <a:schemeClr val="tx2"/>
                </a:solidFill>
                <a:latin typeface="+mn-lt"/>
                <a:ea typeface="+mn-ea"/>
                <a:cs typeface="+mn-cs"/>
              </a:defRPr>
            </a:lvl1pPr>
            <a:lvl2pPr marL="457200" indent="0" algn="ctr" rtl="0" eaLnBrk="0" fontAlgn="base" hangingPunct="0">
              <a:spcBef>
                <a:spcPct val="20000"/>
              </a:spcBef>
              <a:spcAft>
                <a:spcPct val="0"/>
              </a:spcAft>
              <a:buClr>
                <a:schemeClr val="accent1"/>
              </a:buClr>
              <a:buSzPct val="80000"/>
              <a:buFont typeface="Wingdings 2" panose="05020102010507070707" pitchFamily="18" charset="2"/>
              <a:buNone/>
              <a:defRPr kumimoji="1" sz="2100" kern="1200">
                <a:solidFill>
                  <a:schemeClr val="tx1"/>
                </a:solidFill>
                <a:latin typeface="+mn-lt"/>
                <a:ea typeface="+mn-ea"/>
                <a:cs typeface="+mn-cs"/>
              </a:defRPr>
            </a:lvl2pPr>
            <a:lvl3pPr marL="914400" indent="0" algn="ctr" rtl="0" eaLnBrk="0" fontAlgn="base" hangingPunct="0">
              <a:spcBef>
                <a:spcPct val="20000"/>
              </a:spcBef>
              <a:spcAft>
                <a:spcPct val="0"/>
              </a:spcAft>
              <a:buClr>
                <a:srgbClr val="E0752F"/>
              </a:buClr>
              <a:buSzPct val="60000"/>
              <a:buFont typeface="Wingdings" panose="05000000000000000000" pitchFamily="2" charset="2"/>
              <a:buNone/>
              <a:defRPr kumimoji="1" kern="1200">
                <a:solidFill>
                  <a:schemeClr val="tx1"/>
                </a:solidFill>
                <a:latin typeface="+mn-lt"/>
                <a:ea typeface="+mn-ea"/>
                <a:cs typeface="+mn-cs"/>
              </a:defRPr>
            </a:lvl3pPr>
            <a:lvl4pPr marL="1371600" indent="0" algn="ctr" rtl="0" eaLnBrk="0" fontAlgn="base" hangingPunct="0">
              <a:spcBef>
                <a:spcPct val="20000"/>
              </a:spcBef>
              <a:spcAft>
                <a:spcPct val="0"/>
              </a:spcAft>
              <a:buClr>
                <a:srgbClr val="FEC3AE"/>
              </a:buClr>
              <a:buSzPct val="60000"/>
              <a:buFont typeface="Wingdings" panose="05000000000000000000" pitchFamily="2" charset="2"/>
              <a:buNone/>
              <a:defRPr kumimoji="1" kern="1200">
                <a:solidFill>
                  <a:schemeClr val="tx1"/>
                </a:solidFill>
                <a:latin typeface="+mn-lt"/>
                <a:ea typeface="+mn-ea"/>
                <a:cs typeface="+mn-cs"/>
              </a:defRPr>
            </a:lvl4pPr>
            <a:lvl5pPr marL="1828800" indent="0" algn="ctr" rtl="0" eaLnBrk="0" fontAlgn="base" hangingPunct="0">
              <a:spcBef>
                <a:spcPct val="20000"/>
              </a:spcBef>
              <a:spcAft>
                <a:spcPct val="0"/>
              </a:spcAft>
              <a:buClr>
                <a:srgbClr val="BDCAE9"/>
              </a:buClr>
              <a:buSzPct val="68000"/>
              <a:buFont typeface="Wingdings 2" panose="05020102010507070707" pitchFamily="18" charset="2"/>
              <a:buNone/>
              <a:defRPr kumimoji="1"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1"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1"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1"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1" sz="1400" kern="1200" baseline="0">
                <a:solidFill>
                  <a:schemeClr val="tx2"/>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
                <a:srgbClr val="FDA023"/>
              </a:buClr>
              <a:buSzPct val="70000"/>
              <a:buFont typeface="Wingdings" panose="05000000000000000000" pitchFamily="2" charset="2"/>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一般社団法人国際会計コンソーシアム</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ctr" defTabSz="914400" rtl="0" eaLnBrk="1" fontAlgn="base" latinLnBrk="0" hangingPunct="1">
              <a:lnSpc>
                <a:spcPct val="100000"/>
              </a:lnSpc>
              <a:spcBef>
                <a:spcPts val="600"/>
              </a:spcBef>
              <a:spcAft>
                <a:spcPct val="0"/>
              </a:spcAft>
              <a:buClr>
                <a:srgbClr val="FDA023"/>
              </a:buClr>
              <a:buSzPct val="70000"/>
              <a:buFont typeface="Wingdings" panose="05000000000000000000" pitchFamily="2" charset="2"/>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東京都港区六本木</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5</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丁目</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16</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番</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50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号</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ctr" defTabSz="914400" rtl="0" eaLnBrk="1" fontAlgn="base" latinLnBrk="0" hangingPunct="1">
              <a:lnSpc>
                <a:spcPct val="100000"/>
              </a:lnSpc>
              <a:spcBef>
                <a:spcPts val="600"/>
              </a:spcBef>
              <a:spcAft>
                <a:spcPct val="0"/>
              </a:spcAft>
              <a:buClr>
                <a:srgbClr val="FDA023"/>
              </a:buClr>
              <a:buSzPct val="70000"/>
              <a:buFont typeface="Wingdings" panose="05000000000000000000" pitchFamily="2" charset="2"/>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六本木デュープレックス</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M’s205</a:t>
            </a:r>
            <a:endPar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p:txBody>
      </p:sp>
      <p:sp>
        <p:nvSpPr>
          <p:cNvPr id="10" name="タイトル 1">
            <a:extLst>
              <a:ext uri="{FF2B5EF4-FFF2-40B4-BE49-F238E27FC236}">
                <a16:creationId xmlns:a16="http://schemas.microsoft.com/office/drawing/2014/main" id="{31DB00B0-3AA7-40D0-A1B0-A0095840344E}"/>
              </a:ext>
            </a:extLst>
          </p:cNvPr>
          <p:cNvSpPr txBox="1">
            <a:spLocks/>
          </p:cNvSpPr>
          <p:nvPr/>
        </p:nvSpPr>
        <p:spPr>
          <a:xfrm>
            <a:off x="2036088" y="1556792"/>
            <a:ext cx="8229600" cy="20382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HGS明朝B" panose="02020800000000000000" pitchFamily="18" charset="-128"/>
                <a:cs typeface="+mj-cs"/>
              </a:defRPr>
            </a:lvl1pPr>
          </a:lstStyle>
          <a:p>
            <a:pPr fontAlgn="auto">
              <a:spcBef>
                <a:spcPct val="20000"/>
              </a:spcBef>
              <a:spcAft>
                <a:spcPts val="0"/>
              </a:spcAft>
              <a:defRPr/>
            </a:pPr>
            <a:r>
              <a:rPr kumimoji="1" lang="ja-JP" altLang="en-US" sz="2400" i="0" u="none" strike="noStrike" kern="1200" cap="none" spc="0" normalizeH="0" baseline="0" noProof="0" dirty="0">
                <a:ln>
                  <a:noFill/>
                </a:ln>
                <a:solidFill>
                  <a:prstClr val="black"/>
                </a:solidFill>
                <a:effectLst/>
                <a:uLnTx/>
                <a:uFillTx/>
                <a:latin typeface="HGS明朝B" panose="02020800000000000000" pitchFamily="18" charset="-128"/>
              </a:rPr>
              <a:t>入門</a:t>
            </a:r>
            <a:r>
              <a:rPr kumimoji="1" lang="en-US" altLang="ja-JP" sz="2400" i="0" u="none" strike="noStrike" kern="1200" cap="none" spc="0" normalizeH="0" baseline="0" noProof="0" dirty="0">
                <a:ln>
                  <a:noFill/>
                </a:ln>
                <a:solidFill>
                  <a:prstClr val="black"/>
                </a:solidFill>
                <a:effectLst/>
                <a:uLnTx/>
                <a:uFillTx/>
                <a:latin typeface="HGS明朝B" panose="02020800000000000000" pitchFamily="18" charset="-128"/>
              </a:rPr>
              <a:t>―</a:t>
            </a:r>
            <a:r>
              <a:rPr kumimoji="1" lang="ja-JP" altLang="en-US" sz="2400" i="0" u="none" strike="noStrike" kern="1200" cap="none" spc="0" normalizeH="0" baseline="0" noProof="0" dirty="0">
                <a:ln>
                  <a:noFill/>
                </a:ln>
                <a:solidFill>
                  <a:prstClr val="black"/>
                </a:solidFill>
                <a:effectLst/>
                <a:uLnTx/>
                <a:uFillTx/>
                <a:latin typeface="HGS明朝B" panose="02020800000000000000" pitchFamily="18" charset="-128"/>
              </a:rPr>
              <a:t>社長の実践簿記　</a:t>
            </a:r>
            <a:endParaRPr kumimoji="1" lang="en-US" altLang="ja-JP" sz="2400" i="0" u="none" strike="noStrike" kern="1200" cap="none" spc="0" normalizeH="0" baseline="0" noProof="0" dirty="0">
              <a:ln>
                <a:noFill/>
              </a:ln>
              <a:solidFill>
                <a:prstClr val="black"/>
              </a:solidFill>
              <a:effectLst/>
              <a:uLnTx/>
              <a:uFillTx/>
              <a:latin typeface="HGS明朝B" panose="02020800000000000000" pitchFamily="18" charset="-128"/>
            </a:endParaRPr>
          </a:p>
          <a:p>
            <a:pPr marL="0" marR="0" lvl="0" indent="0" algn="ctr" defTabSz="914400" rtl="0" eaLnBrk="1" fontAlgn="auto" latinLnBrk="0" hangingPunct="1">
              <a:lnSpc>
                <a:spcPct val="100000"/>
              </a:lnSpc>
              <a:spcBef>
                <a:spcPct val="20000"/>
              </a:spcBef>
              <a:spcAft>
                <a:spcPts val="0"/>
              </a:spcAft>
              <a:buClrTx/>
              <a:buSzTx/>
              <a:buFontTx/>
              <a:buNone/>
              <a:tabLst/>
              <a:defRPr/>
            </a:pPr>
            <a:r>
              <a:rPr kumimoji="1" lang="ja-JP" altLang="en-US" sz="2400" i="0" u="none" strike="noStrike" kern="1200" cap="none" spc="0" normalizeH="0" baseline="0" noProof="0" dirty="0">
                <a:ln>
                  <a:noFill/>
                </a:ln>
                <a:solidFill>
                  <a:prstClr val="black"/>
                </a:solidFill>
                <a:effectLst/>
                <a:uLnTx/>
                <a:uFillTx/>
                <a:latin typeface="HGS明朝B" panose="02020800000000000000" pitchFamily="18" charset="-128"/>
              </a:rPr>
              <a:t>第</a:t>
            </a:r>
            <a:r>
              <a:rPr kumimoji="1" lang="en-US" altLang="ja-JP" sz="2400" i="0" u="none" strike="noStrike" kern="1200" cap="none" spc="0" normalizeH="0" baseline="0" noProof="0" dirty="0">
                <a:ln>
                  <a:noFill/>
                </a:ln>
                <a:solidFill>
                  <a:prstClr val="black"/>
                </a:solidFill>
                <a:effectLst/>
                <a:uLnTx/>
                <a:uFillTx/>
                <a:latin typeface="HGS明朝B" panose="02020800000000000000" pitchFamily="18" charset="-128"/>
              </a:rPr>
              <a:t>12</a:t>
            </a:r>
            <a:r>
              <a:rPr kumimoji="1" lang="ja-JP" altLang="en-US" sz="2400" i="0" u="none" strike="noStrike" kern="1200" cap="none" spc="0" normalizeH="0" baseline="0" noProof="0" dirty="0">
                <a:ln>
                  <a:noFill/>
                </a:ln>
                <a:solidFill>
                  <a:prstClr val="black"/>
                </a:solidFill>
                <a:effectLst/>
                <a:uLnTx/>
                <a:uFillTx/>
                <a:latin typeface="HGS明朝B" panose="02020800000000000000" pitchFamily="18" charset="-128"/>
              </a:rPr>
              <a:t>講  減価償却</a:t>
            </a:r>
          </a:p>
        </p:txBody>
      </p:sp>
      <p:pic>
        <p:nvPicPr>
          <p:cNvPr id="8" name="図 7">
            <a:extLst>
              <a:ext uri="{FF2B5EF4-FFF2-40B4-BE49-F238E27FC236}">
                <a16:creationId xmlns:a16="http://schemas.microsoft.com/office/drawing/2014/main" id="{C2914E3B-840D-42D5-8A8C-81FFD0C807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1944" y="4748079"/>
            <a:ext cx="1440160" cy="365125"/>
          </a:xfrm>
          <a:prstGeom prst="rect">
            <a:avLst/>
          </a:prstGeom>
        </p:spPr>
      </p:pic>
    </p:spTree>
    <p:extLst>
      <p:ext uri="{BB962C8B-B14F-4D97-AF65-F5344CB8AC3E}">
        <p14:creationId xmlns:p14="http://schemas.microsoft.com/office/powerpoint/2010/main" val="2414069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9476" y="1326208"/>
            <a:ext cx="7886700" cy="471586"/>
          </a:xfrm>
        </p:spPr>
        <p:txBody>
          <a:bodyPr>
            <a:normAutofit/>
          </a:bodyPr>
          <a:lstStyle/>
          <a:p>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②　解答用紙</a:t>
            </a:r>
            <a:endParaRPr kumimoji="1" lang="ja-JP" altLang="en-US" sz="1600" dirty="0"/>
          </a:p>
        </p:txBody>
      </p:sp>
      <p:sp>
        <p:nvSpPr>
          <p:cNvPr id="5" name="フッター プレースホルダー 2">
            <a:extLst>
              <a:ext uri="{FF2B5EF4-FFF2-40B4-BE49-F238E27FC236}">
                <a16:creationId xmlns:a16="http://schemas.microsoft.com/office/drawing/2014/main" id="{78AA2738-22B9-43C1-913C-154CC581AD37}"/>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20</a:t>
            </a:fld>
            <a:endParaRPr lang="en-US" altLang="ja-JP"/>
          </a:p>
        </p:txBody>
      </p:sp>
      <p:graphicFrame>
        <p:nvGraphicFramePr>
          <p:cNvPr id="4" name="表 3"/>
          <p:cNvGraphicFramePr>
            <a:graphicFrameLocks noGrp="1"/>
          </p:cNvGraphicFramePr>
          <p:nvPr/>
        </p:nvGraphicFramePr>
        <p:xfrm>
          <a:off x="1379476" y="2708920"/>
          <a:ext cx="9433048" cy="2736305"/>
        </p:xfrm>
        <a:graphic>
          <a:graphicData uri="http://schemas.openxmlformats.org/drawingml/2006/table">
            <a:tbl>
              <a:tblPr/>
              <a:tblGrid>
                <a:gridCol w="628870">
                  <a:extLst>
                    <a:ext uri="{9D8B030D-6E8A-4147-A177-3AD203B41FA5}">
                      <a16:colId xmlns:a16="http://schemas.microsoft.com/office/drawing/2014/main" val="20000"/>
                    </a:ext>
                  </a:extLst>
                </a:gridCol>
                <a:gridCol w="3144349">
                  <a:extLst>
                    <a:ext uri="{9D8B030D-6E8A-4147-A177-3AD203B41FA5}">
                      <a16:colId xmlns:a16="http://schemas.microsoft.com/office/drawing/2014/main" val="20001"/>
                    </a:ext>
                  </a:extLst>
                </a:gridCol>
                <a:gridCol w="1257740">
                  <a:extLst>
                    <a:ext uri="{9D8B030D-6E8A-4147-A177-3AD203B41FA5}">
                      <a16:colId xmlns:a16="http://schemas.microsoft.com/office/drawing/2014/main" val="20002"/>
                    </a:ext>
                  </a:extLst>
                </a:gridCol>
                <a:gridCol w="3144349">
                  <a:extLst>
                    <a:ext uri="{9D8B030D-6E8A-4147-A177-3AD203B41FA5}">
                      <a16:colId xmlns:a16="http://schemas.microsoft.com/office/drawing/2014/main" val="20003"/>
                    </a:ext>
                  </a:extLst>
                </a:gridCol>
                <a:gridCol w="1257740">
                  <a:extLst>
                    <a:ext uri="{9D8B030D-6E8A-4147-A177-3AD203B41FA5}">
                      <a16:colId xmlns:a16="http://schemas.microsoft.com/office/drawing/2014/main" val="20004"/>
                    </a:ext>
                  </a:extLst>
                </a:gridCol>
              </a:tblGrid>
              <a:tr h="547261">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借方科目</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貸方科目</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7261">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47261">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7261">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3-1</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47261">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3-2</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16952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3451" y="1534342"/>
            <a:ext cx="7886700" cy="543594"/>
          </a:xfrm>
        </p:spPr>
        <p:txBody>
          <a:bodyPr>
            <a:normAutofit/>
          </a:bodyPr>
          <a:lstStyle/>
          <a:p>
            <a:pPr defTabSz="9144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② 解答</a:t>
            </a:r>
            <a:endParaRPr kumimoji="1" lang="ja-JP" altLang="en-US" sz="1600" dirty="0"/>
          </a:p>
        </p:txBody>
      </p:sp>
      <p:sp>
        <p:nvSpPr>
          <p:cNvPr id="5" name="フッター プレースホルダー 2">
            <a:extLst>
              <a:ext uri="{FF2B5EF4-FFF2-40B4-BE49-F238E27FC236}">
                <a16:creationId xmlns:a16="http://schemas.microsoft.com/office/drawing/2014/main" id="{200999E2-A6D3-4FFA-9234-6FA4D6FF2975}"/>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21</a:t>
            </a:fld>
            <a:endParaRPr lang="en-US" altLang="ja-JP"/>
          </a:p>
        </p:txBody>
      </p:sp>
      <p:graphicFrame>
        <p:nvGraphicFramePr>
          <p:cNvPr id="4" name="表 3"/>
          <p:cNvGraphicFramePr>
            <a:graphicFrameLocks noGrp="1"/>
          </p:cNvGraphicFramePr>
          <p:nvPr/>
        </p:nvGraphicFramePr>
        <p:xfrm>
          <a:off x="1163451" y="2780928"/>
          <a:ext cx="9865097" cy="2520282"/>
        </p:xfrm>
        <a:graphic>
          <a:graphicData uri="http://schemas.openxmlformats.org/drawingml/2006/table">
            <a:tbl>
              <a:tblPr/>
              <a:tblGrid>
                <a:gridCol w="657673">
                  <a:extLst>
                    <a:ext uri="{9D8B030D-6E8A-4147-A177-3AD203B41FA5}">
                      <a16:colId xmlns:a16="http://schemas.microsoft.com/office/drawing/2014/main" val="20000"/>
                    </a:ext>
                  </a:extLst>
                </a:gridCol>
                <a:gridCol w="3288365">
                  <a:extLst>
                    <a:ext uri="{9D8B030D-6E8A-4147-A177-3AD203B41FA5}">
                      <a16:colId xmlns:a16="http://schemas.microsoft.com/office/drawing/2014/main" val="20001"/>
                    </a:ext>
                  </a:extLst>
                </a:gridCol>
                <a:gridCol w="1315347">
                  <a:extLst>
                    <a:ext uri="{9D8B030D-6E8A-4147-A177-3AD203B41FA5}">
                      <a16:colId xmlns:a16="http://schemas.microsoft.com/office/drawing/2014/main" val="20002"/>
                    </a:ext>
                  </a:extLst>
                </a:gridCol>
                <a:gridCol w="3288365">
                  <a:extLst>
                    <a:ext uri="{9D8B030D-6E8A-4147-A177-3AD203B41FA5}">
                      <a16:colId xmlns:a16="http://schemas.microsoft.com/office/drawing/2014/main" val="20003"/>
                    </a:ext>
                  </a:extLst>
                </a:gridCol>
                <a:gridCol w="1315347">
                  <a:extLst>
                    <a:ext uri="{9D8B030D-6E8A-4147-A177-3AD203B41FA5}">
                      <a16:colId xmlns:a16="http://schemas.microsoft.com/office/drawing/2014/main" val="20004"/>
                    </a:ext>
                  </a:extLst>
                </a:gridCol>
              </a:tblGrid>
              <a:tr h="465407">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借方科目</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貸方科目</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58654">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車両運搬具減価償却費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車両運搬具減価償却費累計額　</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5407">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備品減価償却費</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54,000</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備品減価償却費累計額</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54,000</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5407">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3-1</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建物減価償却費</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90,000</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建物減価償却費累計額</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90,000</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5407">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3-2</a:t>
                      </a:r>
                    </a:p>
                  </a:txBody>
                  <a:tcPr marL="7302" marR="7302"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建物減価償却費</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50,000</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建物減価償却費累計額</a:t>
                      </a:r>
                    </a:p>
                  </a:txBody>
                  <a:tcPr marL="87630"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50,000</a:t>
                      </a:r>
                    </a:p>
                  </a:txBody>
                  <a:tcPr marL="7302" marR="87630" marT="7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23075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3432" y="332656"/>
            <a:ext cx="7886700" cy="471586"/>
          </a:xfrm>
        </p:spPr>
        <p:txBody>
          <a:bodyPr/>
          <a:lstStyle/>
          <a:p>
            <a:pPr defTabSz="914400" eaLnBrk="0" fontAlgn="base" hangingPunct="0">
              <a:lnSpc>
                <a:spcPct val="150000"/>
              </a:lnSpc>
              <a:spcAft>
                <a:spcPct val="0"/>
              </a:spcAft>
              <a:defRPr/>
            </a:pPr>
            <a:r>
              <a:rPr lang="ja-JP" altLang="en-US" sz="1400" dirty="0">
                <a:solidFill>
                  <a:prstClr val="black"/>
                </a:solidFill>
                <a:latin typeface="HGS明朝B" panose="02020800000000000000" pitchFamily="18" charset="-128"/>
                <a:ea typeface="HGS明朝B" panose="02020800000000000000" pitchFamily="18" charset="-128"/>
                <a:cs typeface="+mn-cs"/>
              </a:rPr>
              <a:t>問題</a:t>
            </a:r>
            <a:r>
              <a:rPr lang="en-US" altLang="ja-JP" sz="1400" dirty="0">
                <a:solidFill>
                  <a:prstClr val="black"/>
                </a:solidFill>
                <a:latin typeface="HGS明朝B" panose="02020800000000000000" pitchFamily="18" charset="-128"/>
                <a:ea typeface="HGS明朝B" panose="02020800000000000000" pitchFamily="18" charset="-128"/>
                <a:cs typeface="+mn-cs"/>
              </a:rPr>
              <a:t>12</a:t>
            </a:r>
            <a:r>
              <a:rPr lang="ja-JP" altLang="en-US" sz="1400" dirty="0">
                <a:solidFill>
                  <a:prstClr val="black"/>
                </a:solidFill>
                <a:latin typeface="HGS明朝B" panose="02020800000000000000" pitchFamily="18" charset="-128"/>
                <a:ea typeface="HGS明朝B" panose="02020800000000000000" pitchFamily="18" charset="-128"/>
                <a:cs typeface="+mn-cs"/>
              </a:rPr>
              <a:t>② 解説</a:t>
            </a:r>
            <a:endParaRPr kumimoji="1" lang="ja-JP" altLang="en-US" dirty="0"/>
          </a:p>
        </p:txBody>
      </p:sp>
      <p:sp>
        <p:nvSpPr>
          <p:cNvPr id="5" name="フッター プレースホルダー 2">
            <a:extLst>
              <a:ext uri="{FF2B5EF4-FFF2-40B4-BE49-F238E27FC236}">
                <a16:creationId xmlns:a16="http://schemas.microsoft.com/office/drawing/2014/main" id="{EDA442A5-A985-4AF7-9379-9E5A6DCA991D}"/>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22</a:t>
            </a:fld>
            <a:endParaRPr lang="en-US" altLang="ja-JP"/>
          </a:p>
        </p:txBody>
      </p:sp>
      <p:sp>
        <p:nvSpPr>
          <p:cNvPr id="4" name="正方形/長方形 3">
            <a:extLst>
              <a:ext uri="{FF2B5EF4-FFF2-40B4-BE49-F238E27FC236}">
                <a16:creationId xmlns:a16="http://schemas.microsoft.com/office/drawing/2014/main" id="{A6103A21-631F-45D3-ADE7-EDA0D8418A7D}"/>
              </a:ext>
            </a:extLst>
          </p:cNvPr>
          <p:cNvSpPr/>
          <p:nvPr/>
        </p:nvSpPr>
        <p:spPr>
          <a:xfrm>
            <a:off x="1398390" y="853889"/>
            <a:ext cx="7724776" cy="5586145"/>
          </a:xfrm>
          <a:prstGeom prst="rect">
            <a:avLst/>
          </a:prstGeom>
        </p:spPr>
        <p:txBody>
          <a:bodyPr wrap="square">
            <a:spAutoFit/>
          </a:bodyPr>
          <a:lstStyle/>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１ 本日</a:t>
            </a:r>
            <a:r>
              <a:rPr lang="en-US" altLang="ja-JP" sz="1400" dirty="0">
                <a:solidFill>
                  <a:prstClr val="black"/>
                </a:solidFill>
                <a:latin typeface="HGS明朝B" panose="02020800000000000000" pitchFamily="18" charset="-128"/>
                <a:ea typeface="HGS明朝B" panose="02020800000000000000" pitchFamily="18" charset="-128"/>
              </a:rPr>
              <a:t>3</a:t>
            </a:r>
            <a:r>
              <a:rPr lang="ja-JP" altLang="en-US" sz="1400" dirty="0">
                <a:solidFill>
                  <a:prstClr val="black"/>
                </a:solidFill>
                <a:latin typeface="HGS明朝B" panose="02020800000000000000" pitchFamily="18" charset="-128"/>
                <a:ea typeface="HGS明朝B" panose="02020800000000000000" pitchFamily="18" charset="-128"/>
              </a:rPr>
              <a:t>月</a:t>
            </a:r>
            <a:r>
              <a:rPr lang="en-US" altLang="ja-JP" sz="1400" dirty="0">
                <a:solidFill>
                  <a:prstClr val="black"/>
                </a:solidFill>
                <a:latin typeface="HGS明朝B" panose="02020800000000000000" pitchFamily="18" charset="-128"/>
                <a:ea typeface="HGS明朝B" panose="02020800000000000000" pitchFamily="18" charset="-128"/>
              </a:rPr>
              <a:t>31</a:t>
            </a:r>
            <a:r>
              <a:rPr lang="ja-JP" altLang="en-US" sz="1400" dirty="0">
                <a:solidFill>
                  <a:prstClr val="black"/>
                </a:solidFill>
                <a:latin typeface="HGS明朝B" panose="02020800000000000000" pitchFamily="18" charset="-128"/>
                <a:ea typeface="HGS明朝B" panose="02020800000000000000" pitchFamily="18" charset="-128"/>
              </a:rPr>
              <a:t>日決算に当たり、期首に取得した車両運搬具</a:t>
            </a:r>
            <a:r>
              <a:rPr lang="en-US" altLang="ja-JP" sz="1400" dirty="0">
                <a:solidFill>
                  <a:prstClr val="black"/>
                </a:solidFill>
                <a:latin typeface="HGS明朝B" panose="02020800000000000000" pitchFamily="18" charset="-128"/>
                <a:ea typeface="HGS明朝B" panose="02020800000000000000" pitchFamily="18" charset="-128"/>
              </a:rPr>
              <a:t>(</a:t>
            </a:r>
            <a:r>
              <a:rPr lang="ja-JP" altLang="en-US" sz="1400" dirty="0">
                <a:solidFill>
                  <a:prstClr val="black"/>
                </a:solidFill>
                <a:latin typeface="HGS明朝B" panose="02020800000000000000" pitchFamily="18" charset="-128"/>
                <a:ea typeface="HGS明朝B" panose="02020800000000000000" pitchFamily="18" charset="-128"/>
              </a:rPr>
              <a:t>取得価額</a:t>
            </a:r>
            <a:r>
              <a:rPr lang="en-US" altLang="ja-JP" sz="1400" dirty="0">
                <a:solidFill>
                  <a:prstClr val="black"/>
                </a:solidFill>
                <a:latin typeface="HGS明朝B" panose="02020800000000000000" pitchFamily="18" charset="-128"/>
                <a:ea typeface="HGS明朝B" panose="02020800000000000000" pitchFamily="18" charset="-128"/>
              </a:rPr>
              <a:t>1,200,000</a:t>
            </a:r>
            <a:r>
              <a:rPr lang="ja-JP" altLang="en-US" sz="1400" dirty="0">
                <a:solidFill>
                  <a:prstClr val="black"/>
                </a:solidFill>
                <a:latin typeface="HGS明朝B" panose="02020800000000000000" pitchFamily="18" charset="-128"/>
                <a:ea typeface="HGS明朝B" panose="02020800000000000000" pitchFamily="18" charset="-128"/>
              </a:rPr>
              <a:t>円、耐用</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年数</a:t>
            </a:r>
            <a:r>
              <a:rPr lang="en-US" altLang="ja-JP" sz="1400" dirty="0">
                <a:solidFill>
                  <a:prstClr val="black"/>
                </a:solidFill>
                <a:latin typeface="HGS明朝B" panose="02020800000000000000" pitchFamily="18" charset="-128"/>
                <a:ea typeface="HGS明朝B" panose="02020800000000000000" pitchFamily="18" charset="-128"/>
              </a:rPr>
              <a:t>6</a:t>
            </a:r>
            <a:r>
              <a:rPr lang="ja-JP" altLang="en-US" sz="1400" dirty="0">
                <a:solidFill>
                  <a:prstClr val="black"/>
                </a:solidFill>
                <a:latin typeface="HGS明朝B" panose="02020800000000000000" pitchFamily="18" charset="-128"/>
                <a:ea typeface="HGS明朝B" panose="02020800000000000000" pitchFamily="18" charset="-128"/>
              </a:rPr>
              <a:t>年、残存価額ゼロ</a:t>
            </a:r>
            <a:r>
              <a:rPr lang="en-US" altLang="ja-JP" sz="1400" dirty="0">
                <a:solidFill>
                  <a:prstClr val="black"/>
                </a:solidFill>
                <a:latin typeface="HGS明朝B" panose="02020800000000000000" pitchFamily="18" charset="-128"/>
                <a:ea typeface="HGS明朝B" panose="02020800000000000000" pitchFamily="18" charset="-128"/>
              </a:rPr>
              <a:t>)</a:t>
            </a:r>
            <a:r>
              <a:rPr lang="ja-JP" altLang="en-US" sz="1400" dirty="0">
                <a:solidFill>
                  <a:prstClr val="black"/>
                </a:solidFill>
                <a:latin typeface="HGS明朝B" panose="02020800000000000000" pitchFamily="18" charset="-128"/>
                <a:ea typeface="HGS明朝B" panose="02020800000000000000" pitchFamily="18" charset="-128"/>
              </a:rPr>
              <a:t>について、定額法により減価償却を行った。</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車両運搬具減価償却費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200,000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車両運搬具減価償却累計額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200,000</a:t>
            </a:r>
          </a:p>
          <a:p>
            <a:pPr>
              <a:lnSpc>
                <a:spcPct val="150000"/>
              </a:lnSpc>
              <a:defRPr/>
            </a:pPr>
            <a:r>
              <a:rPr lang="en-US" altLang="ja-JP" sz="1400" dirty="0">
                <a:solidFill>
                  <a:srgbClr val="FF0000"/>
                </a:solidFill>
                <a:latin typeface="HGS明朝B" panose="02020800000000000000" pitchFamily="18" charset="-128"/>
                <a:ea typeface="HGS明朝B" panose="02020800000000000000" pitchFamily="18" charset="-128"/>
              </a:rPr>
              <a:t>       1,2000,000×(1-0</a:t>
            </a:r>
            <a:r>
              <a:rPr lang="ja-JP" altLang="en-US" sz="1400" dirty="0">
                <a:solidFill>
                  <a:srgbClr val="FF0000"/>
                </a:solidFill>
                <a:latin typeface="HGS明朝B" panose="02020800000000000000" pitchFamily="18" charset="-128"/>
                <a:ea typeface="HGS明朝B" panose="02020800000000000000" pitchFamily="18" charset="-128"/>
              </a:rPr>
              <a:t>％</a:t>
            </a:r>
            <a:r>
              <a:rPr lang="en-US" altLang="ja-JP" sz="1400" dirty="0">
                <a:solidFill>
                  <a:srgbClr val="FF0000"/>
                </a:solidFill>
                <a:latin typeface="HGS明朝B" panose="02020800000000000000" pitchFamily="18" charset="-128"/>
                <a:ea typeface="HGS明朝B" panose="02020800000000000000" pitchFamily="18" charset="-128"/>
              </a:rPr>
              <a:t>)÷6=200,000</a:t>
            </a: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２ 本日</a:t>
            </a:r>
            <a:r>
              <a:rPr lang="en-US" altLang="ja-JP" sz="1400" dirty="0">
                <a:solidFill>
                  <a:prstClr val="black"/>
                </a:solidFill>
                <a:latin typeface="HGS明朝B" panose="02020800000000000000" pitchFamily="18" charset="-128"/>
                <a:ea typeface="HGS明朝B" panose="02020800000000000000" pitchFamily="18" charset="-128"/>
              </a:rPr>
              <a:t>3</a:t>
            </a:r>
            <a:r>
              <a:rPr lang="ja-JP" altLang="en-US" sz="1400" dirty="0">
                <a:solidFill>
                  <a:prstClr val="black"/>
                </a:solidFill>
                <a:latin typeface="HGS明朝B" panose="02020800000000000000" pitchFamily="18" charset="-128"/>
                <a:ea typeface="HGS明朝B" panose="02020800000000000000" pitchFamily="18" charset="-128"/>
              </a:rPr>
              <a:t>月</a:t>
            </a:r>
            <a:r>
              <a:rPr lang="en-US" altLang="ja-JP" sz="1400" dirty="0">
                <a:solidFill>
                  <a:prstClr val="black"/>
                </a:solidFill>
                <a:latin typeface="HGS明朝B" panose="02020800000000000000" pitchFamily="18" charset="-128"/>
                <a:ea typeface="HGS明朝B" panose="02020800000000000000" pitchFamily="18" charset="-128"/>
              </a:rPr>
              <a:t>31</a:t>
            </a:r>
            <a:r>
              <a:rPr lang="ja-JP" altLang="en-US" sz="1400" dirty="0">
                <a:solidFill>
                  <a:prstClr val="black"/>
                </a:solidFill>
                <a:latin typeface="HGS明朝B" panose="02020800000000000000" pitchFamily="18" charset="-128"/>
                <a:ea typeface="HGS明朝B" panose="02020800000000000000" pitchFamily="18" charset="-128"/>
              </a:rPr>
              <a:t>日決算に当たり、期首に取得した備品</a:t>
            </a:r>
            <a:r>
              <a:rPr lang="en-US" altLang="ja-JP" sz="1400" dirty="0">
                <a:solidFill>
                  <a:prstClr val="black"/>
                </a:solidFill>
                <a:latin typeface="HGS明朝B" panose="02020800000000000000" pitchFamily="18" charset="-128"/>
                <a:ea typeface="HGS明朝B" panose="02020800000000000000" pitchFamily="18" charset="-128"/>
              </a:rPr>
              <a:t>(</a:t>
            </a:r>
            <a:r>
              <a:rPr lang="ja-JP" altLang="en-US" sz="1400" dirty="0">
                <a:solidFill>
                  <a:prstClr val="black"/>
                </a:solidFill>
                <a:latin typeface="HGS明朝B" panose="02020800000000000000" pitchFamily="18" charset="-128"/>
                <a:ea typeface="HGS明朝B" panose="02020800000000000000" pitchFamily="18" charset="-128"/>
              </a:rPr>
              <a:t>取得価額</a:t>
            </a:r>
            <a:r>
              <a:rPr lang="en-US" altLang="ja-JP" sz="1400" dirty="0">
                <a:solidFill>
                  <a:prstClr val="black"/>
                </a:solidFill>
                <a:latin typeface="HGS明朝B" panose="02020800000000000000" pitchFamily="18" charset="-128"/>
                <a:ea typeface="HGS明朝B" panose="02020800000000000000" pitchFamily="18" charset="-128"/>
              </a:rPr>
              <a:t>300,000</a:t>
            </a:r>
            <a:r>
              <a:rPr lang="ja-JP" altLang="en-US" sz="1400" dirty="0">
                <a:solidFill>
                  <a:prstClr val="black"/>
                </a:solidFill>
                <a:latin typeface="HGS明朝B" panose="02020800000000000000" pitchFamily="18" charset="-128"/>
                <a:ea typeface="HGS明朝B" panose="02020800000000000000" pitchFamily="18" charset="-128"/>
              </a:rPr>
              <a:t>円、耐用</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年数</a:t>
            </a:r>
            <a:r>
              <a:rPr lang="en-US" altLang="ja-JP" sz="1400" dirty="0">
                <a:solidFill>
                  <a:prstClr val="black"/>
                </a:solidFill>
                <a:latin typeface="HGS明朝B" panose="02020800000000000000" pitchFamily="18" charset="-128"/>
                <a:ea typeface="HGS明朝B" panose="02020800000000000000" pitchFamily="18" charset="-128"/>
              </a:rPr>
              <a:t>5</a:t>
            </a:r>
            <a:r>
              <a:rPr lang="ja-JP" altLang="en-US" sz="1400" dirty="0">
                <a:solidFill>
                  <a:prstClr val="black"/>
                </a:solidFill>
                <a:latin typeface="HGS明朝B" panose="02020800000000000000" pitchFamily="18" charset="-128"/>
                <a:ea typeface="HGS明朝B" panose="02020800000000000000" pitchFamily="18" charset="-128"/>
              </a:rPr>
              <a:t>年、残存価額は取得価額の</a:t>
            </a:r>
            <a:r>
              <a:rPr lang="en-US" altLang="ja-JP" sz="1400" dirty="0">
                <a:solidFill>
                  <a:prstClr val="black"/>
                </a:solidFill>
                <a:latin typeface="HGS明朝B" panose="02020800000000000000" pitchFamily="18" charset="-128"/>
                <a:ea typeface="HGS明朝B" panose="02020800000000000000" pitchFamily="18" charset="-128"/>
              </a:rPr>
              <a:t>10</a:t>
            </a:r>
            <a:r>
              <a:rPr lang="ja-JP" altLang="en-US" sz="1400" dirty="0">
                <a:solidFill>
                  <a:prstClr val="black"/>
                </a:solidFill>
                <a:latin typeface="HGS明朝B" panose="02020800000000000000" pitchFamily="18" charset="-128"/>
                <a:ea typeface="HGS明朝B" panose="02020800000000000000" pitchFamily="18" charset="-128"/>
              </a:rPr>
              <a:t>％</a:t>
            </a:r>
            <a:r>
              <a:rPr lang="en-US" altLang="ja-JP" sz="1400" dirty="0">
                <a:solidFill>
                  <a:prstClr val="black"/>
                </a:solidFill>
                <a:latin typeface="HGS明朝B" panose="02020800000000000000" pitchFamily="18" charset="-128"/>
                <a:ea typeface="HGS明朝B" panose="02020800000000000000" pitchFamily="18" charset="-128"/>
              </a:rPr>
              <a:t>)</a:t>
            </a:r>
            <a:r>
              <a:rPr lang="ja-JP" altLang="en-US" sz="1400" dirty="0">
                <a:solidFill>
                  <a:prstClr val="black"/>
                </a:solidFill>
                <a:latin typeface="HGS明朝B" panose="02020800000000000000" pitchFamily="18" charset="-128"/>
                <a:ea typeface="HGS明朝B" panose="02020800000000000000" pitchFamily="18" charset="-128"/>
              </a:rPr>
              <a:t>について、定額法により減価償却を行った。</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備品減価償却費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54,000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備品減価償却累計額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54,000</a:t>
            </a: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a:t>
            </a:r>
            <a:r>
              <a:rPr lang="en-US" altLang="ja-JP" sz="1400" dirty="0">
                <a:latin typeface="HGS明朝B" panose="02020800000000000000" pitchFamily="18" charset="-128"/>
                <a:ea typeface="HGS明朝B" panose="02020800000000000000" pitchFamily="18" charset="-128"/>
              </a:rPr>
              <a:t> </a:t>
            </a:r>
            <a:r>
              <a:rPr lang="en-US" altLang="ja-JP" sz="1400" dirty="0">
                <a:solidFill>
                  <a:srgbClr val="FF0000"/>
                </a:solidFill>
                <a:latin typeface="HGS明朝B" panose="02020800000000000000" pitchFamily="18" charset="-128"/>
                <a:ea typeface="HGS明朝B" panose="02020800000000000000" pitchFamily="18" charset="-128"/>
              </a:rPr>
              <a:t>300,000×(1</a:t>
            </a:r>
            <a:r>
              <a:rPr lang="ja-JP" altLang="en-US" sz="1400" dirty="0">
                <a:solidFill>
                  <a:srgbClr val="FF0000"/>
                </a:solidFill>
                <a:latin typeface="HGS明朝B" panose="02020800000000000000" pitchFamily="18" charset="-128"/>
                <a:ea typeface="HGS明朝B" panose="02020800000000000000" pitchFamily="18" charset="-128"/>
              </a:rPr>
              <a:t>－</a:t>
            </a:r>
            <a:r>
              <a:rPr lang="en-US" altLang="ja-JP" sz="1400" dirty="0">
                <a:solidFill>
                  <a:srgbClr val="FF0000"/>
                </a:solidFill>
                <a:latin typeface="HGS明朝B" panose="02020800000000000000" pitchFamily="18" charset="-128"/>
                <a:ea typeface="HGS明朝B" panose="02020800000000000000" pitchFamily="18" charset="-128"/>
              </a:rPr>
              <a:t>10%)÷5</a:t>
            </a:r>
            <a:r>
              <a:rPr lang="ja-JP" altLang="en-US" sz="1400" dirty="0">
                <a:solidFill>
                  <a:srgbClr val="FF0000"/>
                </a:solidFill>
                <a:latin typeface="HGS明朝B" panose="02020800000000000000" pitchFamily="18" charset="-128"/>
                <a:ea typeface="HGS明朝B" panose="02020800000000000000" pitchFamily="18" charset="-128"/>
              </a:rPr>
              <a:t>年</a:t>
            </a:r>
            <a:r>
              <a:rPr lang="en-US" altLang="ja-JP" sz="1400" dirty="0">
                <a:solidFill>
                  <a:srgbClr val="FF0000"/>
                </a:solidFill>
                <a:latin typeface="HGS明朝B" panose="02020800000000000000" pitchFamily="18" charset="-128"/>
                <a:ea typeface="HGS明朝B" panose="02020800000000000000" pitchFamily="18" charset="-128"/>
              </a:rPr>
              <a:t>=54,000</a:t>
            </a:r>
            <a:r>
              <a:rPr lang="ja-JP" altLang="en-US" sz="1400" dirty="0">
                <a:solidFill>
                  <a:srgbClr val="FF0000"/>
                </a:solidFill>
                <a:latin typeface="HGS明朝B" panose="02020800000000000000" pitchFamily="18" charset="-128"/>
                <a:ea typeface="HGS明朝B" panose="02020800000000000000" pitchFamily="18" charset="-128"/>
              </a:rPr>
              <a:t>　</a:t>
            </a:r>
            <a:endParaRPr lang="en-US" altLang="ja-JP" sz="1400" dirty="0">
              <a:solidFill>
                <a:srgbClr val="FF0000"/>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３ 本日</a:t>
            </a:r>
            <a:r>
              <a:rPr lang="en-US" altLang="ja-JP" sz="1400" dirty="0">
                <a:solidFill>
                  <a:prstClr val="black"/>
                </a:solidFill>
                <a:latin typeface="HGS明朝B" panose="02020800000000000000" pitchFamily="18" charset="-128"/>
                <a:ea typeface="HGS明朝B" panose="02020800000000000000" pitchFamily="18" charset="-128"/>
              </a:rPr>
              <a:t>3</a:t>
            </a:r>
            <a:r>
              <a:rPr lang="ja-JP" altLang="en-US" sz="1400" dirty="0">
                <a:solidFill>
                  <a:prstClr val="black"/>
                </a:solidFill>
                <a:latin typeface="HGS明朝B" panose="02020800000000000000" pitchFamily="18" charset="-128"/>
                <a:ea typeface="HGS明朝B" panose="02020800000000000000" pitchFamily="18" charset="-128"/>
              </a:rPr>
              <a:t>月</a:t>
            </a:r>
            <a:r>
              <a:rPr lang="en-US" altLang="ja-JP" sz="1400" dirty="0">
                <a:solidFill>
                  <a:prstClr val="black"/>
                </a:solidFill>
                <a:latin typeface="HGS明朝B" panose="02020800000000000000" pitchFamily="18" charset="-128"/>
                <a:ea typeface="HGS明朝B" panose="02020800000000000000" pitchFamily="18" charset="-128"/>
              </a:rPr>
              <a:t>31</a:t>
            </a:r>
            <a:r>
              <a:rPr lang="ja-JP" altLang="en-US" sz="1400" dirty="0">
                <a:solidFill>
                  <a:prstClr val="black"/>
                </a:solidFill>
                <a:latin typeface="HGS明朝B" panose="02020800000000000000" pitchFamily="18" charset="-128"/>
                <a:ea typeface="HGS明朝B" panose="02020800000000000000" pitchFamily="18" charset="-128"/>
              </a:rPr>
              <a:t>日決算に当たり、</a:t>
            </a:r>
            <a:r>
              <a:rPr lang="en-US" altLang="ja-JP" sz="1400" dirty="0">
                <a:solidFill>
                  <a:prstClr val="black"/>
                </a:solidFill>
                <a:latin typeface="HGS明朝B" panose="02020800000000000000" pitchFamily="18" charset="-128"/>
                <a:ea typeface="HGS明朝B" panose="02020800000000000000" pitchFamily="18" charset="-128"/>
              </a:rPr>
              <a:t>2</a:t>
            </a:r>
            <a:r>
              <a:rPr lang="ja-JP" altLang="en-US" sz="1400" dirty="0">
                <a:solidFill>
                  <a:prstClr val="black"/>
                </a:solidFill>
                <a:latin typeface="HGS明朝B" panose="02020800000000000000" pitchFamily="18" charset="-128"/>
                <a:ea typeface="HGS明朝B" panose="02020800000000000000" pitchFamily="18" charset="-128"/>
              </a:rPr>
              <a:t>期前の期首に取得した建物</a:t>
            </a:r>
            <a:r>
              <a:rPr lang="en-US" altLang="ja-JP" sz="1400" dirty="0">
                <a:solidFill>
                  <a:prstClr val="black"/>
                </a:solidFill>
                <a:latin typeface="HGS明朝B" panose="02020800000000000000" pitchFamily="18" charset="-128"/>
                <a:ea typeface="HGS明朝B" panose="02020800000000000000" pitchFamily="18" charset="-128"/>
              </a:rPr>
              <a:t>(</a:t>
            </a:r>
            <a:r>
              <a:rPr lang="ja-JP" altLang="en-US" sz="1400" dirty="0">
                <a:solidFill>
                  <a:prstClr val="black"/>
                </a:solidFill>
                <a:latin typeface="HGS明朝B" panose="02020800000000000000" pitchFamily="18" charset="-128"/>
                <a:ea typeface="HGS明朝B" panose="02020800000000000000" pitchFamily="18" charset="-128"/>
              </a:rPr>
              <a:t>取得価額</a:t>
            </a:r>
            <a:r>
              <a:rPr lang="en-US" altLang="ja-JP" sz="1400" dirty="0">
                <a:solidFill>
                  <a:prstClr val="black"/>
                </a:solidFill>
                <a:latin typeface="HGS明朝B" panose="02020800000000000000" pitchFamily="18" charset="-128"/>
                <a:ea typeface="HGS明朝B" panose="02020800000000000000" pitchFamily="18" charset="-128"/>
              </a:rPr>
              <a:t>2,000,000</a:t>
            </a:r>
            <a:r>
              <a:rPr lang="ja-JP" altLang="en-US" sz="1400" dirty="0">
                <a:solidFill>
                  <a:prstClr val="black"/>
                </a:solidFill>
                <a:latin typeface="HGS明朝B" panose="02020800000000000000" pitchFamily="18" charset="-128"/>
                <a:ea typeface="HGS明朝B" panose="02020800000000000000" pitchFamily="18" charset="-128"/>
              </a:rPr>
              <a:t>円、耐用</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年数</a:t>
            </a:r>
            <a:r>
              <a:rPr lang="en-US" altLang="ja-JP" sz="1400" dirty="0">
                <a:solidFill>
                  <a:prstClr val="black"/>
                </a:solidFill>
                <a:latin typeface="HGS明朝B" panose="02020800000000000000" pitchFamily="18" charset="-128"/>
                <a:ea typeface="HGS明朝B" panose="02020800000000000000" pitchFamily="18" charset="-128"/>
              </a:rPr>
              <a:t>20</a:t>
            </a:r>
            <a:r>
              <a:rPr lang="ja-JP" altLang="en-US" sz="1400" dirty="0">
                <a:solidFill>
                  <a:prstClr val="black"/>
                </a:solidFill>
                <a:latin typeface="HGS明朝B" panose="02020800000000000000" pitchFamily="18" charset="-128"/>
                <a:ea typeface="HGS明朝B" panose="02020800000000000000" pitchFamily="18" charset="-128"/>
              </a:rPr>
              <a:t>年、残存価額は取得価額の</a:t>
            </a:r>
            <a:r>
              <a:rPr lang="en-US" altLang="ja-JP" sz="1400" dirty="0">
                <a:solidFill>
                  <a:prstClr val="black"/>
                </a:solidFill>
                <a:latin typeface="HGS明朝B" panose="02020800000000000000" pitchFamily="18" charset="-128"/>
                <a:ea typeface="HGS明朝B" panose="02020800000000000000" pitchFamily="18" charset="-128"/>
              </a:rPr>
              <a:t>10</a:t>
            </a:r>
            <a:r>
              <a:rPr lang="ja-JP" altLang="en-US" sz="1400" dirty="0">
                <a:solidFill>
                  <a:prstClr val="black"/>
                </a:solidFill>
                <a:latin typeface="HGS明朝B" panose="02020800000000000000" pitchFamily="18" charset="-128"/>
                <a:ea typeface="HGS明朝B" panose="02020800000000000000" pitchFamily="18" charset="-128"/>
              </a:rPr>
              <a:t>％</a:t>
            </a:r>
            <a:r>
              <a:rPr lang="en-US" altLang="ja-JP" sz="1400" dirty="0">
                <a:solidFill>
                  <a:prstClr val="black"/>
                </a:solidFill>
                <a:latin typeface="HGS明朝B" panose="02020800000000000000" pitchFamily="18" charset="-128"/>
                <a:ea typeface="HGS明朝B" panose="02020800000000000000" pitchFamily="18" charset="-128"/>
              </a:rPr>
              <a:t>)</a:t>
            </a:r>
            <a:r>
              <a:rPr lang="ja-JP" altLang="en-US" sz="1400" dirty="0">
                <a:solidFill>
                  <a:prstClr val="black"/>
                </a:solidFill>
                <a:latin typeface="HGS明朝B" panose="02020800000000000000" pitchFamily="18" charset="-128"/>
                <a:ea typeface="HGS明朝B" panose="02020800000000000000" pitchFamily="18" charset="-128"/>
              </a:rPr>
              <a:t>について、定額法により減価償却を行った。</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prstClr val="black"/>
                </a:solidFill>
                <a:latin typeface="HGS明朝B" panose="02020800000000000000" pitchFamily="18" charset="-128"/>
                <a:ea typeface="HGS明朝B" panose="02020800000000000000" pitchFamily="18" charset="-128"/>
              </a:rPr>
              <a:t> 　なお当期首において</a:t>
            </a:r>
            <a:r>
              <a:rPr lang="en-US" altLang="ja-JP" sz="1400" dirty="0">
                <a:solidFill>
                  <a:prstClr val="black"/>
                </a:solidFill>
                <a:latin typeface="HGS明朝B" panose="02020800000000000000" pitchFamily="18" charset="-128"/>
                <a:ea typeface="HGS明朝B" panose="02020800000000000000" pitchFamily="18" charset="-128"/>
              </a:rPr>
              <a:t>1,000,000</a:t>
            </a:r>
            <a:r>
              <a:rPr lang="ja-JP" altLang="en-US" sz="1400" dirty="0">
                <a:solidFill>
                  <a:prstClr val="black"/>
                </a:solidFill>
                <a:latin typeface="HGS明朝B" panose="02020800000000000000" pitchFamily="18" charset="-128"/>
                <a:ea typeface="HGS明朝B" panose="02020800000000000000" pitchFamily="18" charset="-128"/>
              </a:rPr>
              <a:t>円の資本的支出を行っている。</a:t>
            </a:r>
            <a:endParaRPr lang="en-US" altLang="ja-JP" sz="14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en-US" altLang="ja-JP" sz="1400" dirty="0">
                <a:solidFill>
                  <a:srgbClr val="002060"/>
                </a:solidFill>
                <a:latin typeface="HGS明朝B" panose="02020800000000000000" pitchFamily="18" charset="-128"/>
                <a:ea typeface="HGS明朝B" panose="02020800000000000000" pitchFamily="18" charset="-128"/>
              </a:rPr>
              <a:t> 2</a:t>
            </a:r>
            <a:r>
              <a:rPr lang="ja-JP" altLang="en-US" sz="1400" dirty="0">
                <a:solidFill>
                  <a:srgbClr val="002060"/>
                </a:solidFill>
                <a:latin typeface="HGS明朝B" panose="02020800000000000000" pitchFamily="18" charset="-128"/>
                <a:ea typeface="HGS明朝B" panose="02020800000000000000" pitchFamily="18" charset="-128"/>
              </a:rPr>
              <a:t>期前の期首取得分</a:t>
            </a:r>
            <a:endParaRPr lang="en-US" altLang="ja-JP" sz="1400" dirty="0">
              <a:solidFill>
                <a:srgbClr val="002060"/>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srgbClr val="AA2B1E"/>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建物減価償却費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90,000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建物減価償却累計額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90,000</a:t>
            </a:r>
          </a:p>
          <a:p>
            <a:pPr>
              <a:lnSpc>
                <a:spcPct val="150000"/>
              </a:lnSpc>
              <a:defRPr/>
            </a:pP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ja-JP" altLang="en-US" sz="1400" dirty="0">
                <a:solidFill>
                  <a:srgbClr val="FF0000"/>
                </a:solidFill>
                <a:latin typeface="HGS明朝B" panose="02020800000000000000" pitchFamily="18" charset="-128"/>
                <a:ea typeface="HGS明朝B" panose="02020800000000000000" pitchFamily="18" charset="-128"/>
              </a:rPr>
              <a:t>　</a:t>
            </a:r>
            <a:r>
              <a:rPr lang="en-US" altLang="ja-JP" sz="1400" dirty="0">
                <a:solidFill>
                  <a:srgbClr val="FF0000"/>
                </a:solidFill>
                <a:latin typeface="HGS明朝B" panose="02020800000000000000" pitchFamily="18" charset="-128"/>
                <a:ea typeface="HGS明朝B" panose="02020800000000000000" pitchFamily="18" charset="-128"/>
              </a:rPr>
              <a:t> 2,000,000×(1</a:t>
            </a:r>
            <a:r>
              <a:rPr lang="ja-JP" altLang="en-US" sz="1400" dirty="0">
                <a:solidFill>
                  <a:srgbClr val="FF0000"/>
                </a:solidFill>
                <a:latin typeface="HGS明朝B" panose="02020800000000000000" pitchFamily="18" charset="-128"/>
                <a:ea typeface="HGS明朝B" panose="02020800000000000000" pitchFamily="18" charset="-128"/>
              </a:rPr>
              <a:t>－</a:t>
            </a:r>
            <a:r>
              <a:rPr lang="en-US" altLang="ja-JP" sz="1400" dirty="0">
                <a:solidFill>
                  <a:srgbClr val="FF0000"/>
                </a:solidFill>
                <a:latin typeface="HGS明朝B" panose="02020800000000000000" pitchFamily="18" charset="-128"/>
                <a:ea typeface="HGS明朝B" panose="02020800000000000000" pitchFamily="18" charset="-128"/>
              </a:rPr>
              <a:t>10%)÷20</a:t>
            </a:r>
            <a:r>
              <a:rPr lang="ja-JP" altLang="en-US" sz="1400" dirty="0">
                <a:solidFill>
                  <a:srgbClr val="FF0000"/>
                </a:solidFill>
                <a:latin typeface="HGS明朝B" panose="02020800000000000000" pitchFamily="18" charset="-128"/>
                <a:ea typeface="HGS明朝B" panose="02020800000000000000" pitchFamily="18" charset="-128"/>
              </a:rPr>
              <a:t>年＝</a:t>
            </a:r>
            <a:r>
              <a:rPr lang="en-US" altLang="ja-JP" sz="1400" dirty="0">
                <a:solidFill>
                  <a:srgbClr val="FF0000"/>
                </a:solidFill>
                <a:latin typeface="HGS明朝B" panose="02020800000000000000" pitchFamily="18" charset="-128"/>
                <a:ea typeface="HGS明朝B" panose="02020800000000000000" pitchFamily="18" charset="-128"/>
              </a:rPr>
              <a:t>90,000</a:t>
            </a:r>
          </a:p>
          <a:p>
            <a:pPr>
              <a:lnSpc>
                <a:spcPct val="150000"/>
              </a:lnSpc>
              <a:defRPr/>
            </a:pPr>
            <a:r>
              <a:rPr lang="ja-JP" altLang="en-US" sz="1400" dirty="0">
                <a:solidFill>
                  <a:srgbClr val="002060"/>
                </a:solidFill>
                <a:latin typeface="HGS明朝B" panose="02020800000000000000" pitchFamily="18" charset="-128"/>
                <a:ea typeface="HGS明朝B" panose="02020800000000000000" pitchFamily="18" charset="-128"/>
              </a:rPr>
              <a:t> 資本的支出分</a:t>
            </a:r>
            <a:endParaRPr lang="en-US" altLang="ja-JP" sz="1400" dirty="0">
              <a:solidFill>
                <a:srgbClr val="002060"/>
              </a:solidFill>
              <a:latin typeface="HGS明朝B" panose="02020800000000000000" pitchFamily="18" charset="-128"/>
              <a:ea typeface="HGS明朝B" panose="02020800000000000000" pitchFamily="18" charset="-128"/>
            </a:endParaRPr>
          </a:p>
          <a:p>
            <a:pPr>
              <a:lnSpc>
                <a:spcPct val="150000"/>
              </a:lnSpc>
              <a:defRPr/>
            </a:pP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建物減価償却費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50,000</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建物減価償却累計額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50,000</a:t>
            </a:r>
          </a:p>
          <a:p>
            <a:pPr>
              <a:lnSpc>
                <a:spcPct val="150000"/>
              </a:lnSpc>
              <a:defRPr/>
            </a:pPr>
            <a:r>
              <a:rPr lang="ja-JP" altLang="en-US" sz="1400" dirty="0">
                <a:solidFill>
                  <a:srgbClr val="FF0000"/>
                </a:solidFill>
                <a:latin typeface="HGS明朝B" panose="02020800000000000000" pitchFamily="18" charset="-128"/>
                <a:ea typeface="HGS明朝B" panose="02020800000000000000" pitchFamily="18" charset="-128"/>
              </a:rPr>
              <a:t>　　</a:t>
            </a:r>
            <a:r>
              <a:rPr lang="en-US" altLang="ja-JP" sz="1400" dirty="0">
                <a:solidFill>
                  <a:srgbClr val="FF0000"/>
                </a:solidFill>
                <a:latin typeface="HGS明朝B" panose="02020800000000000000" pitchFamily="18" charset="-128"/>
                <a:ea typeface="HGS明朝B" panose="02020800000000000000" pitchFamily="18" charset="-128"/>
              </a:rPr>
              <a:t>1,000,000×(1</a:t>
            </a:r>
            <a:r>
              <a:rPr lang="ja-JP" altLang="en-US" sz="1400" dirty="0">
                <a:solidFill>
                  <a:srgbClr val="FF0000"/>
                </a:solidFill>
                <a:latin typeface="HGS明朝B" panose="02020800000000000000" pitchFamily="18" charset="-128"/>
                <a:ea typeface="HGS明朝B" panose="02020800000000000000" pitchFamily="18" charset="-128"/>
              </a:rPr>
              <a:t>－</a:t>
            </a:r>
            <a:r>
              <a:rPr lang="en-US" altLang="ja-JP" sz="1400" dirty="0">
                <a:solidFill>
                  <a:srgbClr val="FF0000"/>
                </a:solidFill>
                <a:latin typeface="HGS明朝B" panose="02020800000000000000" pitchFamily="18" charset="-128"/>
                <a:ea typeface="HGS明朝B" panose="02020800000000000000" pitchFamily="18" charset="-128"/>
              </a:rPr>
              <a:t>10%)÷(20</a:t>
            </a:r>
            <a:r>
              <a:rPr lang="ja-JP" altLang="en-US" sz="1400" dirty="0">
                <a:solidFill>
                  <a:srgbClr val="FF0000"/>
                </a:solidFill>
                <a:latin typeface="HGS明朝B" panose="02020800000000000000" pitchFamily="18" charset="-128"/>
                <a:ea typeface="HGS明朝B" panose="02020800000000000000" pitchFamily="18" charset="-128"/>
              </a:rPr>
              <a:t>年－</a:t>
            </a:r>
            <a:r>
              <a:rPr lang="en-US" altLang="ja-JP" sz="1400" dirty="0">
                <a:solidFill>
                  <a:srgbClr val="FF0000"/>
                </a:solidFill>
                <a:latin typeface="HGS明朝B" panose="02020800000000000000" pitchFamily="18" charset="-128"/>
                <a:ea typeface="HGS明朝B" panose="02020800000000000000" pitchFamily="18" charset="-128"/>
              </a:rPr>
              <a:t>2</a:t>
            </a:r>
            <a:r>
              <a:rPr lang="ja-JP" altLang="en-US" sz="1400" dirty="0">
                <a:solidFill>
                  <a:srgbClr val="FF0000"/>
                </a:solidFill>
                <a:latin typeface="HGS明朝B" panose="02020800000000000000" pitchFamily="18" charset="-128"/>
                <a:ea typeface="HGS明朝B" panose="02020800000000000000" pitchFamily="18" charset="-128"/>
              </a:rPr>
              <a:t>年</a:t>
            </a:r>
            <a:r>
              <a:rPr lang="en-US" altLang="ja-JP" sz="1400" dirty="0">
                <a:solidFill>
                  <a:srgbClr val="FF0000"/>
                </a:solidFill>
                <a:latin typeface="HGS明朝B" panose="02020800000000000000" pitchFamily="18" charset="-128"/>
                <a:ea typeface="HGS明朝B" panose="02020800000000000000" pitchFamily="18" charset="-128"/>
              </a:rPr>
              <a:t>)</a:t>
            </a:r>
            <a:r>
              <a:rPr lang="ja-JP" altLang="en-US" sz="1400" dirty="0">
                <a:solidFill>
                  <a:srgbClr val="FF0000"/>
                </a:solidFill>
                <a:latin typeface="HGS明朝B" panose="02020800000000000000" pitchFamily="18" charset="-128"/>
                <a:ea typeface="HGS明朝B" panose="02020800000000000000" pitchFamily="18" charset="-128"/>
              </a:rPr>
              <a:t>＝</a:t>
            </a:r>
            <a:r>
              <a:rPr lang="en-US" altLang="ja-JP" sz="1400" dirty="0">
                <a:solidFill>
                  <a:srgbClr val="FF0000"/>
                </a:solidFill>
                <a:latin typeface="HGS明朝B" panose="02020800000000000000" pitchFamily="18" charset="-128"/>
                <a:ea typeface="HGS明朝B" panose="02020800000000000000" pitchFamily="18" charset="-128"/>
              </a:rPr>
              <a:t>50,000</a:t>
            </a:r>
            <a:r>
              <a:rPr lang="ja-JP" altLang="en-US" sz="1400" dirty="0">
                <a:solidFill>
                  <a:srgbClr val="FF0000"/>
                </a:solidFill>
                <a:latin typeface="HGS明朝B" panose="02020800000000000000" pitchFamily="18" charset="-128"/>
                <a:ea typeface="HGS明朝B" panose="02020800000000000000" pitchFamily="18" charset="-128"/>
              </a:rPr>
              <a:t>　</a:t>
            </a:r>
            <a:r>
              <a:rPr lang="en-US" altLang="ja-JP" sz="1400" dirty="0">
                <a:solidFill>
                  <a:srgbClr val="FF0000"/>
                </a:solidFill>
                <a:latin typeface="HGS明朝B" panose="02020800000000000000" pitchFamily="18" charset="-128"/>
                <a:ea typeface="HGS明朝B" panose="02020800000000000000" pitchFamily="18" charset="-128"/>
              </a:rPr>
              <a:t>(</a:t>
            </a:r>
            <a:r>
              <a:rPr lang="ja-JP" altLang="en-US" sz="1400" dirty="0">
                <a:solidFill>
                  <a:srgbClr val="FF0000"/>
                </a:solidFill>
                <a:latin typeface="HGS明朝B" panose="02020800000000000000" pitchFamily="18" charset="-128"/>
                <a:ea typeface="HGS明朝B" panose="02020800000000000000" pitchFamily="18" charset="-128"/>
              </a:rPr>
              <a:t>税法実務は</a:t>
            </a:r>
            <a:r>
              <a:rPr lang="en-US" altLang="ja-JP" sz="1400" dirty="0">
                <a:solidFill>
                  <a:srgbClr val="FF0000"/>
                </a:solidFill>
                <a:latin typeface="HGS明朝B" panose="02020800000000000000" pitchFamily="18" charset="-128"/>
                <a:ea typeface="HGS明朝B" panose="02020800000000000000" pitchFamily="18" charset="-128"/>
              </a:rPr>
              <a:t>20</a:t>
            </a:r>
            <a:r>
              <a:rPr lang="ja-JP" altLang="en-US" sz="1400" dirty="0">
                <a:solidFill>
                  <a:srgbClr val="FF0000"/>
                </a:solidFill>
                <a:latin typeface="HGS明朝B" panose="02020800000000000000" pitchFamily="18" charset="-128"/>
                <a:ea typeface="HGS明朝B" panose="02020800000000000000" pitchFamily="18" charset="-128"/>
              </a:rPr>
              <a:t>年∴</a:t>
            </a:r>
            <a:r>
              <a:rPr lang="en-US" altLang="ja-JP" sz="1400" dirty="0">
                <a:solidFill>
                  <a:srgbClr val="FF0000"/>
                </a:solidFill>
                <a:latin typeface="HGS明朝B" panose="02020800000000000000" pitchFamily="18" charset="-128"/>
                <a:ea typeface="HGS明朝B" panose="02020800000000000000" pitchFamily="18" charset="-128"/>
              </a:rPr>
              <a:t>45,000</a:t>
            </a:r>
            <a:r>
              <a:rPr lang="ja-JP" altLang="en-US" sz="1400" dirty="0">
                <a:solidFill>
                  <a:srgbClr val="FF0000"/>
                </a:solidFill>
                <a:latin typeface="HGS明朝B" panose="02020800000000000000" pitchFamily="18" charset="-128"/>
                <a:ea typeface="HGS明朝B" panose="02020800000000000000" pitchFamily="18" charset="-128"/>
              </a:rPr>
              <a:t> </a:t>
            </a:r>
            <a:r>
              <a:rPr lang="en-US" altLang="ja-JP" sz="1400" dirty="0">
                <a:solidFill>
                  <a:srgbClr val="FF0000"/>
                </a:solidFill>
                <a:latin typeface="HGS明朝B" panose="02020800000000000000" pitchFamily="18" charset="-128"/>
                <a:ea typeface="HGS明朝B" panose="02020800000000000000" pitchFamily="18" charset="-128"/>
              </a:rPr>
              <a:t>)</a:t>
            </a:r>
          </a:p>
        </p:txBody>
      </p:sp>
      <p:sp>
        <p:nvSpPr>
          <p:cNvPr id="7" name="正方形/長方形 6">
            <a:extLst>
              <a:ext uri="{FF2B5EF4-FFF2-40B4-BE49-F238E27FC236}">
                <a16:creationId xmlns:a16="http://schemas.microsoft.com/office/drawing/2014/main" id="{5709D617-0047-43FF-BAF8-AA4617C8574C}"/>
              </a:ext>
            </a:extLst>
          </p:cNvPr>
          <p:cNvSpPr/>
          <p:nvPr/>
        </p:nvSpPr>
        <p:spPr>
          <a:xfrm flipH="1">
            <a:off x="1064640" y="836713"/>
            <a:ext cx="45719" cy="551963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212200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fade">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fade">
                                      <p:cBhvr>
                                        <p:cTn id="82" dur="500"/>
                                        <p:tgtEl>
                                          <p:spTgt spid="4">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4">
                                            <p:txEl>
                                              <p:pRg st="16" end="16"/>
                                            </p:txEl>
                                          </p:spTgt>
                                        </p:tgtEl>
                                        <p:attrNameLst>
                                          <p:attrName>style.visibility</p:attrName>
                                        </p:attrNameLst>
                                      </p:cBhvr>
                                      <p:to>
                                        <p:strVal val="visible"/>
                                      </p:to>
                                    </p:set>
                                    <p:animEffect transition="in" filter="fade">
                                      <p:cBhvr>
                                        <p:cTn id="87" dur="500"/>
                                        <p:tgtEl>
                                          <p:spTgt spid="4">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1FEA2E-79F4-4A1B-86FB-2CE4D75E08C7}"/>
              </a:ext>
            </a:extLst>
          </p:cNvPr>
          <p:cNvSpPr>
            <a:spLocks noGrp="1"/>
          </p:cNvSpPr>
          <p:nvPr>
            <p:ph type="title"/>
          </p:nvPr>
        </p:nvSpPr>
        <p:spPr>
          <a:xfrm>
            <a:off x="767408" y="712541"/>
            <a:ext cx="10515600" cy="408708"/>
          </a:xfrm>
        </p:spPr>
        <p:txBody>
          <a:bodyPr>
            <a:normAutofit fontScale="90000"/>
          </a:bodyPr>
          <a:lstStyle/>
          <a:p>
            <a:pPr algn="ctr"/>
            <a:r>
              <a:rPr kumimoji="1" lang="ja-JP" altLang="en-US" sz="2400" dirty="0">
                <a:latin typeface="HGP明朝B" panose="02020800000000000000" pitchFamily="18" charset="-128"/>
                <a:ea typeface="HGP明朝B" panose="02020800000000000000" pitchFamily="18" charset="-128"/>
              </a:rPr>
              <a:t>質問</a:t>
            </a:r>
            <a:r>
              <a:rPr kumimoji="1" lang="ja-JP" altLang="en-US" sz="2700" dirty="0">
                <a:latin typeface="HGP明朝B" panose="02020800000000000000" pitchFamily="18" charset="-128"/>
                <a:ea typeface="HGP明朝B" panose="02020800000000000000" pitchFamily="18" charset="-128"/>
              </a:rPr>
              <a:t>コーナー</a:t>
            </a:r>
          </a:p>
        </p:txBody>
      </p:sp>
      <p:sp>
        <p:nvSpPr>
          <p:cNvPr id="3" name="フッター プレースホルダー 2">
            <a:extLst>
              <a:ext uri="{FF2B5EF4-FFF2-40B4-BE49-F238E27FC236}">
                <a16:creationId xmlns:a16="http://schemas.microsoft.com/office/drawing/2014/main" id="{970337AB-FD8B-4A69-96C4-C2C0D1EF4B74}"/>
              </a:ext>
            </a:extLst>
          </p:cNvPr>
          <p:cNvSpPr>
            <a:spLocks noGrp="1"/>
          </p:cNvSpPr>
          <p:nvPr>
            <p:ph type="ftr" sz="quarter" idx="11"/>
          </p:nvPr>
        </p:nvSpPr>
        <p:spPr>
          <a:xfrm>
            <a:off x="2135560" y="6525344"/>
            <a:ext cx="7488832" cy="33265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社長の実践経営講座　</a:t>
            </a:r>
            <a:r>
              <a:rPr kumimoji="1" lang="en-US" altLang="ja-JP"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 </a:t>
            </a:r>
            <a:r>
              <a:rPr kumimoji="1" lang="ja-JP" altLang="en-US"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国際会計コンソーシアム</a:t>
            </a:r>
            <a:endParaRPr kumimoji="1" lang="en-US" altLang="ja-JP"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4" name="スライド番号プレースホルダー 3">
            <a:extLst>
              <a:ext uri="{FF2B5EF4-FFF2-40B4-BE49-F238E27FC236}">
                <a16:creationId xmlns:a16="http://schemas.microsoft.com/office/drawing/2014/main" id="{7FB20C86-4A2B-4C3B-9803-0241AAF31C1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smtClean="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5F878465-B4C6-4AA4-94A9-471266416653}"/>
              </a:ext>
            </a:extLst>
          </p:cNvPr>
          <p:cNvSpPr txBox="1"/>
          <p:nvPr/>
        </p:nvSpPr>
        <p:spPr>
          <a:xfrm>
            <a:off x="767408" y="2155365"/>
            <a:ext cx="752215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ED7D31">
                    <a:lumMod val="50000"/>
                  </a:srgbClr>
                </a:solidFill>
                <a:effectLst/>
                <a:uLnTx/>
                <a:uFillTx/>
                <a:latin typeface="HGP明朝B" panose="02020800000000000000" pitchFamily="18" charset="-128"/>
                <a:ea typeface="HGP明朝B" panose="02020800000000000000" pitchFamily="18" charset="-128"/>
                <a:cs typeface="+mn-cs"/>
              </a:rPr>
              <a:t>Q</a:t>
            </a:r>
            <a:r>
              <a:rPr kumimoji="1" lang="ja-JP" altLang="en-US" sz="1600" b="0" i="0" u="none" strike="noStrike" kern="1200" cap="none" spc="0" normalizeH="0" baseline="0" noProof="0" dirty="0">
                <a:ln>
                  <a:noFill/>
                </a:ln>
                <a:solidFill>
                  <a:srgbClr val="ED7D31">
                    <a:lumMod val="50000"/>
                  </a:srgbClr>
                </a:solidFill>
                <a:effectLst/>
                <a:uLnTx/>
                <a:uFillTx/>
                <a:latin typeface="HGP明朝B" panose="02020800000000000000" pitchFamily="18" charset="-128"/>
                <a:ea typeface="HGP明朝B" panose="02020800000000000000" pitchFamily="18" charset="-128"/>
                <a:cs typeface="+mn-cs"/>
              </a:rPr>
              <a:t>：減価償却資産を期中に購入した場合の、減価償却費の計算方法を教えてください。</a:t>
            </a:r>
          </a:p>
        </p:txBody>
      </p:sp>
      <p:sp>
        <p:nvSpPr>
          <p:cNvPr id="7" name="正方形/長方形 6">
            <a:extLst>
              <a:ext uri="{FF2B5EF4-FFF2-40B4-BE49-F238E27FC236}">
                <a16:creationId xmlns:a16="http://schemas.microsoft.com/office/drawing/2014/main" id="{CC5FCB75-4BCC-4432-BE92-552D72A378E0}"/>
              </a:ext>
            </a:extLst>
          </p:cNvPr>
          <p:cNvSpPr/>
          <p:nvPr/>
        </p:nvSpPr>
        <p:spPr>
          <a:xfrm>
            <a:off x="657929" y="2048375"/>
            <a:ext cx="7631632" cy="55253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9" name="正方形/長方形 8">
            <a:extLst>
              <a:ext uri="{FF2B5EF4-FFF2-40B4-BE49-F238E27FC236}">
                <a16:creationId xmlns:a16="http://schemas.microsoft.com/office/drawing/2014/main" id="{22B6544E-B95F-46B6-A647-9F43C2891CC8}"/>
              </a:ext>
            </a:extLst>
          </p:cNvPr>
          <p:cNvSpPr/>
          <p:nvPr/>
        </p:nvSpPr>
        <p:spPr>
          <a:xfrm>
            <a:off x="638687" y="3284984"/>
            <a:ext cx="7650874" cy="307136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10" name="テキスト ボックス 9">
            <a:extLst>
              <a:ext uri="{FF2B5EF4-FFF2-40B4-BE49-F238E27FC236}">
                <a16:creationId xmlns:a16="http://schemas.microsoft.com/office/drawing/2014/main" id="{9CE98A20-2B97-4783-8560-37DAD79070A0}"/>
              </a:ext>
            </a:extLst>
          </p:cNvPr>
          <p:cNvSpPr txBox="1"/>
          <p:nvPr/>
        </p:nvSpPr>
        <p:spPr>
          <a:xfrm>
            <a:off x="883206" y="3525511"/>
            <a:ext cx="7161835" cy="2619948"/>
          </a:xfrm>
          <a:prstGeom prst="rect">
            <a:avLst/>
          </a:prstGeom>
          <a:noFill/>
        </p:spPr>
        <p:txBody>
          <a:bodyPr wrap="square">
            <a:spAutoFit/>
          </a:bodyPr>
          <a:lstStyle/>
          <a:p>
            <a:pPr>
              <a:lnSpc>
                <a:spcPct val="150000"/>
              </a:lnSpc>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7</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4</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r>
              <a:rPr lang="ja-JP" altLang="en-US" sz="1600" dirty="0">
                <a:solidFill>
                  <a:prstClr val="black"/>
                </a:solidFill>
                <a:latin typeface="HGS明朝B" panose="02020800000000000000" pitchFamily="18" charset="-128"/>
                <a:ea typeface="HGS明朝B" panose="02020800000000000000" pitchFamily="18" charset="-128"/>
              </a:rPr>
              <a:t>に取得した備品</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取得価額</a:t>
            </a:r>
            <a:r>
              <a:rPr lang="en-US" altLang="ja-JP" sz="1600" dirty="0">
                <a:solidFill>
                  <a:prstClr val="black"/>
                </a:solidFill>
                <a:latin typeface="HGS明朝B" panose="02020800000000000000" pitchFamily="18" charset="-128"/>
                <a:ea typeface="HGS明朝B" panose="02020800000000000000" pitchFamily="18" charset="-128"/>
              </a:rPr>
              <a:t>300,000</a:t>
            </a:r>
            <a:r>
              <a:rPr lang="ja-JP" altLang="en-US" sz="1600" dirty="0">
                <a:solidFill>
                  <a:prstClr val="black"/>
                </a:solidFill>
                <a:latin typeface="HGS明朝B" panose="02020800000000000000" pitchFamily="18" charset="-128"/>
                <a:ea typeface="HGS明朝B" panose="02020800000000000000" pitchFamily="18" charset="-128"/>
              </a:rPr>
              <a:t>円、耐用年数</a:t>
            </a:r>
            <a:r>
              <a:rPr lang="en-US" altLang="ja-JP" sz="1600" dirty="0">
                <a:solidFill>
                  <a:prstClr val="black"/>
                </a:solidFill>
                <a:latin typeface="HGS明朝B" panose="02020800000000000000" pitchFamily="18" charset="-128"/>
                <a:ea typeface="HGS明朝B" panose="02020800000000000000" pitchFamily="18" charset="-128"/>
              </a:rPr>
              <a:t>5</a:t>
            </a:r>
            <a:r>
              <a:rPr lang="ja-JP" altLang="en-US" sz="1600" dirty="0">
                <a:solidFill>
                  <a:prstClr val="black"/>
                </a:solidFill>
                <a:latin typeface="HGS明朝B" panose="02020800000000000000" pitchFamily="18" charset="-128"/>
                <a:ea typeface="HGS明朝B" panose="02020800000000000000" pitchFamily="18" charset="-128"/>
              </a:rPr>
              <a:t>年、残存価額</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600" dirty="0">
                <a:solidFill>
                  <a:prstClr val="black"/>
                </a:solidFill>
                <a:latin typeface="HGS明朝B" panose="02020800000000000000" pitchFamily="18" charset="-128"/>
                <a:ea typeface="HGS明朝B" panose="02020800000000000000" pitchFamily="18" charset="-128"/>
              </a:rPr>
              <a:t>は取得価額の</a:t>
            </a:r>
            <a:r>
              <a:rPr lang="en-US" altLang="ja-JP" sz="1600" dirty="0">
                <a:solidFill>
                  <a:prstClr val="black"/>
                </a:solidFill>
                <a:latin typeface="HGS明朝B" panose="02020800000000000000" pitchFamily="18" charset="-128"/>
                <a:ea typeface="HGS明朝B" panose="02020800000000000000" pitchFamily="18" charset="-128"/>
              </a:rPr>
              <a:t>10</a:t>
            </a:r>
            <a:r>
              <a:rPr lang="ja-JP" altLang="en-US" sz="1600" dirty="0">
                <a:solidFill>
                  <a:prstClr val="black"/>
                </a:solidFill>
                <a:latin typeface="HGS明朝B" panose="02020800000000000000" pitchFamily="18" charset="-128"/>
                <a:ea typeface="HGS明朝B" panose="02020800000000000000" pitchFamily="18" charset="-128"/>
              </a:rPr>
              <a:t>％</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について、</a:t>
            </a:r>
            <a:r>
              <a:rPr lang="en-US" altLang="ja-JP" sz="1600" dirty="0">
                <a:solidFill>
                  <a:prstClr val="black"/>
                </a:solidFill>
                <a:latin typeface="HGS明朝B" panose="02020800000000000000" pitchFamily="18" charset="-128"/>
                <a:ea typeface="HGS明朝B" panose="02020800000000000000" pitchFamily="18" charset="-128"/>
              </a:rPr>
              <a:t> 3</a:t>
            </a:r>
            <a:r>
              <a:rPr lang="ja-JP" altLang="en-US" sz="1600" dirty="0">
                <a:solidFill>
                  <a:prstClr val="black"/>
                </a:solidFill>
                <a:latin typeface="HGS明朝B" panose="02020800000000000000" pitchFamily="18" charset="-128"/>
                <a:ea typeface="HGS明朝B" panose="02020800000000000000" pitchFamily="18" charset="-128"/>
              </a:rPr>
              <a:t>月</a:t>
            </a:r>
            <a:r>
              <a:rPr lang="en-US" altLang="ja-JP" sz="1600" dirty="0">
                <a:solidFill>
                  <a:prstClr val="black"/>
                </a:solidFill>
                <a:latin typeface="HGS明朝B" panose="02020800000000000000" pitchFamily="18" charset="-128"/>
                <a:ea typeface="HGS明朝B" panose="02020800000000000000" pitchFamily="18" charset="-128"/>
              </a:rPr>
              <a:t>31</a:t>
            </a:r>
            <a:r>
              <a:rPr lang="ja-JP" altLang="en-US" sz="1600" dirty="0">
                <a:solidFill>
                  <a:prstClr val="black"/>
                </a:solidFill>
                <a:latin typeface="HGS明朝B" panose="02020800000000000000" pitchFamily="18" charset="-128"/>
                <a:ea typeface="HGS明朝B" panose="02020800000000000000" pitchFamily="18" charset="-128"/>
              </a:rPr>
              <a:t>日決算に当たり、定額法により減価償</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lang="ja-JP" altLang="en-US" sz="1600" dirty="0">
                <a:solidFill>
                  <a:prstClr val="black"/>
                </a:solidFill>
                <a:latin typeface="HGS明朝B" panose="02020800000000000000" pitchFamily="18" charset="-128"/>
                <a:ea typeface="HGS明朝B" panose="02020800000000000000" pitchFamily="18" charset="-128"/>
              </a:rPr>
              <a:t>却を行った。</a:t>
            </a:r>
            <a:endParaRPr lang="en-US" altLang="ja-JP" sz="1600" dirty="0">
              <a:solidFill>
                <a:prstClr val="black"/>
              </a:solidFill>
              <a:latin typeface="HGS明朝B" panose="02020800000000000000" pitchFamily="18" charset="-128"/>
              <a:ea typeface="HGS明朝B" panose="02020800000000000000" pitchFamily="18" charset="-128"/>
            </a:endParaRPr>
          </a:p>
          <a:p>
            <a:pPr>
              <a:lnSpc>
                <a:spcPct val="150000"/>
              </a:lnSpc>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7</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4</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31</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　</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8</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カ月と</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28</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　→　</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9</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カ月（納税者有利）</a:t>
            </a: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a:lnSpc>
                <a:spcPct val="150000"/>
              </a:lnSpc>
              <a:defRPr/>
            </a:pPr>
            <a:r>
              <a:rPr lang="ja-JP" altLang="en-US" sz="1600" kern="100" dirty="0">
                <a:solidFill>
                  <a:prstClr val="black"/>
                </a:solidFill>
                <a:latin typeface="HGS明朝B" panose="02020800000000000000" pitchFamily="18" charset="-128"/>
                <a:ea typeface="HGS明朝B" panose="02020800000000000000" pitchFamily="18" charset="-128"/>
                <a:cs typeface="Times New Roman" panose="02020603050405020304" pitchFamily="18" charset="0"/>
              </a:rPr>
              <a:t>減価償却費</a:t>
            </a:r>
            <a:endParaRPr lang="en-US" altLang="ja-JP" sz="1600" kern="100" dirty="0">
              <a:solidFill>
                <a:prstClr val="black"/>
              </a:solidFill>
              <a:latin typeface="HGS明朝B" panose="02020800000000000000" pitchFamily="18" charset="-128"/>
              <a:ea typeface="HGS明朝B" panose="02020800000000000000" pitchFamily="18" charset="-128"/>
              <a:cs typeface="Times New Roman" panose="02020603050405020304" pitchFamily="18" charset="0"/>
            </a:endParaRPr>
          </a:p>
          <a:p>
            <a:pPr>
              <a:lnSpc>
                <a:spcPct val="150000"/>
              </a:lnSpc>
              <a:defRPr/>
            </a:pPr>
            <a:r>
              <a:rPr lang="ja-JP" altLang="en-US" sz="1600" kern="100" dirty="0">
                <a:solidFill>
                  <a:prstClr val="black"/>
                </a:solidFill>
                <a:latin typeface="HGS明朝B" panose="02020800000000000000" pitchFamily="18" charset="-128"/>
                <a:ea typeface="HGS明朝B" panose="02020800000000000000" pitchFamily="18" charset="-128"/>
                <a:cs typeface="Times New Roman" panose="02020603050405020304" pitchFamily="18" charset="0"/>
              </a:rPr>
              <a:t>　</a:t>
            </a:r>
            <a:r>
              <a:rPr lang="en-US" altLang="ja-JP" sz="1600" dirty="0">
                <a:latin typeface="HGS明朝B" panose="02020800000000000000" pitchFamily="18" charset="-128"/>
                <a:ea typeface="HGS明朝B" panose="02020800000000000000" pitchFamily="18" charset="-128"/>
              </a:rPr>
              <a:t> </a:t>
            </a:r>
            <a:r>
              <a:rPr lang="en-US" altLang="ja-JP" sz="1600" dirty="0">
                <a:solidFill>
                  <a:srgbClr val="FF0000"/>
                </a:solidFill>
                <a:latin typeface="HGS明朝B" panose="02020800000000000000" pitchFamily="18" charset="-128"/>
                <a:ea typeface="HGS明朝B" panose="02020800000000000000" pitchFamily="18" charset="-128"/>
              </a:rPr>
              <a:t>300,000×(1</a:t>
            </a:r>
            <a:r>
              <a:rPr lang="ja-JP" altLang="en-US" sz="1600" dirty="0">
                <a:solidFill>
                  <a:srgbClr val="FF0000"/>
                </a:solidFill>
                <a:latin typeface="HGS明朝B" panose="02020800000000000000" pitchFamily="18" charset="-128"/>
                <a:ea typeface="HGS明朝B" panose="02020800000000000000" pitchFamily="18" charset="-128"/>
              </a:rPr>
              <a:t>－</a:t>
            </a:r>
            <a:r>
              <a:rPr lang="en-US" altLang="ja-JP" sz="1600" dirty="0">
                <a:solidFill>
                  <a:srgbClr val="FF0000"/>
                </a:solidFill>
                <a:latin typeface="HGS明朝B" panose="02020800000000000000" pitchFamily="18" charset="-128"/>
                <a:ea typeface="HGS明朝B" panose="02020800000000000000" pitchFamily="18" charset="-128"/>
              </a:rPr>
              <a:t>10%)÷5</a:t>
            </a:r>
            <a:r>
              <a:rPr lang="ja-JP" altLang="en-US" sz="1600" dirty="0">
                <a:solidFill>
                  <a:srgbClr val="FF0000"/>
                </a:solidFill>
                <a:latin typeface="HGS明朝B" panose="02020800000000000000" pitchFamily="18" charset="-128"/>
                <a:ea typeface="HGS明朝B" panose="02020800000000000000" pitchFamily="18" charset="-128"/>
              </a:rPr>
              <a:t>年</a:t>
            </a:r>
            <a:r>
              <a:rPr lang="en-US" altLang="ja-JP" sz="1600" dirty="0">
                <a:solidFill>
                  <a:srgbClr val="FF0000"/>
                </a:solidFill>
                <a:latin typeface="HGS明朝B" panose="02020800000000000000" pitchFamily="18" charset="-128"/>
                <a:ea typeface="HGS明朝B" panose="02020800000000000000" pitchFamily="18" charset="-128"/>
              </a:rPr>
              <a:t>×9</a:t>
            </a:r>
            <a:r>
              <a:rPr lang="ja-JP" altLang="en-US" sz="1600" dirty="0">
                <a:solidFill>
                  <a:srgbClr val="FF0000"/>
                </a:solidFill>
                <a:latin typeface="HGS明朝B" panose="02020800000000000000" pitchFamily="18" charset="-128"/>
                <a:ea typeface="HGS明朝B" panose="02020800000000000000" pitchFamily="18" charset="-128"/>
              </a:rPr>
              <a:t>カ月</a:t>
            </a:r>
            <a:r>
              <a:rPr lang="en-US" altLang="ja-JP" sz="1600" dirty="0">
                <a:solidFill>
                  <a:srgbClr val="FF0000"/>
                </a:solidFill>
                <a:latin typeface="HGS明朝B" panose="02020800000000000000" pitchFamily="18" charset="-128"/>
                <a:ea typeface="HGS明朝B" panose="02020800000000000000" pitchFamily="18" charset="-128"/>
              </a:rPr>
              <a:t>÷12</a:t>
            </a:r>
            <a:r>
              <a:rPr lang="ja-JP" altLang="en-US" sz="1600" dirty="0">
                <a:solidFill>
                  <a:srgbClr val="FF0000"/>
                </a:solidFill>
                <a:latin typeface="HGS明朝B" panose="02020800000000000000" pitchFamily="18" charset="-128"/>
                <a:ea typeface="HGS明朝B" panose="02020800000000000000" pitchFamily="18" charset="-128"/>
              </a:rPr>
              <a:t>カ月</a:t>
            </a:r>
            <a:r>
              <a:rPr lang="en-US" altLang="ja-JP" sz="1600" dirty="0">
                <a:solidFill>
                  <a:srgbClr val="FF0000"/>
                </a:solidFill>
                <a:latin typeface="HGS明朝B" panose="02020800000000000000" pitchFamily="18" charset="-128"/>
                <a:ea typeface="HGS明朝B" panose="02020800000000000000" pitchFamily="18" charset="-128"/>
              </a:rPr>
              <a:t>=40,500</a:t>
            </a:r>
          </a:p>
          <a:p>
            <a:pPr>
              <a:lnSpc>
                <a:spcPct val="150000"/>
              </a:lnSpc>
              <a:defRPr/>
            </a:pPr>
            <a:r>
              <a:rPr lang="ja-JP" altLang="en-US" sz="1600" dirty="0">
                <a:solidFill>
                  <a:srgbClr val="FF0000"/>
                </a:solidFill>
                <a:latin typeface="HGS明朝B" panose="02020800000000000000" pitchFamily="18" charset="-128"/>
                <a:ea typeface="HGS明朝B" panose="02020800000000000000" pitchFamily="18" charset="-128"/>
              </a:rPr>
              <a:t>　</a:t>
            </a:r>
            <a:r>
              <a:rPr lang="ja-JP" altLang="en-US" sz="1600" dirty="0">
                <a:solidFill>
                  <a:prstClr val="black"/>
                </a:solidFill>
                <a:latin typeface="HGS明朝B" panose="02020800000000000000" pitchFamily="18" charset="-128"/>
                <a:ea typeface="HGS明朝B" panose="02020800000000000000" pitchFamily="18" charset="-128"/>
              </a:rPr>
              <a:t>　</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借方</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備品減価償却費　</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40,500</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貸方</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備品減価償却累計額　</a:t>
            </a:r>
            <a:r>
              <a:rPr lang="en-US" altLang="ja-JP" sz="1600" dirty="0">
                <a:solidFill>
                  <a:schemeClr val="accent2">
                    <a:lumMod val="50000"/>
                  </a:schemeClr>
                </a:solidFill>
                <a:latin typeface="HGS明朝B" panose="02020800000000000000" pitchFamily="18" charset="-128"/>
                <a:ea typeface="HGS明朝B" panose="02020800000000000000" pitchFamily="18" charset="-128"/>
              </a:rPr>
              <a:t>40,500</a:t>
            </a:r>
            <a:r>
              <a:rPr lang="ja-JP" altLang="en-US" sz="1600" dirty="0">
                <a:solidFill>
                  <a:srgbClr val="FF0000"/>
                </a:solidFill>
                <a:latin typeface="HGS明朝B" panose="02020800000000000000" pitchFamily="18" charset="-128"/>
                <a:ea typeface="HGS明朝B" panose="02020800000000000000" pitchFamily="18" charset="-128"/>
              </a:rPr>
              <a:t>　</a:t>
            </a:r>
          </a:p>
        </p:txBody>
      </p:sp>
    </p:spTree>
    <p:custDataLst>
      <p:tags r:id="rId1"/>
    </p:custDataLst>
    <p:extLst>
      <p:ext uri="{BB962C8B-B14F-4D97-AF65-F5344CB8AC3E}">
        <p14:creationId xmlns:p14="http://schemas.microsoft.com/office/powerpoint/2010/main" val="415734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fad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fade">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fade">
                                      <p:cBhvr>
                                        <p:cTn id="32" dur="500"/>
                                        <p:tgtEl>
                                          <p:spTgt spid="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Effect transition="in" filter="fade">
                                      <p:cBhvr>
                                        <p:cTn id="37"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1FEA2E-79F4-4A1B-86FB-2CE4D75E08C7}"/>
              </a:ext>
            </a:extLst>
          </p:cNvPr>
          <p:cNvSpPr>
            <a:spLocks noGrp="1"/>
          </p:cNvSpPr>
          <p:nvPr>
            <p:ph type="title"/>
          </p:nvPr>
        </p:nvSpPr>
        <p:spPr>
          <a:xfrm>
            <a:off x="767408" y="712541"/>
            <a:ext cx="10515600" cy="408708"/>
          </a:xfrm>
        </p:spPr>
        <p:txBody>
          <a:bodyPr>
            <a:normAutofit fontScale="90000"/>
          </a:bodyPr>
          <a:lstStyle/>
          <a:p>
            <a:pPr algn="ctr"/>
            <a:r>
              <a:rPr kumimoji="1" lang="ja-JP" altLang="en-US" sz="2400" dirty="0">
                <a:latin typeface="HGP明朝B" panose="02020800000000000000" pitchFamily="18" charset="-128"/>
                <a:ea typeface="HGP明朝B" panose="02020800000000000000" pitchFamily="18" charset="-128"/>
              </a:rPr>
              <a:t>質問</a:t>
            </a:r>
            <a:r>
              <a:rPr kumimoji="1" lang="ja-JP" altLang="en-US" sz="2700" dirty="0">
                <a:latin typeface="HGP明朝B" panose="02020800000000000000" pitchFamily="18" charset="-128"/>
                <a:ea typeface="HGP明朝B" panose="02020800000000000000" pitchFamily="18" charset="-128"/>
              </a:rPr>
              <a:t>コーナー</a:t>
            </a:r>
          </a:p>
        </p:txBody>
      </p:sp>
      <p:sp>
        <p:nvSpPr>
          <p:cNvPr id="3" name="フッター プレースホルダー 2">
            <a:extLst>
              <a:ext uri="{FF2B5EF4-FFF2-40B4-BE49-F238E27FC236}">
                <a16:creationId xmlns:a16="http://schemas.microsoft.com/office/drawing/2014/main" id="{970337AB-FD8B-4A69-96C4-C2C0D1EF4B74}"/>
              </a:ext>
            </a:extLst>
          </p:cNvPr>
          <p:cNvSpPr>
            <a:spLocks noGrp="1"/>
          </p:cNvSpPr>
          <p:nvPr>
            <p:ph type="ftr" sz="quarter" idx="11"/>
          </p:nvPr>
        </p:nvSpPr>
        <p:spPr>
          <a:xfrm>
            <a:off x="2135560" y="6525344"/>
            <a:ext cx="7488832" cy="33265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社長の実践経営講座　</a:t>
            </a:r>
            <a:r>
              <a:rPr kumimoji="1" lang="en-US" altLang="ja-JP"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 </a:t>
            </a:r>
            <a:r>
              <a:rPr kumimoji="1" lang="ja-JP" altLang="en-US"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国際会計コンソーシアム</a:t>
            </a:r>
            <a:endParaRPr kumimoji="1" lang="en-US" altLang="ja-JP"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4" name="スライド番号プレースホルダー 3">
            <a:extLst>
              <a:ext uri="{FF2B5EF4-FFF2-40B4-BE49-F238E27FC236}">
                <a16:creationId xmlns:a16="http://schemas.microsoft.com/office/drawing/2014/main" id="{7FB20C86-4A2B-4C3B-9803-0241AAF31C1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smtClean="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5F878465-B4C6-4AA4-94A9-471266416653}"/>
              </a:ext>
            </a:extLst>
          </p:cNvPr>
          <p:cNvSpPr txBox="1"/>
          <p:nvPr/>
        </p:nvSpPr>
        <p:spPr>
          <a:xfrm>
            <a:off x="997511" y="2155365"/>
            <a:ext cx="7128792"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ED7D31">
                    <a:lumMod val="50000"/>
                  </a:srgbClr>
                </a:solidFill>
                <a:effectLst/>
                <a:uLnTx/>
                <a:uFillTx/>
                <a:latin typeface="HGP明朝B" panose="02020800000000000000" pitchFamily="18" charset="-128"/>
                <a:ea typeface="HGP明朝B" panose="02020800000000000000" pitchFamily="18" charset="-128"/>
                <a:cs typeface="+mn-cs"/>
              </a:rPr>
              <a:t>Q</a:t>
            </a:r>
            <a:r>
              <a:rPr kumimoji="1" lang="ja-JP" altLang="en-US" sz="1600" b="0" i="0" u="none" strike="noStrike" kern="1200" cap="none" spc="0" normalizeH="0" baseline="0" noProof="0" dirty="0">
                <a:ln>
                  <a:noFill/>
                </a:ln>
                <a:solidFill>
                  <a:srgbClr val="ED7D31">
                    <a:lumMod val="50000"/>
                  </a:srgbClr>
                </a:solidFill>
                <a:effectLst/>
                <a:uLnTx/>
                <a:uFillTx/>
                <a:latin typeface="HGP明朝B" panose="02020800000000000000" pitchFamily="18" charset="-128"/>
                <a:ea typeface="HGP明朝B" panose="02020800000000000000" pitchFamily="18" charset="-128"/>
                <a:cs typeface="+mn-cs"/>
              </a:rPr>
              <a:t>：</a:t>
            </a:r>
            <a:r>
              <a:rPr lang="ja-JP" altLang="en-US" sz="1600" dirty="0">
                <a:solidFill>
                  <a:srgbClr val="ED7D31">
                    <a:lumMod val="50000"/>
                  </a:srgbClr>
                </a:solidFill>
                <a:latin typeface="HGP明朝B" panose="02020800000000000000" pitchFamily="18" charset="-128"/>
                <a:ea typeface="HGP明朝B" panose="02020800000000000000" pitchFamily="18" charset="-128"/>
              </a:rPr>
              <a:t>生物は、どのようにして減価償却するのですか、</a:t>
            </a:r>
            <a:r>
              <a:rPr kumimoji="1" lang="ja-JP" altLang="en-US" sz="1600" b="0" i="0" u="none" strike="noStrike" kern="1200" cap="none" spc="0" normalizeH="0" baseline="0" noProof="0" dirty="0">
                <a:ln>
                  <a:noFill/>
                </a:ln>
                <a:solidFill>
                  <a:srgbClr val="ED7D31">
                    <a:lumMod val="50000"/>
                  </a:srgbClr>
                </a:solidFill>
                <a:effectLst/>
                <a:uLnTx/>
                <a:uFillTx/>
                <a:latin typeface="HGP明朝B" panose="02020800000000000000" pitchFamily="18" charset="-128"/>
                <a:ea typeface="HGP明朝B" panose="02020800000000000000" pitchFamily="18" charset="-128"/>
                <a:cs typeface="+mn-cs"/>
              </a:rPr>
              <a:t>教えてください。</a:t>
            </a:r>
          </a:p>
        </p:txBody>
      </p:sp>
      <p:sp>
        <p:nvSpPr>
          <p:cNvPr id="7" name="正方形/長方形 6">
            <a:extLst>
              <a:ext uri="{FF2B5EF4-FFF2-40B4-BE49-F238E27FC236}">
                <a16:creationId xmlns:a16="http://schemas.microsoft.com/office/drawing/2014/main" id="{CC5FCB75-4BCC-4432-BE92-552D72A378E0}"/>
              </a:ext>
            </a:extLst>
          </p:cNvPr>
          <p:cNvSpPr/>
          <p:nvPr/>
        </p:nvSpPr>
        <p:spPr>
          <a:xfrm>
            <a:off x="657929" y="2048375"/>
            <a:ext cx="7631632" cy="55253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9" name="正方形/長方形 8">
            <a:extLst>
              <a:ext uri="{FF2B5EF4-FFF2-40B4-BE49-F238E27FC236}">
                <a16:creationId xmlns:a16="http://schemas.microsoft.com/office/drawing/2014/main" id="{22B6544E-B95F-46B6-A647-9F43C2891CC8}"/>
              </a:ext>
            </a:extLst>
          </p:cNvPr>
          <p:cNvSpPr/>
          <p:nvPr/>
        </p:nvSpPr>
        <p:spPr>
          <a:xfrm>
            <a:off x="638687" y="3284984"/>
            <a:ext cx="7650874" cy="187220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10" name="テキスト ボックス 9">
            <a:extLst>
              <a:ext uri="{FF2B5EF4-FFF2-40B4-BE49-F238E27FC236}">
                <a16:creationId xmlns:a16="http://schemas.microsoft.com/office/drawing/2014/main" id="{9CE98A20-2B97-4783-8560-37DAD79070A0}"/>
              </a:ext>
            </a:extLst>
          </p:cNvPr>
          <p:cNvSpPr txBox="1"/>
          <p:nvPr/>
        </p:nvSpPr>
        <p:spPr>
          <a:xfrm>
            <a:off x="892827" y="3429001"/>
            <a:ext cx="7161835" cy="1569660"/>
          </a:xfrm>
          <a:prstGeom prst="rect">
            <a:avLst/>
          </a:prstGeom>
          <a:noFill/>
        </p:spPr>
        <p:txBody>
          <a:bodyPr wrap="square">
            <a:spAutoFit/>
          </a:bodyPr>
          <a:lstStyle/>
          <a:p>
            <a:pPr algn="just">
              <a:spcAft>
                <a:spcPts val="0"/>
              </a:spcAft>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lang="ja-JP" altLang="en-US" sz="1600" dirty="0">
                <a:solidFill>
                  <a:srgbClr val="002060"/>
                </a:solidFill>
                <a:latin typeface="HGS明朝B" panose="02020800000000000000" pitchFamily="18" charset="-128"/>
                <a:ea typeface="HGS明朝B" panose="02020800000000000000" pitchFamily="18" charset="-128"/>
              </a:rPr>
              <a:t>減価償却資産の耐用年数等に関する省令</a:t>
            </a:r>
            <a:r>
              <a:rPr lang="en-US" altLang="ja-JP" sz="1600" dirty="0">
                <a:solidFill>
                  <a:srgbClr val="002060"/>
                </a:solidFill>
                <a:latin typeface="HGS明朝B" panose="02020800000000000000" pitchFamily="18" charset="-128"/>
                <a:ea typeface="HGS明朝B" panose="02020800000000000000" pitchFamily="18" charset="-128"/>
              </a:rPr>
              <a:t>(</a:t>
            </a:r>
            <a:r>
              <a:rPr lang="ja-JP" altLang="en-US" sz="1600" dirty="0">
                <a:solidFill>
                  <a:srgbClr val="002060"/>
                </a:solidFill>
                <a:latin typeface="HGS明朝B" panose="02020800000000000000" pitchFamily="18" charset="-128"/>
                <a:ea typeface="HGS明朝B" panose="02020800000000000000" pitchFamily="18" charset="-128"/>
              </a:rPr>
              <a:t>げんかしょうきゃくのたいよ</a:t>
            </a:r>
            <a:endParaRPr lang="en-US" altLang="ja-JP" sz="1600" dirty="0">
              <a:solidFill>
                <a:srgbClr val="002060"/>
              </a:solidFill>
              <a:latin typeface="HGS明朝B" panose="02020800000000000000" pitchFamily="18" charset="-128"/>
              <a:ea typeface="HGS明朝B" panose="02020800000000000000" pitchFamily="18" charset="-128"/>
            </a:endParaRPr>
          </a:p>
          <a:p>
            <a:pPr algn="just">
              <a:spcAft>
                <a:spcPts val="0"/>
              </a:spcAft>
              <a:defRPr/>
            </a:pPr>
            <a:r>
              <a:rPr lang="ja-JP" altLang="en-US" sz="1600" dirty="0">
                <a:solidFill>
                  <a:srgbClr val="002060"/>
                </a:solidFill>
                <a:latin typeface="HGS明朝B" panose="02020800000000000000" pitchFamily="18" charset="-128"/>
                <a:ea typeface="HGS明朝B" panose="02020800000000000000" pitchFamily="18" charset="-128"/>
              </a:rPr>
              <a:t>　 うねんすうにかんするしょうれい</a:t>
            </a:r>
            <a:r>
              <a:rPr lang="en-US" altLang="ja-JP" sz="1600" dirty="0">
                <a:solidFill>
                  <a:srgbClr val="002060"/>
                </a:solidFill>
                <a:latin typeface="HGS明朝B" panose="02020800000000000000" pitchFamily="18" charset="-128"/>
                <a:ea typeface="HGS明朝B" panose="02020800000000000000" pitchFamily="18" charset="-128"/>
              </a:rPr>
              <a:t>)</a:t>
            </a:r>
          </a:p>
          <a:p>
            <a:pPr algn="just">
              <a:spcAft>
                <a:spcPts val="0"/>
              </a:spcAft>
              <a:defRPr/>
            </a:pPr>
            <a:endParaRPr lang="en-US" altLang="ja-JP" sz="1600" dirty="0">
              <a:solidFill>
                <a:srgbClr val="002060"/>
              </a:solidFill>
              <a:latin typeface="HGS明朝B" panose="02020800000000000000" pitchFamily="18" charset="-128"/>
              <a:ea typeface="HGS明朝B" panose="02020800000000000000" pitchFamily="18" charset="-128"/>
            </a:endParaRPr>
          </a:p>
          <a:p>
            <a:pPr algn="just">
              <a:spcAft>
                <a:spcPts val="0"/>
              </a:spcAft>
              <a:defRPr/>
            </a:pPr>
            <a:r>
              <a:rPr lang="ja-JP" altLang="en-US" sz="1600" dirty="0">
                <a:effectLst/>
                <a:latin typeface="HGS明朝B" panose="02020800000000000000" pitchFamily="18" charset="-128"/>
                <a:ea typeface="HGS明朝B" panose="02020800000000000000" pitchFamily="18" charset="-128"/>
              </a:rPr>
              <a:t>動物と植物についての規定がある</a:t>
            </a:r>
            <a:endParaRPr lang="en-US" altLang="ja-JP" sz="1600" dirty="0">
              <a:effectLst/>
              <a:latin typeface="HGS明朝B" panose="02020800000000000000" pitchFamily="18" charset="-128"/>
              <a:ea typeface="HGS明朝B" panose="02020800000000000000" pitchFamily="18" charset="-128"/>
            </a:endParaRPr>
          </a:p>
          <a:p>
            <a:pPr algn="just">
              <a:spcAft>
                <a:spcPts val="0"/>
              </a:spcAft>
              <a:defRPr/>
            </a:pPr>
            <a:r>
              <a:rPr lang="ja-JP" altLang="en-US" sz="1600" dirty="0">
                <a:effectLst/>
                <a:latin typeface="HGS明朝B" panose="02020800000000000000" pitchFamily="18" charset="-128"/>
                <a:ea typeface="HGS明朝B" panose="02020800000000000000" pitchFamily="18" charset="-128"/>
              </a:rPr>
              <a:t>　</a:t>
            </a:r>
            <a:r>
              <a:rPr lang="ja-JP" altLang="en-US" sz="1600" dirty="0">
                <a:solidFill>
                  <a:srgbClr val="FF0000"/>
                </a:solidFill>
                <a:effectLst/>
                <a:latin typeface="HGS明朝B" panose="02020800000000000000" pitchFamily="18" charset="-128"/>
                <a:ea typeface="HGS明朝B" panose="02020800000000000000" pitchFamily="18" charset="-128"/>
              </a:rPr>
              <a:t>成熟の年齢又は樹齢</a:t>
            </a:r>
          </a:p>
          <a:p>
            <a:pPr algn="just">
              <a:spcAft>
                <a:spcPts val="0"/>
              </a:spcAft>
              <a:defRPr/>
            </a:pPr>
            <a:r>
              <a:rPr lang="ja-JP" altLang="en-US" sz="1600" dirty="0">
                <a:solidFill>
                  <a:srgbClr val="FF0000"/>
                </a:solidFill>
                <a:latin typeface="HGS明朝B" panose="02020800000000000000" pitchFamily="18" charset="-128"/>
                <a:ea typeface="HGS明朝B" panose="02020800000000000000" pitchFamily="18" charset="-128"/>
              </a:rPr>
              <a:t>　成熟後の耐用年数</a:t>
            </a:r>
          </a:p>
        </p:txBody>
      </p:sp>
    </p:spTree>
    <p:custDataLst>
      <p:tags r:id="rId1"/>
    </p:custDataLst>
    <p:extLst>
      <p:ext uri="{BB962C8B-B14F-4D97-AF65-F5344CB8AC3E}">
        <p14:creationId xmlns:p14="http://schemas.microsoft.com/office/powerpoint/2010/main" val="285006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fade">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fade">
                                      <p:cBhvr>
                                        <p:cTn id="22" dur="500"/>
                                        <p:tgtEl>
                                          <p:spTgt spid="1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animEffect transition="in" filter="fade">
                                      <p:cBhvr>
                                        <p:cTn id="27"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フッター プレースホルダー 2">
            <a:extLst>
              <a:ext uri="{FF2B5EF4-FFF2-40B4-BE49-F238E27FC236}">
                <a16:creationId xmlns:a16="http://schemas.microsoft.com/office/drawing/2014/main" id="{D697181E-F7FA-471A-89DB-9B7AA1D165DC}"/>
              </a:ext>
            </a:extLst>
          </p:cNvPr>
          <p:cNvSpPr>
            <a:spLocks noGrp="1"/>
          </p:cNvSpPr>
          <p:nvPr>
            <p:ph type="ftr" sz="quarter" idx="11"/>
          </p:nvPr>
        </p:nvSpPr>
        <p:spPr>
          <a:xfrm>
            <a:off x="2351584" y="6621090"/>
            <a:ext cx="7056784" cy="212703"/>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25</a:t>
            </a:fld>
            <a:endParaRPr lang="en-US" altLang="ja-JP"/>
          </a:p>
        </p:txBody>
      </p:sp>
      <p:graphicFrame>
        <p:nvGraphicFramePr>
          <p:cNvPr id="6" name="表 5">
            <a:extLst>
              <a:ext uri="{FF2B5EF4-FFF2-40B4-BE49-F238E27FC236}">
                <a16:creationId xmlns:a16="http://schemas.microsoft.com/office/drawing/2014/main" id="{97D5B593-EB28-4C3C-A41A-69D58D8762D6}"/>
              </a:ext>
            </a:extLst>
          </p:cNvPr>
          <p:cNvGraphicFramePr>
            <a:graphicFrameLocks noGrp="1"/>
          </p:cNvGraphicFramePr>
          <p:nvPr/>
        </p:nvGraphicFramePr>
        <p:xfrm>
          <a:off x="1590674" y="1210638"/>
          <a:ext cx="5497512" cy="1257300"/>
        </p:xfrm>
        <a:graphic>
          <a:graphicData uri="http://schemas.openxmlformats.org/drawingml/2006/table">
            <a:tbl>
              <a:tblPr>
                <a:tableStyleId>{2D5ABB26-0587-4C30-8999-92F81FD0307C}</a:tableStyleId>
              </a:tblPr>
              <a:tblGrid>
                <a:gridCol w="1465556">
                  <a:extLst>
                    <a:ext uri="{9D8B030D-6E8A-4147-A177-3AD203B41FA5}">
                      <a16:colId xmlns:a16="http://schemas.microsoft.com/office/drawing/2014/main" val="20000"/>
                    </a:ext>
                  </a:extLst>
                </a:gridCol>
                <a:gridCol w="2376791">
                  <a:extLst>
                    <a:ext uri="{9D8B030D-6E8A-4147-A177-3AD203B41FA5}">
                      <a16:colId xmlns:a16="http://schemas.microsoft.com/office/drawing/2014/main" val="20001"/>
                    </a:ext>
                  </a:extLst>
                </a:gridCol>
                <a:gridCol w="1655165">
                  <a:extLst>
                    <a:ext uri="{9D8B030D-6E8A-4147-A177-3AD203B41FA5}">
                      <a16:colId xmlns:a16="http://schemas.microsoft.com/office/drawing/2014/main" val="20002"/>
                    </a:ext>
                  </a:extLst>
                </a:gridCol>
              </a:tblGrid>
              <a:tr h="0">
                <a:tc>
                  <a:txBody>
                    <a:bodyPr/>
                    <a:lstStyle/>
                    <a:p>
                      <a:r>
                        <a:rPr lang="ja-JP" altLang="en-US" sz="1400" dirty="0"/>
                        <a:t>構造・用途</a:t>
                      </a:r>
                      <a:endParaRPr lang="ja-JP" altLang="en-US" sz="1400" dirty="0">
                        <a:latin typeface="HGS明朝B" panose="02020800000000000000" pitchFamily="18" charset="-128"/>
                        <a:ea typeface="HGS明朝B" panose="02020800000000000000" pitchFamily="18" charset="-128"/>
                      </a:endParaRPr>
                    </a:p>
                  </a:txBody>
                  <a:tcPr marL="47619" marR="47619" marT="47625" marB="47625" anchor="ctr"/>
                </a:tc>
                <a:tc>
                  <a:txBody>
                    <a:bodyPr/>
                    <a:lstStyle/>
                    <a:p>
                      <a:r>
                        <a:rPr lang="ja-JP" altLang="en-US" sz="1400" dirty="0"/>
                        <a:t>細　　　目</a:t>
                      </a:r>
                      <a:endParaRPr lang="ja-JP" altLang="en-US" sz="1400" dirty="0">
                        <a:latin typeface="HGS明朝B" panose="02020800000000000000" pitchFamily="18" charset="-128"/>
                        <a:ea typeface="HGS明朝B" panose="02020800000000000000" pitchFamily="18" charset="-128"/>
                      </a:endParaRPr>
                    </a:p>
                  </a:txBody>
                  <a:tcPr marL="47619" marR="47619" marT="47625" marB="47625" anchor="ctr"/>
                </a:tc>
                <a:tc>
                  <a:txBody>
                    <a:bodyPr/>
                    <a:lstStyle/>
                    <a:p>
                      <a:r>
                        <a:rPr lang="ja-JP" altLang="en-US" sz="1400" dirty="0"/>
                        <a:t>耐用年数</a:t>
                      </a:r>
                      <a:endParaRPr lang="ja-JP" altLang="en-US" sz="1400" dirty="0">
                        <a:latin typeface="HGS明朝B" panose="02020800000000000000" pitchFamily="18" charset="-128"/>
                        <a:ea typeface="HGS明朝B" panose="02020800000000000000" pitchFamily="18" charset="-128"/>
                      </a:endParaRPr>
                    </a:p>
                  </a:txBody>
                  <a:tcPr marL="47619" marR="47619" marT="47625" marB="47625" anchor="ctr"/>
                </a:tc>
                <a:extLst>
                  <a:ext uri="{0D108BD9-81ED-4DB2-BD59-A6C34878D82A}">
                    <a16:rowId xmlns:a16="http://schemas.microsoft.com/office/drawing/2014/main" val="10000"/>
                  </a:ext>
                </a:extLst>
              </a:tr>
              <a:tr h="0">
                <a:tc>
                  <a:txBody>
                    <a:bodyPr/>
                    <a:lstStyle/>
                    <a:p>
                      <a:r>
                        <a:rPr lang="ja-JP" altLang="en-US" sz="1400" dirty="0"/>
                        <a:t>　牛</a:t>
                      </a:r>
                      <a:endParaRPr lang="ja-JP" altLang="en-US" sz="1400" dirty="0">
                        <a:latin typeface="HGS明朝B" panose="02020800000000000000" pitchFamily="18" charset="-128"/>
                        <a:ea typeface="HGS明朝B" panose="02020800000000000000" pitchFamily="18" charset="-128"/>
                      </a:endParaRPr>
                    </a:p>
                  </a:txBody>
                  <a:tcPr marL="47619" marR="47619" marT="47625" marB="47625"/>
                </a:tc>
                <a:tc>
                  <a:txBody>
                    <a:bodyPr/>
                    <a:lstStyle/>
                    <a:p>
                      <a:r>
                        <a:rPr lang="ja-JP" altLang="en-US" sz="1400" dirty="0"/>
                        <a:t>役肉用牛</a:t>
                      </a:r>
                      <a:br>
                        <a:rPr lang="ja-JP" altLang="en-US" sz="1400" dirty="0"/>
                      </a:br>
                      <a:r>
                        <a:rPr lang="ja-JP" altLang="en-US" sz="1400" dirty="0"/>
                        <a:t>乳用牛</a:t>
                      </a:r>
                      <a:br>
                        <a:rPr lang="ja-JP" altLang="en-US" sz="1400" dirty="0"/>
                      </a:br>
                      <a:r>
                        <a:rPr lang="ja-JP" altLang="en-US" sz="1400" dirty="0"/>
                        <a:t>種付用</a:t>
                      </a:r>
                      <a:br>
                        <a:rPr lang="ja-JP" altLang="en-US" sz="1400" dirty="0"/>
                      </a:br>
                      <a:r>
                        <a:rPr lang="ja-JP" altLang="en-US" sz="1400" dirty="0"/>
                        <a:t>その他用</a:t>
                      </a:r>
                      <a:endParaRPr lang="ja-JP" altLang="en-US" sz="1400" dirty="0">
                        <a:latin typeface="HGS明朝B" panose="02020800000000000000" pitchFamily="18" charset="-128"/>
                        <a:ea typeface="HGS明朝B" panose="02020800000000000000" pitchFamily="18" charset="-128"/>
                      </a:endParaRPr>
                    </a:p>
                  </a:txBody>
                  <a:tcPr marL="47619" marR="47619" marT="47625" marB="47625"/>
                </a:tc>
                <a:tc>
                  <a:txBody>
                    <a:bodyPr/>
                    <a:lstStyle/>
                    <a:p>
                      <a:pPr algn="ctr"/>
                      <a:r>
                        <a:rPr lang="en-US" altLang="ja-JP" sz="1400" dirty="0"/>
                        <a:t>6</a:t>
                      </a:r>
                      <a:br>
                        <a:rPr lang="en-US" altLang="ja-JP" sz="1400" dirty="0"/>
                      </a:br>
                      <a:r>
                        <a:rPr lang="en-US" altLang="ja-JP" sz="1400" dirty="0"/>
                        <a:t>4</a:t>
                      </a:r>
                      <a:br>
                        <a:rPr lang="en-US" altLang="ja-JP" sz="1400" dirty="0"/>
                      </a:br>
                      <a:r>
                        <a:rPr lang="en-US" altLang="ja-JP" sz="1400" dirty="0"/>
                        <a:t>4</a:t>
                      </a:r>
                      <a:br>
                        <a:rPr lang="en-US" altLang="ja-JP" sz="1400" dirty="0"/>
                      </a:br>
                      <a:r>
                        <a:rPr lang="en-US" altLang="ja-JP" sz="1400" dirty="0"/>
                        <a:t>6</a:t>
                      </a:r>
                      <a:endParaRPr lang="en-US" altLang="ja-JP" sz="1400" dirty="0">
                        <a:latin typeface="HGS明朝B" panose="02020800000000000000" pitchFamily="18" charset="-128"/>
                        <a:ea typeface="HGS明朝B" panose="02020800000000000000" pitchFamily="18" charset="-128"/>
                      </a:endParaRPr>
                    </a:p>
                  </a:txBody>
                  <a:tcPr marL="47619" marR="47619" marT="47625" marB="47625"/>
                </a:tc>
                <a:extLst>
                  <a:ext uri="{0D108BD9-81ED-4DB2-BD59-A6C34878D82A}">
                    <a16:rowId xmlns:a16="http://schemas.microsoft.com/office/drawing/2014/main" val="10001"/>
                  </a:ext>
                </a:extLst>
              </a:tr>
            </a:tbl>
          </a:graphicData>
        </a:graphic>
      </p:graphicFrame>
      <p:graphicFrame>
        <p:nvGraphicFramePr>
          <p:cNvPr id="7" name="表 6">
            <a:extLst>
              <a:ext uri="{FF2B5EF4-FFF2-40B4-BE49-F238E27FC236}">
                <a16:creationId xmlns:a16="http://schemas.microsoft.com/office/drawing/2014/main" id="{C853ABF9-6772-4D75-871E-365B929E7470}"/>
              </a:ext>
            </a:extLst>
          </p:cNvPr>
          <p:cNvGraphicFramePr>
            <a:graphicFrameLocks noGrp="1"/>
          </p:cNvGraphicFramePr>
          <p:nvPr/>
        </p:nvGraphicFramePr>
        <p:xfrm>
          <a:off x="1616075" y="2506038"/>
          <a:ext cx="5832475" cy="1565286"/>
        </p:xfrm>
        <a:graphic>
          <a:graphicData uri="http://schemas.openxmlformats.org/drawingml/2006/table">
            <a:tbl>
              <a:tblPr>
                <a:tableStyleId>{2D5ABB26-0587-4C30-8999-92F81FD0307C}</a:tableStyleId>
              </a:tblPr>
              <a:tblGrid>
                <a:gridCol w="1396275">
                  <a:extLst>
                    <a:ext uri="{9D8B030D-6E8A-4147-A177-3AD203B41FA5}">
                      <a16:colId xmlns:a16="http://schemas.microsoft.com/office/drawing/2014/main" val="20000"/>
                    </a:ext>
                  </a:extLst>
                </a:gridCol>
                <a:gridCol w="1910693">
                  <a:extLst>
                    <a:ext uri="{9D8B030D-6E8A-4147-A177-3AD203B41FA5}">
                      <a16:colId xmlns:a16="http://schemas.microsoft.com/office/drawing/2014/main" val="20001"/>
                    </a:ext>
                  </a:extLst>
                </a:gridCol>
                <a:gridCol w="2525507">
                  <a:extLst>
                    <a:ext uri="{9D8B030D-6E8A-4147-A177-3AD203B41FA5}">
                      <a16:colId xmlns:a16="http://schemas.microsoft.com/office/drawing/2014/main" val="20002"/>
                    </a:ext>
                  </a:extLst>
                </a:gridCol>
              </a:tblGrid>
              <a:tr h="521758">
                <a:tc>
                  <a:txBody>
                    <a:bodyPr/>
                    <a:lstStyle/>
                    <a:p>
                      <a:r>
                        <a:rPr lang="ja-JP" altLang="en-US" sz="1400" dirty="0"/>
                        <a:t>かん</a:t>
                      </a:r>
                      <a:r>
                        <a:rPr lang="ja-JP" altLang="en-US" sz="1400" dirty="0" err="1"/>
                        <a:t>きつ</a:t>
                      </a:r>
                      <a:r>
                        <a:rPr lang="ja-JP" altLang="en-US" sz="1400" dirty="0"/>
                        <a:t>樹</a:t>
                      </a:r>
                      <a:endParaRPr lang="ja-JP" altLang="en-US" sz="1400" dirty="0">
                        <a:latin typeface="HGS明朝B" panose="02020800000000000000" pitchFamily="18" charset="-128"/>
                        <a:ea typeface="HGS明朝B" panose="02020800000000000000" pitchFamily="18" charset="-128"/>
                      </a:endParaRPr>
                    </a:p>
                  </a:txBody>
                  <a:tcPr marL="47624" marR="47624" marT="47521" marB="47521"/>
                </a:tc>
                <a:tc>
                  <a:txBody>
                    <a:bodyPr/>
                    <a:lstStyle/>
                    <a:p>
                      <a:r>
                        <a:rPr lang="ja-JP" altLang="en-US" sz="1400" dirty="0"/>
                        <a:t>温州みかん</a:t>
                      </a:r>
                      <a:br>
                        <a:rPr lang="ja-JP" altLang="en-US" sz="1400" dirty="0"/>
                      </a:br>
                      <a:r>
                        <a:rPr lang="ja-JP" altLang="en-US" sz="1400" dirty="0"/>
                        <a:t>その他</a:t>
                      </a:r>
                      <a:endParaRPr lang="ja-JP" altLang="en-US" sz="1400" dirty="0">
                        <a:latin typeface="HGS明朝B" panose="02020800000000000000" pitchFamily="18" charset="-128"/>
                        <a:ea typeface="HGS明朝B" panose="02020800000000000000" pitchFamily="18" charset="-128"/>
                      </a:endParaRPr>
                    </a:p>
                  </a:txBody>
                  <a:tcPr marL="47624" marR="47624" marT="47521" marB="47521"/>
                </a:tc>
                <a:tc>
                  <a:txBody>
                    <a:bodyPr/>
                    <a:lstStyle/>
                    <a:p>
                      <a:pPr algn="ctr"/>
                      <a:r>
                        <a:rPr lang="en-US" altLang="ja-JP" sz="1400" dirty="0"/>
                        <a:t>28</a:t>
                      </a:r>
                      <a:br>
                        <a:rPr lang="en-US" altLang="ja-JP" sz="1400" dirty="0"/>
                      </a:br>
                      <a:r>
                        <a:rPr lang="en-US" altLang="ja-JP" sz="1400" dirty="0"/>
                        <a:t>30</a:t>
                      </a:r>
                      <a:endParaRPr lang="en-US" altLang="ja-JP" sz="1400" dirty="0">
                        <a:latin typeface="HGS明朝B" panose="02020800000000000000" pitchFamily="18" charset="-128"/>
                        <a:ea typeface="HGS明朝B" panose="02020800000000000000" pitchFamily="18" charset="-128"/>
                      </a:endParaRPr>
                    </a:p>
                  </a:txBody>
                  <a:tcPr marL="47624" marR="47624" marT="47521" marB="47521" anchor="ctr"/>
                </a:tc>
                <a:extLst>
                  <a:ext uri="{0D108BD9-81ED-4DB2-BD59-A6C34878D82A}">
                    <a16:rowId xmlns:a16="http://schemas.microsoft.com/office/drawing/2014/main" val="10000"/>
                  </a:ext>
                </a:extLst>
              </a:tr>
              <a:tr h="521758">
                <a:tc>
                  <a:txBody>
                    <a:bodyPr/>
                    <a:lstStyle/>
                    <a:p>
                      <a:r>
                        <a:rPr lang="ja-JP" altLang="en-US" sz="1400" dirty="0"/>
                        <a:t>りんご樹</a:t>
                      </a:r>
                      <a:endParaRPr lang="ja-JP" altLang="en-US" sz="1400" dirty="0">
                        <a:latin typeface="HGS明朝B" panose="02020800000000000000" pitchFamily="18" charset="-128"/>
                        <a:ea typeface="HGS明朝B" panose="02020800000000000000" pitchFamily="18" charset="-128"/>
                      </a:endParaRPr>
                    </a:p>
                  </a:txBody>
                  <a:tcPr marL="47624" marR="47624" marT="47521" marB="47521"/>
                </a:tc>
                <a:tc>
                  <a:txBody>
                    <a:bodyPr/>
                    <a:lstStyle/>
                    <a:p>
                      <a:r>
                        <a:rPr lang="ja-JP" altLang="en-US" sz="1400" dirty="0"/>
                        <a:t>わい化りんご</a:t>
                      </a:r>
                      <a:br>
                        <a:rPr lang="ja-JP" altLang="en-US" sz="1400" dirty="0"/>
                      </a:br>
                      <a:r>
                        <a:rPr lang="ja-JP" altLang="en-US" sz="1400" dirty="0"/>
                        <a:t>その他</a:t>
                      </a:r>
                      <a:endParaRPr lang="ja-JP" altLang="en-US" sz="1400" dirty="0">
                        <a:latin typeface="HGS明朝B" panose="02020800000000000000" pitchFamily="18" charset="-128"/>
                        <a:ea typeface="HGS明朝B" panose="02020800000000000000" pitchFamily="18" charset="-128"/>
                      </a:endParaRPr>
                    </a:p>
                  </a:txBody>
                  <a:tcPr marL="47624" marR="47624" marT="47521" marB="47521"/>
                </a:tc>
                <a:tc>
                  <a:txBody>
                    <a:bodyPr/>
                    <a:lstStyle/>
                    <a:p>
                      <a:pPr algn="ctr"/>
                      <a:r>
                        <a:rPr lang="en-US" altLang="ja-JP" sz="1400" dirty="0"/>
                        <a:t>20</a:t>
                      </a:r>
                      <a:br>
                        <a:rPr lang="en-US" altLang="ja-JP" sz="1400" dirty="0"/>
                      </a:br>
                      <a:r>
                        <a:rPr lang="en-US" altLang="ja-JP" sz="1400" dirty="0"/>
                        <a:t>29</a:t>
                      </a:r>
                      <a:endParaRPr lang="en-US" altLang="ja-JP" sz="1400" dirty="0">
                        <a:latin typeface="HGS明朝B" panose="02020800000000000000" pitchFamily="18" charset="-128"/>
                        <a:ea typeface="HGS明朝B" panose="02020800000000000000" pitchFamily="18" charset="-128"/>
                      </a:endParaRPr>
                    </a:p>
                  </a:txBody>
                  <a:tcPr marL="47624" marR="47624" marT="47521" marB="47521" anchor="ctr"/>
                </a:tc>
                <a:extLst>
                  <a:ext uri="{0D108BD9-81ED-4DB2-BD59-A6C34878D82A}">
                    <a16:rowId xmlns:a16="http://schemas.microsoft.com/office/drawing/2014/main" val="10001"/>
                  </a:ext>
                </a:extLst>
              </a:tr>
              <a:tr h="521758">
                <a:tc>
                  <a:txBody>
                    <a:bodyPr/>
                    <a:lstStyle/>
                    <a:p>
                      <a:r>
                        <a:rPr lang="ja-JP" altLang="en-US" sz="1400" dirty="0"/>
                        <a:t>ぶどう樹</a:t>
                      </a:r>
                      <a:endParaRPr lang="ja-JP" altLang="en-US" sz="1400" dirty="0">
                        <a:latin typeface="HGS明朝B" panose="02020800000000000000" pitchFamily="18" charset="-128"/>
                        <a:ea typeface="HGS明朝B" panose="02020800000000000000" pitchFamily="18" charset="-128"/>
                      </a:endParaRPr>
                    </a:p>
                  </a:txBody>
                  <a:tcPr marL="47624" marR="47624" marT="47521" marB="47521"/>
                </a:tc>
                <a:tc>
                  <a:txBody>
                    <a:bodyPr/>
                    <a:lstStyle/>
                    <a:p>
                      <a:r>
                        <a:rPr lang="ja-JP" altLang="en-US" sz="1400" dirty="0"/>
                        <a:t>温室ぶどう</a:t>
                      </a:r>
                      <a:br>
                        <a:rPr lang="ja-JP" altLang="en-US" sz="1400" dirty="0"/>
                      </a:br>
                      <a:r>
                        <a:rPr lang="ja-JP" altLang="en-US" sz="1400" dirty="0"/>
                        <a:t>その他</a:t>
                      </a:r>
                      <a:endParaRPr lang="ja-JP" altLang="en-US" sz="1400" dirty="0">
                        <a:latin typeface="HGS明朝B" panose="02020800000000000000" pitchFamily="18" charset="-128"/>
                        <a:ea typeface="HGS明朝B" panose="02020800000000000000" pitchFamily="18" charset="-128"/>
                      </a:endParaRPr>
                    </a:p>
                  </a:txBody>
                  <a:tcPr marL="47624" marR="47624" marT="47521" marB="47521"/>
                </a:tc>
                <a:tc>
                  <a:txBody>
                    <a:bodyPr/>
                    <a:lstStyle/>
                    <a:p>
                      <a:pPr algn="ctr"/>
                      <a:r>
                        <a:rPr lang="en-US" altLang="ja-JP" sz="1400" dirty="0"/>
                        <a:t>12</a:t>
                      </a:r>
                      <a:br>
                        <a:rPr lang="en-US" altLang="ja-JP" sz="1400" dirty="0"/>
                      </a:br>
                      <a:r>
                        <a:rPr lang="en-US" altLang="ja-JP" sz="1400" dirty="0"/>
                        <a:t>15</a:t>
                      </a:r>
                      <a:endParaRPr lang="en-US" altLang="ja-JP" sz="1400" dirty="0">
                        <a:latin typeface="HGS明朝B" panose="02020800000000000000" pitchFamily="18" charset="-128"/>
                        <a:ea typeface="HGS明朝B" panose="02020800000000000000" pitchFamily="18" charset="-128"/>
                      </a:endParaRPr>
                    </a:p>
                  </a:txBody>
                  <a:tcPr marL="47624" marR="47624" marT="47521" marB="47521" anchor="ctr"/>
                </a:tc>
                <a:extLst>
                  <a:ext uri="{0D108BD9-81ED-4DB2-BD59-A6C34878D82A}">
                    <a16:rowId xmlns:a16="http://schemas.microsoft.com/office/drawing/2014/main" val="10002"/>
                  </a:ext>
                </a:extLst>
              </a:tr>
            </a:tbl>
          </a:graphicData>
        </a:graphic>
      </p:graphicFrame>
      <p:graphicFrame>
        <p:nvGraphicFramePr>
          <p:cNvPr id="8" name="表 7">
            <a:extLst>
              <a:ext uri="{FF2B5EF4-FFF2-40B4-BE49-F238E27FC236}">
                <a16:creationId xmlns:a16="http://schemas.microsoft.com/office/drawing/2014/main" id="{AC31F891-568B-4D9E-BC1D-55F7DCAFCD3B}"/>
              </a:ext>
            </a:extLst>
          </p:cNvPr>
          <p:cNvGraphicFramePr>
            <a:graphicFrameLocks noGrp="1"/>
          </p:cNvGraphicFramePr>
          <p:nvPr/>
        </p:nvGraphicFramePr>
        <p:xfrm>
          <a:off x="896938" y="4307235"/>
          <a:ext cx="6551612" cy="869016"/>
        </p:xfrm>
        <a:graphic>
          <a:graphicData uri="http://schemas.openxmlformats.org/drawingml/2006/table">
            <a:tbl>
              <a:tblPr/>
              <a:tblGrid>
                <a:gridCol w="1270211">
                  <a:extLst>
                    <a:ext uri="{9D8B030D-6E8A-4147-A177-3AD203B41FA5}">
                      <a16:colId xmlns:a16="http://schemas.microsoft.com/office/drawing/2014/main" val="20000"/>
                    </a:ext>
                  </a:extLst>
                </a:gridCol>
                <a:gridCol w="2005595">
                  <a:extLst>
                    <a:ext uri="{9D8B030D-6E8A-4147-A177-3AD203B41FA5}">
                      <a16:colId xmlns:a16="http://schemas.microsoft.com/office/drawing/2014/main" val="20001"/>
                    </a:ext>
                  </a:extLst>
                </a:gridCol>
                <a:gridCol w="1002797">
                  <a:extLst>
                    <a:ext uri="{9D8B030D-6E8A-4147-A177-3AD203B41FA5}">
                      <a16:colId xmlns:a16="http://schemas.microsoft.com/office/drawing/2014/main" val="20002"/>
                    </a:ext>
                  </a:extLst>
                </a:gridCol>
                <a:gridCol w="2273009">
                  <a:extLst>
                    <a:ext uri="{9D8B030D-6E8A-4147-A177-3AD203B41FA5}">
                      <a16:colId xmlns:a16="http://schemas.microsoft.com/office/drawing/2014/main" val="20003"/>
                    </a:ext>
                  </a:extLst>
                </a:gridCol>
              </a:tblGrid>
              <a:tr h="286791">
                <a:tc>
                  <a:txBody>
                    <a:bodyPr/>
                    <a:lstStyle/>
                    <a:p>
                      <a:pPr algn="ctr" fontAlgn="auto"/>
                      <a:r>
                        <a:rPr lang="ja-JP" altLang="en-US" sz="1400" dirty="0">
                          <a:effectLst/>
                          <a:latin typeface="HGS明朝B" panose="02020800000000000000" pitchFamily="18" charset="-128"/>
                          <a:ea typeface="HGS明朝B" panose="02020800000000000000" pitchFamily="18" charset="-128"/>
                        </a:rPr>
                        <a:t>種類</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EF4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用途</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EF4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細目</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EF4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成熟の年齢又は樹齢</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EF4FF"/>
                    </a:solidFill>
                  </a:tcPr>
                </a:tc>
                <a:extLst>
                  <a:ext uri="{0D108BD9-81ED-4DB2-BD59-A6C34878D82A}">
                    <a16:rowId xmlns:a16="http://schemas.microsoft.com/office/drawing/2014/main" val="10000"/>
                  </a:ext>
                </a:extLst>
              </a:tr>
              <a:tr h="286791">
                <a:tc rowSpan="2">
                  <a:txBody>
                    <a:bodyPr/>
                    <a:lstStyle/>
                    <a:p>
                      <a:pPr algn="ctr" fontAlgn="auto"/>
                      <a:r>
                        <a:rPr lang="ja-JP" altLang="en-US" sz="1400" dirty="0">
                          <a:effectLst/>
                          <a:latin typeface="HGS明朝B" panose="02020800000000000000" pitchFamily="18" charset="-128"/>
                          <a:ea typeface="HGS明朝B" panose="02020800000000000000" pitchFamily="18" charset="-128"/>
                        </a:rPr>
                        <a:t>牛</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農業使役用</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　</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満</a:t>
                      </a:r>
                      <a:r>
                        <a:rPr lang="en-US" altLang="ja-JP" sz="1400" dirty="0">
                          <a:effectLst/>
                          <a:latin typeface="HGS明朝B" panose="02020800000000000000" pitchFamily="18" charset="-128"/>
                          <a:ea typeface="HGS明朝B" panose="02020800000000000000" pitchFamily="18" charset="-128"/>
                        </a:rPr>
                        <a:t>2</a:t>
                      </a:r>
                      <a:r>
                        <a:rPr lang="ja-JP" altLang="en-US" sz="1400" dirty="0">
                          <a:effectLst/>
                          <a:latin typeface="HGS明朝B" panose="02020800000000000000" pitchFamily="18" charset="-128"/>
                          <a:ea typeface="HGS明朝B" panose="02020800000000000000" pitchFamily="18" charset="-128"/>
                        </a:rPr>
                        <a:t>歳</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86791">
                <a:tc vMerge="1">
                  <a:txBody>
                    <a:bodyPr/>
                    <a:lstStyle/>
                    <a:p>
                      <a:endParaRPr kumimoji="1" lang="ja-JP" altLang="en-US"/>
                    </a:p>
                  </a:txBody>
                  <a:tcPr/>
                </a:tc>
                <a:tc>
                  <a:txBody>
                    <a:bodyPr/>
                    <a:lstStyle/>
                    <a:p>
                      <a:pPr algn="ctr" fontAlgn="auto"/>
                      <a:r>
                        <a:rPr lang="zh-TW" altLang="en-US" sz="1400" dirty="0">
                          <a:effectLst/>
                          <a:latin typeface="HGS明朝B" panose="02020800000000000000" pitchFamily="18" charset="-128"/>
                          <a:ea typeface="HGS明朝B" panose="02020800000000000000" pitchFamily="18" charset="-128"/>
                        </a:rPr>
                        <a:t>小運搬使役用</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　</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en-US" altLang="ja-JP" sz="1400" dirty="0">
                          <a:effectLst/>
                          <a:latin typeface="HGS明朝B" panose="02020800000000000000" pitchFamily="18" charset="-128"/>
                          <a:ea typeface="HGS明朝B" panose="02020800000000000000" pitchFamily="18" charset="-128"/>
                        </a:rPr>
                        <a:t>〃</a:t>
                      </a:r>
                      <a:r>
                        <a:rPr lang="ja-JP" altLang="en-US" sz="1400" dirty="0">
                          <a:effectLst/>
                          <a:latin typeface="HGS明朝B" panose="02020800000000000000" pitchFamily="18" charset="-128"/>
                          <a:ea typeface="HGS明朝B" panose="02020800000000000000" pitchFamily="18" charset="-128"/>
                        </a:rPr>
                        <a:t>　</a:t>
                      </a:r>
                      <a:r>
                        <a:rPr lang="en-US" altLang="ja-JP" sz="1400" dirty="0">
                          <a:effectLst/>
                          <a:latin typeface="HGS明朝B" panose="02020800000000000000" pitchFamily="18" charset="-128"/>
                          <a:ea typeface="HGS明朝B" panose="02020800000000000000" pitchFamily="18" charset="-128"/>
                        </a:rPr>
                        <a:t>2</a:t>
                      </a:r>
                      <a:r>
                        <a:rPr lang="ja-JP" altLang="en-US" sz="1400" dirty="0">
                          <a:effectLst/>
                          <a:latin typeface="HGS明朝B" panose="02020800000000000000" pitchFamily="18" charset="-128"/>
                          <a:ea typeface="HGS明朝B" panose="02020800000000000000" pitchFamily="18" charset="-128"/>
                        </a:rPr>
                        <a:t>　　</a:t>
                      </a:r>
                    </a:p>
                  </a:txBody>
                  <a:tcPr marL="9523" marR="9523" marT="38156" marB="3815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graphicFrame>
        <p:nvGraphicFramePr>
          <p:cNvPr id="9" name="表 8">
            <a:extLst>
              <a:ext uri="{FF2B5EF4-FFF2-40B4-BE49-F238E27FC236}">
                <a16:creationId xmlns:a16="http://schemas.microsoft.com/office/drawing/2014/main" id="{D9C6CBB0-181F-4D05-87B1-14BD51103D89}"/>
              </a:ext>
            </a:extLst>
          </p:cNvPr>
          <p:cNvGraphicFramePr>
            <a:graphicFrameLocks noGrp="1"/>
          </p:cNvGraphicFramePr>
          <p:nvPr/>
        </p:nvGraphicFramePr>
        <p:xfrm>
          <a:off x="896938" y="5243091"/>
          <a:ext cx="6551612" cy="1157296"/>
        </p:xfrm>
        <a:graphic>
          <a:graphicData uri="http://schemas.openxmlformats.org/drawingml/2006/table">
            <a:tbl>
              <a:tblPr/>
              <a:tblGrid>
                <a:gridCol w="1270211">
                  <a:extLst>
                    <a:ext uri="{9D8B030D-6E8A-4147-A177-3AD203B41FA5}">
                      <a16:colId xmlns:a16="http://schemas.microsoft.com/office/drawing/2014/main" val="20000"/>
                    </a:ext>
                  </a:extLst>
                </a:gridCol>
                <a:gridCol w="2005595">
                  <a:extLst>
                    <a:ext uri="{9D8B030D-6E8A-4147-A177-3AD203B41FA5}">
                      <a16:colId xmlns:a16="http://schemas.microsoft.com/office/drawing/2014/main" val="20001"/>
                    </a:ext>
                  </a:extLst>
                </a:gridCol>
                <a:gridCol w="1002798">
                  <a:extLst>
                    <a:ext uri="{9D8B030D-6E8A-4147-A177-3AD203B41FA5}">
                      <a16:colId xmlns:a16="http://schemas.microsoft.com/office/drawing/2014/main" val="20002"/>
                    </a:ext>
                  </a:extLst>
                </a:gridCol>
                <a:gridCol w="2273008">
                  <a:extLst>
                    <a:ext uri="{9D8B030D-6E8A-4147-A177-3AD203B41FA5}">
                      <a16:colId xmlns:a16="http://schemas.microsoft.com/office/drawing/2014/main" val="20003"/>
                    </a:ext>
                  </a:extLst>
                </a:gridCol>
              </a:tblGrid>
              <a:tr h="289322">
                <a:tc rowSpan="2">
                  <a:txBody>
                    <a:bodyPr/>
                    <a:lstStyle/>
                    <a:p>
                      <a:pPr algn="ctr" fontAlgn="auto"/>
                      <a:r>
                        <a:rPr lang="ja-JP" altLang="en-US" sz="1400" dirty="0">
                          <a:effectLst/>
                          <a:latin typeface="HGS明朝B" panose="02020800000000000000" pitchFamily="18" charset="-128"/>
                          <a:ea typeface="HGS明朝B" panose="02020800000000000000" pitchFamily="18" charset="-128"/>
                        </a:rPr>
                        <a:t>かん</a:t>
                      </a:r>
                      <a:r>
                        <a:rPr lang="ja-JP" altLang="en-US" sz="1400" dirty="0" err="1">
                          <a:effectLst/>
                          <a:latin typeface="HGS明朝B" panose="02020800000000000000" pitchFamily="18" charset="-128"/>
                          <a:ea typeface="HGS明朝B" panose="02020800000000000000" pitchFamily="18" charset="-128"/>
                        </a:rPr>
                        <a:t>きつ</a:t>
                      </a:r>
                      <a:r>
                        <a:rPr lang="ja-JP" altLang="en-US" sz="1400" dirty="0">
                          <a:effectLst/>
                          <a:latin typeface="HGS明朝B" panose="02020800000000000000" pitchFamily="18" charset="-128"/>
                          <a:ea typeface="HGS明朝B" panose="02020800000000000000" pitchFamily="18" charset="-128"/>
                        </a:rPr>
                        <a:t>樹</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温州</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　</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満</a:t>
                      </a:r>
                      <a:r>
                        <a:rPr lang="en-US" altLang="ja-JP" sz="1400" dirty="0">
                          <a:effectLst/>
                          <a:latin typeface="HGS明朝B" panose="02020800000000000000" pitchFamily="18" charset="-128"/>
                          <a:ea typeface="HGS明朝B" panose="02020800000000000000" pitchFamily="18" charset="-128"/>
                        </a:rPr>
                        <a:t>15</a:t>
                      </a:r>
                      <a:r>
                        <a:rPr lang="ja-JP" altLang="en-US" sz="1400" dirty="0">
                          <a:effectLst/>
                          <a:latin typeface="HGS明朝B" panose="02020800000000000000" pitchFamily="18" charset="-128"/>
                          <a:ea typeface="HGS明朝B" panose="02020800000000000000" pitchFamily="18" charset="-128"/>
                        </a:rPr>
                        <a:t>年</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89322">
                <a:tc vMerge="1">
                  <a:txBody>
                    <a:bodyPr/>
                    <a:lstStyle/>
                    <a:p>
                      <a:endParaRPr kumimoji="1" lang="ja-JP" altLang="en-US"/>
                    </a:p>
                  </a:txBody>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その他</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　</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en-US" altLang="ja-JP" sz="1400" dirty="0">
                          <a:effectLst/>
                          <a:latin typeface="HGS明朝B" panose="02020800000000000000" pitchFamily="18" charset="-128"/>
                          <a:ea typeface="HGS明朝B" panose="02020800000000000000" pitchFamily="18" charset="-128"/>
                        </a:rPr>
                        <a:t>〃 15 </a:t>
                      </a:r>
                      <a:r>
                        <a:rPr lang="ja-JP" altLang="en-US" sz="1400" dirty="0">
                          <a:effectLst/>
                          <a:latin typeface="HGS明朝B" panose="02020800000000000000" pitchFamily="18" charset="-128"/>
                          <a:ea typeface="HGS明朝B" panose="02020800000000000000" pitchFamily="18" charset="-128"/>
                        </a:rPr>
                        <a:t>　</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89322">
                <a:tc>
                  <a:txBody>
                    <a:bodyPr/>
                    <a:lstStyle/>
                    <a:p>
                      <a:pPr algn="ctr" fontAlgn="auto"/>
                      <a:r>
                        <a:rPr lang="ja-JP" altLang="en-US" sz="1400" dirty="0">
                          <a:effectLst/>
                          <a:latin typeface="HGS明朝B" panose="02020800000000000000" pitchFamily="18" charset="-128"/>
                          <a:ea typeface="HGS明朝B" panose="02020800000000000000" pitchFamily="18" charset="-128"/>
                        </a:rPr>
                        <a:t>りんご樹</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　</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　</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満</a:t>
                      </a:r>
                      <a:r>
                        <a:rPr lang="en-US" altLang="ja-JP" sz="1400" dirty="0">
                          <a:effectLst/>
                          <a:latin typeface="HGS明朝B" panose="02020800000000000000" pitchFamily="18" charset="-128"/>
                          <a:ea typeface="HGS明朝B" panose="02020800000000000000" pitchFamily="18" charset="-128"/>
                        </a:rPr>
                        <a:t>10</a:t>
                      </a:r>
                      <a:r>
                        <a:rPr lang="ja-JP" altLang="en-US" sz="1400" dirty="0">
                          <a:effectLst/>
                          <a:latin typeface="HGS明朝B" panose="02020800000000000000" pitchFamily="18" charset="-128"/>
                          <a:ea typeface="HGS明朝B" panose="02020800000000000000" pitchFamily="18" charset="-128"/>
                        </a:rPr>
                        <a:t>年</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89322">
                <a:tc>
                  <a:txBody>
                    <a:bodyPr/>
                    <a:lstStyle/>
                    <a:p>
                      <a:pPr algn="ctr" fontAlgn="auto"/>
                      <a:r>
                        <a:rPr lang="ja-JP" altLang="en-US" sz="1400" dirty="0">
                          <a:effectLst/>
                          <a:latin typeface="HGS明朝B" panose="02020800000000000000" pitchFamily="18" charset="-128"/>
                          <a:ea typeface="HGS明朝B" panose="02020800000000000000" pitchFamily="18" charset="-128"/>
                        </a:rPr>
                        <a:t>ぶどう樹</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　</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ja-JP" altLang="en-US" sz="1400" dirty="0">
                          <a:effectLst/>
                          <a:latin typeface="HGS明朝B" panose="02020800000000000000" pitchFamily="18" charset="-128"/>
                          <a:ea typeface="HGS明朝B" panose="02020800000000000000" pitchFamily="18" charset="-128"/>
                        </a:rPr>
                        <a:t>　</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fontAlgn="auto"/>
                      <a:r>
                        <a:rPr lang="en-US" altLang="ja-JP" sz="1400" dirty="0">
                          <a:effectLst/>
                          <a:latin typeface="HGS明朝B" panose="02020800000000000000" pitchFamily="18" charset="-128"/>
                          <a:ea typeface="HGS明朝B" panose="02020800000000000000" pitchFamily="18" charset="-128"/>
                        </a:rPr>
                        <a:t>〃 6</a:t>
                      </a:r>
                      <a:r>
                        <a:rPr lang="ja-JP" altLang="en-US" sz="1400" dirty="0">
                          <a:effectLst/>
                          <a:latin typeface="HGS明朝B" panose="02020800000000000000" pitchFamily="18" charset="-128"/>
                          <a:ea typeface="HGS明朝B" panose="02020800000000000000" pitchFamily="18" charset="-128"/>
                        </a:rPr>
                        <a:t>　</a:t>
                      </a:r>
                    </a:p>
                  </a:txBody>
                  <a:tcPr marL="9523" marR="9523" marT="37982" marB="3798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graphicFrame>
        <p:nvGraphicFramePr>
          <p:cNvPr id="10" name="表 9">
            <a:extLst>
              <a:ext uri="{FF2B5EF4-FFF2-40B4-BE49-F238E27FC236}">
                <a16:creationId xmlns:a16="http://schemas.microsoft.com/office/drawing/2014/main" id="{E8FF045A-DCC0-4021-82A9-F538464CB32A}"/>
              </a:ext>
            </a:extLst>
          </p:cNvPr>
          <p:cNvGraphicFramePr>
            <a:graphicFrameLocks noGrp="1"/>
          </p:cNvGraphicFramePr>
          <p:nvPr/>
        </p:nvGraphicFramePr>
        <p:xfrm>
          <a:off x="1487488" y="1156663"/>
          <a:ext cx="5049837" cy="341312"/>
        </p:xfrm>
        <a:graphic>
          <a:graphicData uri="http://schemas.openxmlformats.org/drawingml/2006/table">
            <a:tbl>
              <a:tblPr/>
              <a:tblGrid>
                <a:gridCol w="5049837">
                  <a:extLst>
                    <a:ext uri="{9D8B030D-6E8A-4147-A177-3AD203B41FA5}">
                      <a16:colId xmlns:a16="http://schemas.microsoft.com/office/drawing/2014/main" val="20000"/>
                    </a:ext>
                  </a:extLst>
                </a:gridCol>
              </a:tblGrid>
              <a:tr h="341312">
                <a:tc>
                  <a:txBody>
                    <a:bodyPr/>
                    <a:lstStyle/>
                    <a:p>
                      <a:pPr algn="ctr"/>
                      <a:endParaRPr kumimoji="1" lang="ja-JP" altLang="en-US" sz="1400" b="1" dirty="0">
                        <a:latin typeface="HGS明朝B" panose="02020800000000000000" pitchFamily="18" charset="-128"/>
                        <a:ea typeface="HGS明朝B" panose="02020800000000000000" pitchFamily="18" charset="-128"/>
                      </a:endParaRPr>
                    </a:p>
                  </a:txBody>
                  <a:tcPr marL="91417" marR="91417" marT="45630" marB="4563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10000"/>
                  </a:ext>
                </a:extLst>
              </a:tr>
            </a:tbl>
          </a:graphicData>
        </a:graphic>
      </p:graphicFrame>
      <p:graphicFrame>
        <p:nvGraphicFramePr>
          <p:cNvPr id="11" name="表 10">
            <a:extLst>
              <a:ext uri="{FF2B5EF4-FFF2-40B4-BE49-F238E27FC236}">
                <a16:creationId xmlns:a16="http://schemas.microsoft.com/office/drawing/2014/main" id="{A09A6794-370F-4FD1-B1AC-017BDBF60797}"/>
              </a:ext>
            </a:extLst>
          </p:cNvPr>
          <p:cNvGraphicFramePr>
            <a:graphicFrameLocks noGrp="1"/>
          </p:cNvGraphicFramePr>
          <p:nvPr/>
        </p:nvGraphicFramePr>
        <p:xfrm>
          <a:off x="1500187" y="1569413"/>
          <a:ext cx="5016500" cy="868362"/>
        </p:xfrm>
        <a:graphic>
          <a:graphicData uri="http://schemas.openxmlformats.org/drawingml/2006/table">
            <a:tbl>
              <a:tblPr/>
              <a:tblGrid>
                <a:gridCol w="5016500">
                  <a:extLst>
                    <a:ext uri="{9D8B030D-6E8A-4147-A177-3AD203B41FA5}">
                      <a16:colId xmlns:a16="http://schemas.microsoft.com/office/drawing/2014/main" val="20000"/>
                    </a:ext>
                  </a:extLst>
                </a:gridCol>
              </a:tblGrid>
              <a:tr h="868362">
                <a:tc>
                  <a:txBody>
                    <a:bodyPr/>
                    <a:lstStyle/>
                    <a:p>
                      <a:endParaRPr kumimoji="1" lang="ja-JP" altLang="en-US" sz="1400" dirty="0">
                        <a:latin typeface="HGS明朝B" panose="02020800000000000000" pitchFamily="18" charset="-128"/>
                        <a:ea typeface="HGS明朝B" panose="02020800000000000000" pitchFamily="18" charset="-128"/>
                      </a:endParaRPr>
                    </a:p>
                  </a:txBody>
                  <a:tcPr marL="91447" marR="91447" marT="45703" marB="45703">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12" name="表 11">
            <a:extLst>
              <a:ext uri="{FF2B5EF4-FFF2-40B4-BE49-F238E27FC236}">
                <a16:creationId xmlns:a16="http://schemas.microsoft.com/office/drawing/2014/main" id="{3484E562-B240-40ED-B541-7C48247E4002}"/>
              </a:ext>
            </a:extLst>
          </p:cNvPr>
          <p:cNvGraphicFramePr>
            <a:graphicFrameLocks noGrp="1"/>
          </p:cNvGraphicFramePr>
          <p:nvPr/>
        </p:nvGraphicFramePr>
        <p:xfrm>
          <a:off x="1487487" y="2506038"/>
          <a:ext cx="5041900" cy="1581150"/>
        </p:xfrm>
        <a:graphic>
          <a:graphicData uri="http://schemas.openxmlformats.org/drawingml/2006/table">
            <a:tbl>
              <a:tblPr/>
              <a:tblGrid>
                <a:gridCol w="5041900">
                  <a:extLst>
                    <a:ext uri="{9D8B030D-6E8A-4147-A177-3AD203B41FA5}">
                      <a16:colId xmlns:a16="http://schemas.microsoft.com/office/drawing/2014/main" val="20000"/>
                    </a:ext>
                  </a:extLst>
                </a:gridCol>
              </a:tblGrid>
              <a:tr h="1581150">
                <a:tc>
                  <a:txBody>
                    <a:bodyPr/>
                    <a:lstStyle/>
                    <a:p>
                      <a:endParaRPr kumimoji="1" lang="ja-JP" altLang="en-US" sz="1400" dirty="0">
                        <a:latin typeface="HGS明朝B" panose="02020800000000000000" pitchFamily="18" charset="-128"/>
                        <a:ea typeface="HGS明朝B" panose="02020800000000000000" pitchFamily="18" charset="-128"/>
                      </a:endParaRPr>
                    </a:p>
                  </a:txBody>
                  <a:tcPr marL="91433" marR="91433" marT="45736" marB="45736">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
        <p:nvSpPr>
          <p:cNvPr id="13" name="正方形/長方形 12">
            <a:extLst>
              <a:ext uri="{FF2B5EF4-FFF2-40B4-BE49-F238E27FC236}">
                <a16:creationId xmlns:a16="http://schemas.microsoft.com/office/drawing/2014/main" id="{B36AB8C3-31D0-428E-9042-846BE695427F}"/>
              </a:ext>
            </a:extLst>
          </p:cNvPr>
          <p:cNvSpPr/>
          <p:nvPr/>
        </p:nvSpPr>
        <p:spPr>
          <a:xfrm>
            <a:off x="2912392" y="1569413"/>
            <a:ext cx="3707482" cy="21113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14" name="正方形/長方形 13">
            <a:extLst>
              <a:ext uri="{FF2B5EF4-FFF2-40B4-BE49-F238E27FC236}">
                <a16:creationId xmlns:a16="http://schemas.microsoft.com/office/drawing/2014/main" id="{6D42B11F-20B6-46E0-B33C-037CCC0BECE4}"/>
              </a:ext>
            </a:extLst>
          </p:cNvPr>
          <p:cNvSpPr/>
          <p:nvPr/>
        </p:nvSpPr>
        <p:spPr>
          <a:xfrm>
            <a:off x="2912392" y="1790794"/>
            <a:ext cx="3707482" cy="21113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15" name="正方形/長方形 14">
            <a:extLst>
              <a:ext uri="{FF2B5EF4-FFF2-40B4-BE49-F238E27FC236}">
                <a16:creationId xmlns:a16="http://schemas.microsoft.com/office/drawing/2014/main" id="{AFF6558F-9522-4AF7-8923-1F168C2D14E8}"/>
              </a:ext>
            </a:extLst>
          </p:cNvPr>
          <p:cNvSpPr/>
          <p:nvPr/>
        </p:nvSpPr>
        <p:spPr>
          <a:xfrm>
            <a:off x="2912392" y="2006818"/>
            <a:ext cx="3707482" cy="21113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16" name="正方形/長方形 15">
            <a:extLst>
              <a:ext uri="{FF2B5EF4-FFF2-40B4-BE49-F238E27FC236}">
                <a16:creationId xmlns:a16="http://schemas.microsoft.com/office/drawing/2014/main" id="{5EDBFF12-EE03-4B2D-837B-0321D6571C9D}"/>
              </a:ext>
            </a:extLst>
          </p:cNvPr>
          <p:cNvSpPr/>
          <p:nvPr/>
        </p:nvSpPr>
        <p:spPr>
          <a:xfrm>
            <a:off x="2912392" y="2222842"/>
            <a:ext cx="3707482" cy="21113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17" name="正方形/長方形 16">
            <a:extLst>
              <a:ext uri="{FF2B5EF4-FFF2-40B4-BE49-F238E27FC236}">
                <a16:creationId xmlns:a16="http://schemas.microsoft.com/office/drawing/2014/main" id="{8C2E5541-C512-4FD1-A57F-4D590ECFD752}"/>
              </a:ext>
            </a:extLst>
          </p:cNvPr>
          <p:cNvSpPr/>
          <p:nvPr/>
        </p:nvSpPr>
        <p:spPr>
          <a:xfrm>
            <a:off x="2632993" y="4594830"/>
            <a:ext cx="4168080" cy="29398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18" name="正方形/長方形 17">
            <a:extLst>
              <a:ext uri="{FF2B5EF4-FFF2-40B4-BE49-F238E27FC236}">
                <a16:creationId xmlns:a16="http://schemas.microsoft.com/office/drawing/2014/main" id="{FD6DCA0D-70B4-4093-AE90-E1A9F22291E1}"/>
              </a:ext>
            </a:extLst>
          </p:cNvPr>
          <p:cNvSpPr/>
          <p:nvPr/>
        </p:nvSpPr>
        <p:spPr>
          <a:xfrm>
            <a:off x="2624610" y="4882863"/>
            <a:ext cx="4168079" cy="287437"/>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19" name="正方形/長方形 18">
            <a:extLst>
              <a:ext uri="{FF2B5EF4-FFF2-40B4-BE49-F238E27FC236}">
                <a16:creationId xmlns:a16="http://schemas.microsoft.com/office/drawing/2014/main" id="{DD37080F-10C4-41CD-95B5-67F836ECB626}"/>
              </a:ext>
            </a:extLst>
          </p:cNvPr>
          <p:cNvSpPr/>
          <p:nvPr/>
        </p:nvSpPr>
        <p:spPr>
          <a:xfrm>
            <a:off x="1328738" y="2505989"/>
            <a:ext cx="5291137" cy="504007"/>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20" name="正方形/長方形 19">
            <a:extLst>
              <a:ext uri="{FF2B5EF4-FFF2-40B4-BE49-F238E27FC236}">
                <a16:creationId xmlns:a16="http://schemas.microsoft.com/office/drawing/2014/main" id="{F37DF6B3-8A25-47EB-BFC5-BE2264ADEA2A}"/>
              </a:ext>
            </a:extLst>
          </p:cNvPr>
          <p:cNvSpPr/>
          <p:nvPr/>
        </p:nvSpPr>
        <p:spPr>
          <a:xfrm>
            <a:off x="1328217" y="3010045"/>
            <a:ext cx="5291137" cy="522287"/>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21" name="正方形/長方形 20">
            <a:extLst>
              <a:ext uri="{FF2B5EF4-FFF2-40B4-BE49-F238E27FC236}">
                <a16:creationId xmlns:a16="http://schemas.microsoft.com/office/drawing/2014/main" id="{BD54978A-9E46-4472-B116-EC43A6116827}"/>
              </a:ext>
            </a:extLst>
          </p:cNvPr>
          <p:cNvSpPr/>
          <p:nvPr/>
        </p:nvSpPr>
        <p:spPr>
          <a:xfrm>
            <a:off x="1328217" y="3514100"/>
            <a:ext cx="5291137" cy="59386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22" name="正方形/長方形 21">
            <a:extLst>
              <a:ext uri="{FF2B5EF4-FFF2-40B4-BE49-F238E27FC236}">
                <a16:creationId xmlns:a16="http://schemas.microsoft.com/office/drawing/2014/main" id="{B3A5740D-94F0-48B7-99C4-D067136F65F7}"/>
              </a:ext>
            </a:extLst>
          </p:cNvPr>
          <p:cNvSpPr/>
          <p:nvPr/>
        </p:nvSpPr>
        <p:spPr>
          <a:xfrm>
            <a:off x="824409" y="5242619"/>
            <a:ext cx="6768752" cy="55346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23" name="正方形/長方形 22">
            <a:extLst>
              <a:ext uri="{FF2B5EF4-FFF2-40B4-BE49-F238E27FC236}">
                <a16:creationId xmlns:a16="http://schemas.microsoft.com/office/drawing/2014/main" id="{EDACF091-ABD5-4A92-941A-FA7A0E14811C}"/>
              </a:ext>
            </a:extLst>
          </p:cNvPr>
          <p:cNvSpPr/>
          <p:nvPr/>
        </p:nvSpPr>
        <p:spPr>
          <a:xfrm>
            <a:off x="824409" y="5802040"/>
            <a:ext cx="6768752" cy="322773"/>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24" name="正方形/長方形 23">
            <a:extLst>
              <a:ext uri="{FF2B5EF4-FFF2-40B4-BE49-F238E27FC236}">
                <a16:creationId xmlns:a16="http://schemas.microsoft.com/office/drawing/2014/main" id="{9EBE3EFF-BADB-4766-A8E4-FFB9E9D1A757}"/>
              </a:ext>
            </a:extLst>
          </p:cNvPr>
          <p:cNvSpPr/>
          <p:nvPr/>
        </p:nvSpPr>
        <p:spPr>
          <a:xfrm>
            <a:off x="824409" y="6130453"/>
            <a:ext cx="6768752" cy="264295"/>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HGS明朝B" panose="02020800000000000000" pitchFamily="18" charset="-128"/>
              <a:ea typeface="HGS明朝B" panose="02020800000000000000" pitchFamily="18" charset="-128"/>
            </a:endParaRPr>
          </a:p>
        </p:txBody>
      </p:sp>
      <p:sp>
        <p:nvSpPr>
          <p:cNvPr id="25" name="テキスト ボックス 24">
            <a:extLst>
              <a:ext uri="{FF2B5EF4-FFF2-40B4-BE49-F238E27FC236}">
                <a16:creationId xmlns:a16="http://schemas.microsoft.com/office/drawing/2014/main" id="{5F4AD3BC-8DC2-4423-8D1F-C005D0D78A32}"/>
              </a:ext>
            </a:extLst>
          </p:cNvPr>
          <p:cNvSpPr txBox="1"/>
          <p:nvPr/>
        </p:nvSpPr>
        <p:spPr>
          <a:xfrm>
            <a:off x="7400599" y="3027750"/>
            <a:ext cx="2501156" cy="1015663"/>
          </a:xfrm>
          <a:prstGeom prst="rect">
            <a:avLst/>
          </a:prstGeom>
          <a:noFill/>
        </p:spPr>
        <p:txBody>
          <a:bodyPr wrap="square" rtlCol="0">
            <a:spAutoFit/>
          </a:bodyPr>
          <a:lstStyle/>
          <a:p>
            <a:r>
              <a:rPr lang="ja-JP" altLang="en-US" sz="1200" dirty="0">
                <a:solidFill>
                  <a:prstClr val="black"/>
                </a:solidFill>
                <a:latin typeface="HGS明朝B" panose="02020800000000000000" pitchFamily="18" charset="-128"/>
                <a:ea typeface="HGS明朝B" panose="02020800000000000000" pitchFamily="18" charset="-128"/>
              </a:rPr>
              <a:t>わい化＝コンパクト化</a:t>
            </a:r>
            <a:endParaRPr lang="en-US" altLang="ja-JP" sz="1200" dirty="0">
              <a:solidFill>
                <a:prstClr val="black"/>
              </a:solidFill>
              <a:latin typeface="HGS明朝B" panose="02020800000000000000" pitchFamily="18" charset="-128"/>
              <a:ea typeface="HGS明朝B" panose="02020800000000000000" pitchFamily="18" charset="-128"/>
            </a:endParaRPr>
          </a:p>
          <a:p>
            <a:r>
              <a:rPr lang="en-US" altLang="ja-JP" sz="1200" dirty="0">
                <a:solidFill>
                  <a:prstClr val="black"/>
                </a:solidFill>
                <a:latin typeface="HGS明朝B" panose="02020800000000000000" pitchFamily="18" charset="-128"/>
                <a:ea typeface="HGS明朝B" panose="02020800000000000000" pitchFamily="18" charset="-128"/>
              </a:rPr>
              <a:t>10a</a:t>
            </a:r>
            <a:r>
              <a:rPr lang="ja-JP" altLang="en-US" sz="1200" dirty="0">
                <a:solidFill>
                  <a:prstClr val="black"/>
                </a:solidFill>
                <a:latin typeface="HGS明朝B" panose="02020800000000000000" pitchFamily="18" charset="-128"/>
                <a:ea typeface="HGS明朝B" panose="02020800000000000000" pitchFamily="18" charset="-128"/>
              </a:rPr>
              <a:t>当たり</a:t>
            </a:r>
            <a:endParaRPr lang="en-US" altLang="ja-JP" sz="1200" dirty="0">
              <a:solidFill>
                <a:prstClr val="black"/>
              </a:solidFill>
              <a:latin typeface="HGS明朝B" panose="02020800000000000000" pitchFamily="18" charset="-128"/>
              <a:ea typeface="HGS明朝B" panose="02020800000000000000" pitchFamily="18" charset="-128"/>
            </a:endParaRPr>
          </a:p>
          <a:p>
            <a:r>
              <a:rPr lang="ja-JP" altLang="en-US" sz="1200" dirty="0">
                <a:solidFill>
                  <a:prstClr val="black"/>
                </a:solidFill>
                <a:latin typeface="HGS明朝B" panose="02020800000000000000" pitchFamily="18" charset="-128"/>
                <a:ea typeface="HGS明朝B" panose="02020800000000000000" pitchFamily="18" charset="-128"/>
              </a:rPr>
              <a:t>普通栽培は</a:t>
            </a:r>
            <a:r>
              <a:rPr lang="en-US" altLang="ja-JP" sz="1200" dirty="0">
                <a:solidFill>
                  <a:prstClr val="black"/>
                </a:solidFill>
                <a:latin typeface="HGS明朝B" panose="02020800000000000000" pitchFamily="18" charset="-128"/>
                <a:ea typeface="HGS明朝B" panose="02020800000000000000" pitchFamily="18" charset="-128"/>
              </a:rPr>
              <a:t>15</a:t>
            </a:r>
            <a:r>
              <a:rPr lang="ja-JP" altLang="en-US" sz="1200" dirty="0">
                <a:solidFill>
                  <a:prstClr val="black"/>
                </a:solidFill>
                <a:latin typeface="HGS明朝B" panose="02020800000000000000" pitchFamily="18" charset="-128"/>
                <a:ea typeface="HGS明朝B" panose="02020800000000000000" pitchFamily="18" charset="-128"/>
              </a:rPr>
              <a:t>～</a:t>
            </a:r>
            <a:r>
              <a:rPr lang="en-US" altLang="ja-JP" sz="1200" dirty="0">
                <a:solidFill>
                  <a:prstClr val="black"/>
                </a:solidFill>
                <a:latin typeface="HGS明朝B" panose="02020800000000000000" pitchFamily="18" charset="-128"/>
                <a:ea typeface="HGS明朝B" panose="02020800000000000000" pitchFamily="18" charset="-128"/>
              </a:rPr>
              <a:t>30</a:t>
            </a:r>
            <a:r>
              <a:rPr lang="ja-JP" altLang="en-US" sz="1200" dirty="0">
                <a:solidFill>
                  <a:prstClr val="black"/>
                </a:solidFill>
                <a:latin typeface="HGS明朝B" panose="02020800000000000000" pitchFamily="18" charset="-128"/>
                <a:ea typeface="HGS明朝B" panose="02020800000000000000" pitchFamily="18" charset="-128"/>
              </a:rPr>
              <a:t>本が限界</a:t>
            </a:r>
          </a:p>
          <a:p>
            <a:r>
              <a:rPr lang="ja-JP" altLang="en-US" sz="1200" dirty="0">
                <a:solidFill>
                  <a:prstClr val="black"/>
                </a:solidFill>
                <a:latin typeface="HGS明朝B" panose="02020800000000000000" pitchFamily="18" charset="-128"/>
                <a:ea typeface="HGS明朝B" panose="02020800000000000000" pitchFamily="18" charset="-128"/>
              </a:rPr>
              <a:t>わい化栽培は、</a:t>
            </a:r>
            <a:r>
              <a:rPr lang="en-US" altLang="ja-JP" sz="1200" dirty="0">
                <a:solidFill>
                  <a:prstClr val="black"/>
                </a:solidFill>
                <a:latin typeface="HGS明朝B" panose="02020800000000000000" pitchFamily="18" charset="-128"/>
                <a:ea typeface="HGS明朝B" panose="02020800000000000000" pitchFamily="18" charset="-128"/>
              </a:rPr>
              <a:t>70</a:t>
            </a:r>
            <a:r>
              <a:rPr lang="ja-JP" altLang="en-US" sz="1200" dirty="0">
                <a:solidFill>
                  <a:prstClr val="black"/>
                </a:solidFill>
                <a:latin typeface="HGS明朝B" panose="02020800000000000000" pitchFamily="18" charset="-128"/>
                <a:ea typeface="HGS明朝B" panose="02020800000000000000" pitchFamily="18" charset="-128"/>
              </a:rPr>
              <a:t>～</a:t>
            </a:r>
            <a:r>
              <a:rPr lang="en-US" altLang="ja-JP" sz="1200" dirty="0">
                <a:solidFill>
                  <a:prstClr val="black"/>
                </a:solidFill>
                <a:latin typeface="HGS明朝B" panose="02020800000000000000" pitchFamily="18" charset="-128"/>
                <a:ea typeface="HGS明朝B" panose="02020800000000000000" pitchFamily="18" charset="-128"/>
              </a:rPr>
              <a:t>100</a:t>
            </a:r>
            <a:r>
              <a:rPr lang="ja-JP" altLang="en-US" sz="1200" dirty="0">
                <a:solidFill>
                  <a:prstClr val="black"/>
                </a:solidFill>
                <a:latin typeface="HGS明朝B" panose="02020800000000000000" pitchFamily="18" charset="-128"/>
                <a:ea typeface="HGS明朝B" panose="02020800000000000000" pitchFamily="18" charset="-128"/>
              </a:rPr>
              <a:t>本</a:t>
            </a:r>
            <a:endParaRPr lang="en-US" altLang="ja-JP" sz="1200" dirty="0">
              <a:solidFill>
                <a:prstClr val="black"/>
              </a:solidFill>
              <a:latin typeface="HGS明朝B" panose="02020800000000000000" pitchFamily="18" charset="-128"/>
              <a:ea typeface="HGS明朝B" panose="02020800000000000000" pitchFamily="18" charset="-128"/>
            </a:endParaRPr>
          </a:p>
          <a:p>
            <a:r>
              <a:rPr lang="ja-JP" altLang="en-US" sz="1200" dirty="0">
                <a:solidFill>
                  <a:prstClr val="black"/>
                </a:solidFill>
                <a:latin typeface="HGS明朝B" panose="02020800000000000000" pitchFamily="18" charset="-128"/>
                <a:ea typeface="HGS明朝B" panose="02020800000000000000" pitchFamily="18" charset="-128"/>
              </a:rPr>
              <a:t>外国では</a:t>
            </a:r>
            <a:r>
              <a:rPr lang="en-US" altLang="ja-JP" sz="1200" dirty="0">
                <a:solidFill>
                  <a:prstClr val="black"/>
                </a:solidFill>
                <a:latin typeface="HGS明朝B" panose="02020800000000000000" pitchFamily="18" charset="-128"/>
                <a:ea typeface="HGS明朝B" panose="02020800000000000000" pitchFamily="18" charset="-128"/>
              </a:rPr>
              <a:t>300</a:t>
            </a:r>
            <a:r>
              <a:rPr lang="ja-JP" altLang="en-US" sz="1200" dirty="0">
                <a:solidFill>
                  <a:prstClr val="black"/>
                </a:solidFill>
                <a:latin typeface="HGS明朝B" panose="02020800000000000000" pitchFamily="18" charset="-128"/>
                <a:ea typeface="HGS明朝B" panose="02020800000000000000" pitchFamily="18" charset="-128"/>
              </a:rPr>
              <a:t>本のところもある。</a:t>
            </a:r>
            <a:endParaRPr lang="en-US" altLang="ja-JP" sz="1200" dirty="0">
              <a:solidFill>
                <a:prstClr val="black"/>
              </a:solidFill>
              <a:latin typeface="HGS明朝B" panose="02020800000000000000" pitchFamily="18" charset="-128"/>
              <a:ea typeface="HGS明朝B" panose="02020800000000000000" pitchFamily="18" charset="-128"/>
            </a:endParaRPr>
          </a:p>
        </p:txBody>
      </p:sp>
      <p:sp>
        <p:nvSpPr>
          <p:cNvPr id="26" name="テキスト ボックス 25">
            <a:extLst>
              <a:ext uri="{FF2B5EF4-FFF2-40B4-BE49-F238E27FC236}">
                <a16:creationId xmlns:a16="http://schemas.microsoft.com/office/drawing/2014/main" id="{B41B2F5A-1943-4A01-8295-2FDC2D83E2AC}"/>
              </a:ext>
            </a:extLst>
          </p:cNvPr>
          <p:cNvSpPr txBox="1"/>
          <p:nvPr/>
        </p:nvSpPr>
        <p:spPr>
          <a:xfrm>
            <a:off x="7379070" y="1559307"/>
            <a:ext cx="2501155" cy="1200329"/>
          </a:xfrm>
          <a:prstGeom prst="rect">
            <a:avLst/>
          </a:prstGeom>
          <a:noFill/>
        </p:spPr>
        <p:txBody>
          <a:bodyPr wrap="square" rtlCol="0">
            <a:spAutoFit/>
          </a:bodyPr>
          <a:lstStyle/>
          <a:p>
            <a:r>
              <a:rPr lang="ja-JP" altLang="en-US" sz="1200" dirty="0">
                <a:solidFill>
                  <a:prstClr val="black"/>
                </a:solidFill>
                <a:latin typeface="HGS明朝B" panose="02020800000000000000" pitchFamily="18" charset="-128"/>
                <a:ea typeface="HGS明朝B" panose="02020800000000000000" pitchFamily="18" charset="-128"/>
              </a:rPr>
              <a:t>「温州</a:t>
            </a:r>
            <a:r>
              <a:rPr lang="en-US" altLang="ja-JP" sz="1200" dirty="0">
                <a:solidFill>
                  <a:prstClr val="black"/>
                </a:solidFill>
                <a:latin typeface="HGS明朝B" panose="02020800000000000000" pitchFamily="18" charset="-128"/>
                <a:ea typeface="HGS明朝B" panose="02020800000000000000" pitchFamily="18" charset="-128"/>
              </a:rPr>
              <a:t>(</a:t>
            </a:r>
            <a:r>
              <a:rPr lang="ja-JP" altLang="en-US" sz="1200" dirty="0">
                <a:solidFill>
                  <a:prstClr val="black"/>
                </a:solidFill>
                <a:latin typeface="HGS明朝B" panose="02020800000000000000" pitchFamily="18" charset="-128"/>
                <a:ea typeface="HGS明朝B" panose="02020800000000000000" pitchFamily="18" charset="-128"/>
              </a:rPr>
              <a:t>うんしゅう</a:t>
            </a:r>
            <a:r>
              <a:rPr lang="en-US" altLang="ja-JP" sz="1200" dirty="0">
                <a:solidFill>
                  <a:prstClr val="black"/>
                </a:solidFill>
                <a:latin typeface="HGS明朝B" panose="02020800000000000000" pitchFamily="18" charset="-128"/>
                <a:ea typeface="HGS明朝B" panose="02020800000000000000" pitchFamily="18" charset="-128"/>
              </a:rPr>
              <a:t>)</a:t>
            </a:r>
            <a:r>
              <a:rPr lang="ja-JP" altLang="en-US" sz="1200" dirty="0">
                <a:solidFill>
                  <a:prstClr val="black"/>
                </a:solidFill>
                <a:latin typeface="HGS明朝B" panose="02020800000000000000" pitchFamily="18" charset="-128"/>
                <a:ea typeface="HGS明朝B" panose="02020800000000000000" pitchFamily="18" charset="-128"/>
              </a:rPr>
              <a:t>」は中国の温州地方が名前の由来と言われている。温州はみかんの産地として名高く、そこのみかんのように素晴らしいということで、温州みかんと呼ばれている。</a:t>
            </a:r>
          </a:p>
        </p:txBody>
      </p:sp>
      <p:sp>
        <p:nvSpPr>
          <p:cNvPr id="29" name="タイトル 1">
            <a:extLst>
              <a:ext uri="{FF2B5EF4-FFF2-40B4-BE49-F238E27FC236}">
                <a16:creationId xmlns:a16="http://schemas.microsoft.com/office/drawing/2014/main" id="{E9A354C4-345D-461F-A6F1-62E01B19BB89}"/>
              </a:ext>
            </a:extLst>
          </p:cNvPr>
          <p:cNvSpPr>
            <a:spLocks noGrp="1"/>
          </p:cNvSpPr>
          <p:nvPr>
            <p:ph type="title"/>
          </p:nvPr>
        </p:nvSpPr>
        <p:spPr>
          <a:xfrm>
            <a:off x="551384" y="425675"/>
            <a:ext cx="10515600" cy="553467"/>
          </a:xfrm>
        </p:spPr>
        <p:txBody>
          <a:bodyPr>
            <a:normAutofit/>
          </a:bodyPr>
          <a:lstStyle/>
          <a:p>
            <a:pPr algn="ctr"/>
            <a:r>
              <a:rPr kumimoji="1" lang="ja-JP" altLang="en-US" sz="2400" dirty="0">
                <a:latin typeface="HGP明朝B" panose="02020800000000000000" pitchFamily="18" charset="-128"/>
                <a:ea typeface="HGP明朝B" panose="02020800000000000000" pitchFamily="18" charset="-128"/>
              </a:rPr>
              <a:t>質問コーナー　</a:t>
            </a:r>
            <a:r>
              <a:rPr kumimoji="1" lang="en-US" altLang="ja-JP" sz="2400" dirty="0">
                <a:latin typeface="HGP明朝B" panose="02020800000000000000" pitchFamily="18" charset="-128"/>
                <a:ea typeface="HGP明朝B" panose="02020800000000000000" pitchFamily="18" charset="-128"/>
              </a:rPr>
              <a:t>2</a:t>
            </a:r>
            <a:endParaRPr kumimoji="1" lang="ja-JP" altLang="en-US" sz="2400" dirty="0">
              <a:latin typeface="HGP明朝B" panose="02020800000000000000" pitchFamily="18" charset="-128"/>
              <a:ea typeface="HGP明朝B" panose="02020800000000000000" pitchFamily="18" charset="-128"/>
            </a:endParaRPr>
          </a:p>
        </p:txBody>
      </p:sp>
    </p:spTree>
    <p:custDataLst>
      <p:tags r:id="rId1"/>
    </p:custDataLst>
    <p:extLst>
      <p:ext uri="{BB962C8B-B14F-4D97-AF65-F5344CB8AC3E}">
        <p14:creationId xmlns:p14="http://schemas.microsoft.com/office/powerpoint/2010/main" val="395078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3"/>
                                        </p:tgtEl>
                                      </p:cBhvr>
                                    </p:animEffect>
                                    <p:set>
                                      <p:cBhvr>
                                        <p:cTn id="12" dur="1" fill="hold">
                                          <p:stCondLst>
                                            <p:cond delay="4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4"/>
                                        </p:tgtEl>
                                      </p:cBhvr>
                                    </p:animEffect>
                                    <p:set>
                                      <p:cBhvr>
                                        <p:cTn id="22" dur="1" fill="hold">
                                          <p:stCondLst>
                                            <p:cond delay="499"/>
                                          </p:stCondLst>
                                        </p:cTn>
                                        <p:tgtEl>
                                          <p:spTgt spid="1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15"/>
                                        </p:tgtEl>
                                      </p:cBhvr>
                                    </p:animEffect>
                                    <p:set>
                                      <p:cBhvr>
                                        <p:cTn id="32" dur="1" fill="hold">
                                          <p:stCondLst>
                                            <p:cond delay="499"/>
                                          </p:stCondLst>
                                        </p:cTn>
                                        <p:tgtEl>
                                          <p:spTgt spid="1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16"/>
                                        </p:tgtEl>
                                      </p:cBhvr>
                                    </p:animEffect>
                                    <p:set>
                                      <p:cBhvr>
                                        <p:cTn id="42" dur="1" fill="hold">
                                          <p:stCondLst>
                                            <p:cond delay="499"/>
                                          </p:stCondLst>
                                        </p:cTn>
                                        <p:tgtEl>
                                          <p:spTgt spid="1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17"/>
                                        </p:tgtEl>
                                      </p:cBhvr>
                                    </p:animEffect>
                                    <p:set>
                                      <p:cBhvr>
                                        <p:cTn id="52" dur="1" fill="hold">
                                          <p:stCondLst>
                                            <p:cond delay="499"/>
                                          </p:stCondLst>
                                        </p:cTn>
                                        <p:tgtEl>
                                          <p:spTgt spid="1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18"/>
                                        </p:tgtEl>
                                      </p:cBhvr>
                                    </p:animEffect>
                                    <p:set>
                                      <p:cBhvr>
                                        <p:cTn id="62" dur="1" fill="hold">
                                          <p:stCondLst>
                                            <p:cond delay="499"/>
                                          </p:stCondLst>
                                        </p:cTn>
                                        <p:tgtEl>
                                          <p:spTgt spid="18"/>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fade">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500"/>
                                        <p:tgtEl>
                                          <p:spTgt spid="2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19"/>
                                        </p:tgtEl>
                                      </p:cBhvr>
                                    </p:animEffect>
                                    <p:set>
                                      <p:cBhvr>
                                        <p:cTn id="82" dur="1" fill="hold">
                                          <p:stCondLst>
                                            <p:cond delay="499"/>
                                          </p:stCondLst>
                                        </p:cTn>
                                        <p:tgtEl>
                                          <p:spTgt spid="19"/>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22"/>
                                        </p:tgtEl>
                                      </p:cBhvr>
                                    </p:animEffect>
                                    <p:set>
                                      <p:cBhvr>
                                        <p:cTn id="85" dur="1" fill="hold">
                                          <p:stCondLst>
                                            <p:cond delay="499"/>
                                          </p:stCondLst>
                                        </p:cTn>
                                        <p:tgtEl>
                                          <p:spTgt spid="22"/>
                                        </p:tgtEl>
                                        <p:attrNameLst>
                                          <p:attrName>style.visibility</p:attrName>
                                        </p:attrNameLst>
                                      </p:cBhvr>
                                      <p:to>
                                        <p:strVal val="hidden"/>
                                      </p:to>
                                    </p:set>
                                  </p:childTnLst>
                                </p:cTn>
                              </p:par>
                              <p:par>
                                <p:cTn id="86" presetID="10" presetClass="exit" presetSubtype="0" fill="hold" grpId="1" nodeType="withEffect">
                                  <p:stCondLst>
                                    <p:cond delay="0"/>
                                  </p:stCondLst>
                                  <p:childTnLst>
                                    <p:animEffect transition="out" filter="fade">
                                      <p:cBhvr>
                                        <p:cTn id="87" dur="500"/>
                                        <p:tgtEl>
                                          <p:spTgt spid="26"/>
                                        </p:tgtEl>
                                      </p:cBhvr>
                                    </p:animEffect>
                                    <p:set>
                                      <p:cBhvr>
                                        <p:cTn id="88" dur="1" fill="hold">
                                          <p:stCondLst>
                                            <p:cond delay="499"/>
                                          </p:stCondLst>
                                        </p:cTn>
                                        <p:tgtEl>
                                          <p:spTgt spid="26"/>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fade">
                                      <p:cBhvr>
                                        <p:cTn id="93" dur="500"/>
                                        <p:tgtEl>
                                          <p:spTgt spid="20"/>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25"/>
                                        </p:tgtEl>
                                        <p:attrNameLst>
                                          <p:attrName>style.visibility</p:attrName>
                                        </p:attrNameLst>
                                      </p:cBhvr>
                                      <p:to>
                                        <p:strVal val="visible"/>
                                      </p:to>
                                    </p:set>
                                    <p:animEffect transition="in" filter="fade">
                                      <p:cBhvr>
                                        <p:cTn id="98" dur="500"/>
                                        <p:tgtEl>
                                          <p:spTgt spid="25"/>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500"/>
                                        <p:tgtEl>
                                          <p:spTgt spid="23"/>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xit" presetSubtype="0" fill="hold" grpId="1" nodeType="clickEffect">
                                  <p:stCondLst>
                                    <p:cond delay="0"/>
                                  </p:stCondLst>
                                  <p:childTnLst>
                                    <p:animEffect transition="out" filter="fade">
                                      <p:cBhvr>
                                        <p:cTn id="107" dur="500"/>
                                        <p:tgtEl>
                                          <p:spTgt spid="20"/>
                                        </p:tgtEl>
                                      </p:cBhvr>
                                    </p:animEffect>
                                    <p:set>
                                      <p:cBhvr>
                                        <p:cTn id="108" dur="1" fill="hold">
                                          <p:stCondLst>
                                            <p:cond delay="499"/>
                                          </p:stCondLst>
                                        </p:cTn>
                                        <p:tgtEl>
                                          <p:spTgt spid="20"/>
                                        </p:tgtEl>
                                        <p:attrNameLst>
                                          <p:attrName>style.visibility</p:attrName>
                                        </p:attrNameLst>
                                      </p:cBhvr>
                                      <p:to>
                                        <p:strVal val="hidden"/>
                                      </p:to>
                                    </p:set>
                                  </p:childTnLst>
                                </p:cTn>
                              </p:par>
                              <p:par>
                                <p:cTn id="109" presetID="10" presetClass="exit" presetSubtype="0" fill="hold" grpId="1" nodeType="withEffect">
                                  <p:stCondLst>
                                    <p:cond delay="0"/>
                                  </p:stCondLst>
                                  <p:childTnLst>
                                    <p:animEffect transition="out" filter="fade">
                                      <p:cBhvr>
                                        <p:cTn id="110" dur="500"/>
                                        <p:tgtEl>
                                          <p:spTgt spid="23"/>
                                        </p:tgtEl>
                                      </p:cBhvr>
                                    </p:animEffect>
                                    <p:set>
                                      <p:cBhvr>
                                        <p:cTn id="111" dur="1" fill="hold">
                                          <p:stCondLst>
                                            <p:cond delay="499"/>
                                          </p:stCondLst>
                                        </p:cTn>
                                        <p:tgtEl>
                                          <p:spTgt spid="23"/>
                                        </p:tgtEl>
                                        <p:attrNameLst>
                                          <p:attrName>style.visibility</p:attrName>
                                        </p:attrNameLst>
                                      </p:cBhvr>
                                      <p:to>
                                        <p:strVal val="hidden"/>
                                      </p:to>
                                    </p:set>
                                  </p:childTnLst>
                                </p:cTn>
                              </p:par>
                              <p:par>
                                <p:cTn id="112" presetID="10" presetClass="exit" presetSubtype="0" fill="hold" grpId="1" nodeType="withEffect">
                                  <p:stCondLst>
                                    <p:cond delay="0"/>
                                  </p:stCondLst>
                                  <p:childTnLst>
                                    <p:animEffect transition="out" filter="fade">
                                      <p:cBhvr>
                                        <p:cTn id="113" dur="500"/>
                                        <p:tgtEl>
                                          <p:spTgt spid="25"/>
                                        </p:tgtEl>
                                      </p:cBhvr>
                                    </p:animEffect>
                                    <p:set>
                                      <p:cBhvr>
                                        <p:cTn id="114" dur="1" fill="hold">
                                          <p:stCondLst>
                                            <p:cond delay="499"/>
                                          </p:stCondLst>
                                        </p:cTn>
                                        <p:tgtEl>
                                          <p:spTgt spid="25"/>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21"/>
                                        </p:tgtEl>
                                        <p:attrNameLst>
                                          <p:attrName>style.visibility</p:attrName>
                                        </p:attrNameLst>
                                      </p:cBhvr>
                                      <p:to>
                                        <p:strVal val="visible"/>
                                      </p:to>
                                    </p:set>
                                    <p:animEffect transition="in" filter="fade">
                                      <p:cBhvr>
                                        <p:cTn id="119" dur="500"/>
                                        <p:tgtEl>
                                          <p:spTgt spid="21"/>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24"/>
                                        </p:tgtEl>
                                        <p:attrNameLst>
                                          <p:attrName>style.visibility</p:attrName>
                                        </p:attrNameLst>
                                      </p:cBhvr>
                                      <p:to>
                                        <p:strVal val="visible"/>
                                      </p:to>
                                    </p:set>
                                    <p:animEffect transition="in" filter="fade">
                                      <p:cBhvr>
                                        <p:cTn id="124" dur="500"/>
                                        <p:tgtEl>
                                          <p:spTgt spid="24"/>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xit" presetSubtype="0" fill="hold" grpId="1" nodeType="clickEffect">
                                  <p:stCondLst>
                                    <p:cond delay="0"/>
                                  </p:stCondLst>
                                  <p:childTnLst>
                                    <p:animEffect transition="out" filter="fade">
                                      <p:cBhvr>
                                        <p:cTn id="128" dur="500"/>
                                        <p:tgtEl>
                                          <p:spTgt spid="21"/>
                                        </p:tgtEl>
                                      </p:cBhvr>
                                    </p:animEffect>
                                    <p:set>
                                      <p:cBhvr>
                                        <p:cTn id="129" dur="1" fill="hold">
                                          <p:stCondLst>
                                            <p:cond delay="499"/>
                                          </p:stCondLst>
                                        </p:cTn>
                                        <p:tgtEl>
                                          <p:spTgt spid="21"/>
                                        </p:tgtEl>
                                        <p:attrNameLst>
                                          <p:attrName>style.visibility</p:attrName>
                                        </p:attrNameLst>
                                      </p:cBhvr>
                                      <p:to>
                                        <p:strVal val="hidden"/>
                                      </p:to>
                                    </p:set>
                                  </p:childTnLst>
                                </p:cTn>
                              </p:par>
                              <p:par>
                                <p:cTn id="130" presetID="10" presetClass="exit" presetSubtype="0" fill="hold" grpId="1" nodeType="withEffect">
                                  <p:stCondLst>
                                    <p:cond delay="0"/>
                                  </p:stCondLst>
                                  <p:childTnLst>
                                    <p:animEffect transition="out" filter="fade">
                                      <p:cBhvr>
                                        <p:cTn id="131" dur="500"/>
                                        <p:tgtEl>
                                          <p:spTgt spid="24"/>
                                        </p:tgtEl>
                                      </p:cBhvr>
                                    </p:animEffect>
                                    <p:set>
                                      <p:cBhvr>
                                        <p:cTn id="132"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p:bldP spid="25" grpId="1"/>
      <p:bldP spid="26" grpId="0"/>
      <p:bldP spid="26"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35560" y="388641"/>
            <a:ext cx="7903790" cy="867755"/>
          </a:xfrm>
        </p:spPr>
        <p:txBody>
          <a:bodyPr>
            <a:noAutofit/>
          </a:bodyPr>
          <a:lstStyle/>
          <a:p>
            <a:pPr algn="ctr" defTabSz="914400" eaLnBrk="0" fontAlgn="base" hangingPunct="0">
              <a:lnSpc>
                <a:spcPct val="100000"/>
              </a:lnSpc>
              <a:spcAft>
                <a:spcPct val="0"/>
              </a:spcAft>
              <a:defRPr/>
            </a:pPr>
            <a:r>
              <a:rPr lang="ja-JP" altLang="en-US" sz="2400" dirty="0">
                <a:latin typeface="HGS明朝B" panose="02020800000000000000" pitchFamily="18" charset="-128"/>
                <a:ea typeface="HGS明朝B" panose="02020800000000000000" pitchFamily="18" charset="-128"/>
                <a:cs typeface="+mn-cs"/>
              </a:rPr>
              <a:t>第</a:t>
            </a:r>
            <a:r>
              <a:rPr lang="en-US" altLang="ja-JP" sz="2400" dirty="0">
                <a:latin typeface="HGS明朝B" panose="02020800000000000000" pitchFamily="18" charset="-128"/>
                <a:ea typeface="HGS明朝B" panose="02020800000000000000" pitchFamily="18" charset="-128"/>
                <a:cs typeface="+mn-cs"/>
              </a:rPr>
              <a:t>12</a:t>
            </a:r>
            <a:r>
              <a:rPr lang="ja-JP" altLang="en-US" sz="2400" dirty="0">
                <a:latin typeface="HGS明朝B" panose="02020800000000000000" pitchFamily="18" charset="-128"/>
                <a:ea typeface="HGS明朝B" panose="02020800000000000000" pitchFamily="18" charset="-128"/>
                <a:cs typeface="+mn-cs"/>
              </a:rPr>
              <a:t>講　減価償却</a:t>
            </a:r>
            <a:br>
              <a:rPr lang="en-US" altLang="ja-JP" sz="2400" dirty="0">
                <a:latin typeface="HGS明朝B" panose="02020800000000000000" pitchFamily="18" charset="-128"/>
                <a:ea typeface="HGS明朝B" panose="02020800000000000000" pitchFamily="18" charset="-128"/>
                <a:cs typeface="+mn-cs"/>
              </a:rPr>
            </a:br>
            <a:r>
              <a:rPr lang="en-US" altLang="ja-JP" sz="2400" dirty="0">
                <a:latin typeface="HGS明朝B" panose="02020800000000000000" pitchFamily="18" charset="-128"/>
                <a:ea typeface="HGS明朝B" panose="02020800000000000000" pitchFamily="18" charset="-128"/>
                <a:cs typeface="+mn-cs"/>
              </a:rPr>
              <a:t>5 </a:t>
            </a:r>
            <a:r>
              <a:rPr lang="ja-JP" altLang="en-US" sz="2400" dirty="0">
                <a:latin typeface="HGS明朝B" panose="02020800000000000000" pitchFamily="18" charset="-128"/>
                <a:ea typeface="HGS明朝B" panose="02020800000000000000" pitchFamily="18" charset="-128"/>
                <a:cs typeface="+mn-cs"/>
              </a:rPr>
              <a:t>固定資産台帳</a:t>
            </a:r>
            <a:r>
              <a:rPr lang="en-US" altLang="ja-JP" sz="2400" dirty="0">
                <a:latin typeface="HGS明朝B" panose="02020800000000000000" pitchFamily="18" charset="-128"/>
                <a:ea typeface="HGS明朝B" panose="02020800000000000000" pitchFamily="18" charset="-128"/>
                <a:cs typeface="+mn-cs"/>
              </a:rPr>
              <a:t>(</a:t>
            </a:r>
            <a:r>
              <a:rPr lang="ja-JP" altLang="en-US" sz="2400" dirty="0">
                <a:latin typeface="HGS明朝B" panose="02020800000000000000" pitchFamily="18" charset="-128"/>
                <a:ea typeface="HGS明朝B" panose="02020800000000000000" pitchFamily="18" charset="-128"/>
                <a:cs typeface="+mn-cs"/>
              </a:rPr>
              <a:t>こていしさんだいちょう</a:t>
            </a:r>
            <a:r>
              <a:rPr lang="en-US" altLang="ja-JP" sz="2400" dirty="0">
                <a:latin typeface="HGS明朝B" panose="02020800000000000000" pitchFamily="18" charset="-128"/>
                <a:ea typeface="HGS明朝B" panose="02020800000000000000" pitchFamily="18" charset="-128"/>
                <a:cs typeface="+mn-cs"/>
              </a:rPr>
              <a:t>)</a:t>
            </a:r>
            <a:endParaRPr lang="ja-JP" altLang="en-US" sz="2400" dirty="0"/>
          </a:p>
        </p:txBody>
      </p:sp>
      <p:sp>
        <p:nvSpPr>
          <p:cNvPr id="26" name="フッター プレースホルダー 2">
            <a:extLst>
              <a:ext uri="{FF2B5EF4-FFF2-40B4-BE49-F238E27FC236}">
                <a16:creationId xmlns:a16="http://schemas.microsoft.com/office/drawing/2014/main" id="{5FADD95A-3268-4653-B381-A8A22396361D}"/>
              </a:ext>
            </a:extLst>
          </p:cNvPr>
          <p:cNvSpPr>
            <a:spLocks noGrp="1"/>
          </p:cNvSpPr>
          <p:nvPr>
            <p:ph type="ftr" sz="quarter" idx="11"/>
          </p:nvPr>
        </p:nvSpPr>
        <p:spPr>
          <a:xfrm>
            <a:off x="2351584" y="6436253"/>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graphicFrame>
        <p:nvGraphicFramePr>
          <p:cNvPr id="5" name="表 4">
            <a:extLst>
              <a:ext uri="{FF2B5EF4-FFF2-40B4-BE49-F238E27FC236}">
                <a16:creationId xmlns:a16="http://schemas.microsoft.com/office/drawing/2014/main" id="{46E94053-1D01-47EB-9014-A5661954A113}"/>
              </a:ext>
            </a:extLst>
          </p:cNvPr>
          <p:cNvGraphicFramePr>
            <a:graphicFrameLocks noGrp="1"/>
          </p:cNvGraphicFramePr>
          <p:nvPr/>
        </p:nvGraphicFramePr>
        <p:xfrm>
          <a:off x="1707859" y="1997712"/>
          <a:ext cx="6119813" cy="1727200"/>
        </p:xfrm>
        <a:graphic>
          <a:graphicData uri="http://schemas.openxmlformats.org/drawingml/2006/table">
            <a:tbl>
              <a:tblPr/>
              <a:tblGrid>
                <a:gridCol w="1529953">
                  <a:extLst>
                    <a:ext uri="{9D8B030D-6E8A-4147-A177-3AD203B41FA5}">
                      <a16:colId xmlns:a16="http://schemas.microsoft.com/office/drawing/2014/main" val="20000"/>
                    </a:ext>
                  </a:extLst>
                </a:gridCol>
                <a:gridCol w="1529953">
                  <a:extLst>
                    <a:ext uri="{9D8B030D-6E8A-4147-A177-3AD203B41FA5}">
                      <a16:colId xmlns:a16="http://schemas.microsoft.com/office/drawing/2014/main" val="20001"/>
                    </a:ext>
                  </a:extLst>
                </a:gridCol>
                <a:gridCol w="764977">
                  <a:extLst>
                    <a:ext uri="{9D8B030D-6E8A-4147-A177-3AD203B41FA5}">
                      <a16:colId xmlns:a16="http://schemas.microsoft.com/office/drawing/2014/main" val="20002"/>
                    </a:ext>
                  </a:extLst>
                </a:gridCol>
                <a:gridCol w="764977">
                  <a:extLst>
                    <a:ext uri="{9D8B030D-6E8A-4147-A177-3AD203B41FA5}">
                      <a16:colId xmlns:a16="http://schemas.microsoft.com/office/drawing/2014/main" val="20003"/>
                    </a:ext>
                  </a:extLst>
                </a:gridCol>
                <a:gridCol w="1529953">
                  <a:extLst>
                    <a:ext uri="{9D8B030D-6E8A-4147-A177-3AD203B41FA5}">
                      <a16:colId xmlns:a16="http://schemas.microsoft.com/office/drawing/2014/main" val="20004"/>
                    </a:ext>
                  </a:extLst>
                </a:gridCol>
              </a:tblGrid>
              <a:tr h="295442">
                <a:tc row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4" marR="9524" marT="9520" marB="0" anchor="ctr">
                    <a:lnL>
                      <a:noFill/>
                    </a:lnL>
                    <a:lnR>
                      <a:noFill/>
                    </a:lnR>
                    <a:lnT>
                      <a:noFill/>
                    </a:lnT>
                    <a:lnB>
                      <a:noFill/>
                    </a:lnB>
                  </a:tcPr>
                </a:tc>
                <a:tc gridSpan="2">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固定資産台帳</a:t>
                      </a:r>
                    </a:p>
                  </a:txBody>
                  <a:tcPr marL="9524" marR="9524" marT="9520"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rowSpan="2"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4" marR="9524" marT="9520" marB="0" anchor="ctr">
                    <a:lnL>
                      <a:noFill/>
                    </a:lnL>
                    <a:lnR>
                      <a:noFill/>
                    </a:lnR>
                    <a:lnT>
                      <a:noFill/>
                    </a:lnT>
                    <a:lnB>
                      <a:noFill/>
                    </a:lnB>
                  </a:tcPr>
                </a:tc>
                <a:tc rowSpan="2" hMerge="1">
                  <a:txBody>
                    <a:bodyPr/>
                    <a:lstStyle/>
                    <a:p>
                      <a:endParaRPr kumimoji="1" lang="ja-JP" altLang="en-US"/>
                    </a:p>
                  </a:txBody>
                  <a:tcPr/>
                </a:tc>
                <a:extLst>
                  <a:ext uri="{0D108BD9-81ED-4DB2-BD59-A6C34878D82A}">
                    <a16:rowId xmlns:a16="http://schemas.microsoft.com/office/drawing/2014/main" val="10000"/>
                  </a:ext>
                </a:extLst>
              </a:tr>
              <a:tr h="295442">
                <a:tc v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4" marR="9524" marT="9520"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1"/>
                  </a:ext>
                </a:extLst>
              </a:tr>
              <a:tr h="284079">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種　類</a:t>
                      </a:r>
                    </a:p>
                  </a:txBody>
                  <a:tcPr marL="9524" marR="9524" marT="9520" marB="0" anchor="ctr">
                    <a:lnL>
                      <a:noFill/>
                    </a:lnL>
                    <a:lnR>
                      <a:noFill/>
                    </a:lnR>
                    <a:lnT>
                      <a:noFill/>
                    </a:lnT>
                    <a:lnB>
                      <a:noFill/>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Ⅹ</a:t>
                      </a:r>
                    </a:p>
                  </a:txBody>
                  <a:tcPr marL="9524" marR="9524" marT="9520"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取得価額</a:t>
                      </a:r>
                    </a:p>
                  </a:txBody>
                  <a:tcPr marL="9524" marR="9524" marT="9520" marB="0" anchor="ctr">
                    <a:lnL>
                      <a:noFill/>
                    </a:lnL>
                    <a:lnR>
                      <a:noFill/>
                    </a:lnR>
                    <a:lnT>
                      <a:noFill/>
                    </a:lnT>
                    <a:lnB>
                      <a:noFill/>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1,400,000</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円</a:t>
                      </a:r>
                    </a:p>
                  </a:txBody>
                  <a:tcPr marL="9524" marR="9524" marT="9520"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2"/>
                  </a:ext>
                </a:extLst>
              </a:tr>
              <a:tr h="284079">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用　途</a:t>
                      </a:r>
                    </a:p>
                  </a:txBody>
                  <a:tcPr marL="9524" marR="9524" marT="9520" marB="0" anchor="ctr">
                    <a:lnL>
                      <a:noFill/>
                    </a:lnL>
                    <a:lnR>
                      <a:noFill/>
                    </a:lnR>
                    <a:lnT>
                      <a:noFill/>
                    </a:lnT>
                    <a:lnB>
                      <a:noFill/>
                    </a:lnB>
                  </a:tcPr>
                </a:tc>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PC</a:t>
                      </a:r>
                    </a:p>
                  </a:txBody>
                  <a:tcPr marL="9524" marR="9524" marT="9520" marB="0" anchor="ctr">
                    <a:lnL>
                      <a:noFill/>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耐用年数</a:t>
                      </a:r>
                    </a:p>
                  </a:txBody>
                  <a:tcPr marL="9524" marR="9524" marT="9520" marB="0" anchor="ctr">
                    <a:lnL>
                      <a:noFill/>
                    </a:lnL>
                    <a:lnR>
                      <a:noFill/>
                    </a:lnR>
                    <a:lnT>
                      <a:noFill/>
                    </a:lnT>
                    <a:lnB>
                      <a:noFill/>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p>
                  </a:txBody>
                  <a:tcPr marL="9524" marR="9524" marT="9520" marB="0" anchor="ctr">
                    <a:lnL>
                      <a:noFill/>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3"/>
                  </a:ext>
                </a:extLst>
              </a:tr>
              <a:tr h="284079">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面積・数量</a:t>
                      </a:r>
                    </a:p>
                  </a:txBody>
                  <a:tcPr marL="9524" marR="9524" marT="9520" marB="0" anchor="ctr">
                    <a:lnL>
                      <a:noFill/>
                    </a:lnL>
                    <a:lnR>
                      <a:noFill/>
                    </a:lnR>
                    <a:lnT>
                      <a:noFill/>
                    </a:lnT>
                    <a:lnB>
                      <a:noFill/>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9524" marR="9524" marT="9520" marB="0" anchor="ctr">
                    <a:lnL>
                      <a:noFill/>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残存価格</a:t>
                      </a:r>
                    </a:p>
                  </a:txBody>
                  <a:tcPr marL="9524" marR="9524" marT="9520" marB="0" anchor="ctr">
                    <a:lnL>
                      <a:noFill/>
                    </a:lnL>
                    <a:lnR>
                      <a:noFill/>
                    </a:lnR>
                    <a:lnT>
                      <a:noFill/>
                    </a:lnT>
                    <a:lnB>
                      <a:noFill/>
                    </a:lnB>
                  </a:tcPr>
                </a:tc>
                <a:tc h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無し</a:t>
                      </a:r>
                    </a:p>
                  </a:txBody>
                  <a:tcPr marL="9524" marR="9524" marT="9520" marB="0" anchor="ctr">
                    <a:lnL>
                      <a:noFill/>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4"/>
                  </a:ext>
                </a:extLst>
              </a:tr>
              <a:tr h="284079">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取得年月日</a:t>
                      </a:r>
                    </a:p>
                  </a:txBody>
                  <a:tcPr marL="9524" marR="9524" marT="9520" marB="0" anchor="ctr">
                    <a:lnL>
                      <a:noFill/>
                    </a:lnL>
                    <a:lnR>
                      <a:noFill/>
                    </a:lnR>
                    <a:lnT>
                      <a:noFill/>
                    </a:lnT>
                    <a:lnB>
                      <a:noFill/>
                    </a:lnB>
                  </a:tcPr>
                </a:tc>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日</a:t>
                      </a:r>
                    </a:p>
                  </a:txBody>
                  <a:tcPr marL="9524" marR="9524" marT="9520" marB="0" anchor="ctr">
                    <a:lnL>
                      <a:noFill/>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償却方法</a:t>
                      </a:r>
                    </a:p>
                  </a:txBody>
                  <a:tcPr marL="9524" marR="9524" marT="9520" marB="0" anchor="ctr">
                    <a:lnL>
                      <a:noFill/>
                    </a:lnL>
                    <a:lnR>
                      <a:noFill/>
                    </a:lnR>
                    <a:lnT>
                      <a:noFill/>
                    </a:lnT>
                    <a:lnB>
                      <a:noFill/>
                    </a:lnB>
                  </a:tcPr>
                </a:tc>
                <a:tc h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定額法</a:t>
                      </a:r>
                    </a:p>
                  </a:txBody>
                  <a:tcPr marL="9524" marR="9524" marT="9520" marB="0" anchor="ctr">
                    <a:lnL>
                      <a:noFill/>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 name="正方形/長方形 6">
            <a:extLst>
              <a:ext uri="{FF2B5EF4-FFF2-40B4-BE49-F238E27FC236}">
                <a16:creationId xmlns:a16="http://schemas.microsoft.com/office/drawing/2014/main" id="{72DA2460-9B4C-421B-B118-B2220CAB692D}"/>
              </a:ext>
            </a:extLst>
          </p:cNvPr>
          <p:cNvSpPr/>
          <p:nvPr/>
        </p:nvSpPr>
        <p:spPr>
          <a:xfrm>
            <a:off x="1923485" y="2572982"/>
            <a:ext cx="2952328" cy="2880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8" name="正方形/長方形 7">
            <a:extLst>
              <a:ext uri="{FF2B5EF4-FFF2-40B4-BE49-F238E27FC236}">
                <a16:creationId xmlns:a16="http://schemas.microsoft.com/office/drawing/2014/main" id="{56BE567A-A9DF-4190-B756-284B3BD4D6B6}"/>
              </a:ext>
            </a:extLst>
          </p:cNvPr>
          <p:cNvSpPr/>
          <p:nvPr/>
        </p:nvSpPr>
        <p:spPr>
          <a:xfrm>
            <a:off x="1923485" y="2861014"/>
            <a:ext cx="2952328" cy="2880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65705C1C-2FB9-4548-9BDB-DDE46CDC2294}"/>
              </a:ext>
            </a:extLst>
          </p:cNvPr>
          <p:cNvSpPr/>
          <p:nvPr/>
        </p:nvSpPr>
        <p:spPr>
          <a:xfrm>
            <a:off x="1923485" y="3149046"/>
            <a:ext cx="2952328" cy="2880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3026B73D-738C-4A8C-BAD5-9A5950FAC0DA}"/>
              </a:ext>
            </a:extLst>
          </p:cNvPr>
          <p:cNvSpPr/>
          <p:nvPr/>
        </p:nvSpPr>
        <p:spPr>
          <a:xfrm>
            <a:off x="1923485" y="3437078"/>
            <a:ext cx="2952328" cy="2880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022B840D-88B0-48BF-854A-5A679874305D}"/>
              </a:ext>
            </a:extLst>
          </p:cNvPr>
          <p:cNvSpPr/>
          <p:nvPr/>
        </p:nvSpPr>
        <p:spPr>
          <a:xfrm>
            <a:off x="5019829" y="2572982"/>
            <a:ext cx="2952328" cy="2880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D1766E78-A93C-46DB-B375-277503EB1771}"/>
              </a:ext>
            </a:extLst>
          </p:cNvPr>
          <p:cNvSpPr/>
          <p:nvPr/>
        </p:nvSpPr>
        <p:spPr>
          <a:xfrm>
            <a:off x="4947821" y="2861014"/>
            <a:ext cx="2952328" cy="2880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正方形/長方形 12">
            <a:extLst>
              <a:ext uri="{FF2B5EF4-FFF2-40B4-BE49-F238E27FC236}">
                <a16:creationId xmlns:a16="http://schemas.microsoft.com/office/drawing/2014/main" id="{252BEBD7-0B5E-47F3-B0AD-016CE57586F5}"/>
              </a:ext>
            </a:extLst>
          </p:cNvPr>
          <p:cNvSpPr/>
          <p:nvPr/>
        </p:nvSpPr>
        <p:spPr>
          <a:xfrm>
            <a:off x="4947821" y="3149046"/>
            <a:ext cx="2952328" cy="2880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正方形/長方形 13">
            <a:extLst>
              <a:ext uri="{FF2B5EF4-FFF2-40B4-BE49-F238E27FC236}">
                <a16:creationId xmlns:a16="http://schemas.microsoft.com/office/drawing/2014/main" id="{7EC5BEC5-0CB3-4F75-B5B9-829EADF16D81}"/>
              </a:ext>
            </a:extLst>
          </p:cNvPr>
          <p:cNvSpPr/>
          <p:nvPr/>
        </p:nvSpPr>
        <p:spPr>
          <a:xfrm>
            <a:off x="4947821" y="3437078"/>
            <a:ext cx="2952328" cy="2880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5" name="正方形/長方形 14">
            <a:extLst>
              <a:ext uri="{FF2B5EF4-FFF2-40B4-BE49-F238E27FC236}">
                <a16:creationId xmlns:a16="http://schemas.microsoft.com/office/drawing/2014/main" id="{16254120-3D46-4277-AFAD-460BB9BA53CE}"/>
              </a:ext>
            </a:extLst>
          </p:cNvPr>
          <p:cNvSpPr/>
          <p:nvPr/>
        </p:nvSpPr>
        <p:spPr>
          <a:xfrm>
            <a:off x="1203403" y="4162106"/>
            <a:ext cx="1479428" cy="2016001"/>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正方形/長方形 15">
            <a:extLst>
              <a:ext uri="{FF2B5EF4-FFF2-40B4-BE49-F238E27FC236}">
                <a16:creationId xmlns:a16="http://schemas.microsoft.com/office/drawing/2014/main" id="{BAB25ACD-6B48-4152-B6BA-E255A828E70A}"/>
              </a:ext>
            </a:extLst>
          </p:cNvPr>
          <p:cNvSpPr/>
          <p:nvPr/>
        </p:nvSpPr>
        <p:spPr>
          <a:xfrm>
            <a:off x="2715572" y="4176070"/>
            <a:ext cx="1368147" cy="200203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正方形/長方形 16">
            <a:extLst>
              <a:ext uri="{FF2B5EF4-FFF2-40B4-BE49-F238E27FC236}">
                <a16:creationId xmlns:a16="http://schemas.microsoft.com/office/drawing/2014/main" id="{2B74B689-4D02-4725-B3AA-A004084ABCFF}"/>
              </a:ext>
            </a:extLst>
          </p:cNvPr>
          <p:cNvSpPr/>
          <p:nvPr/>
        </p:nvSpPr>
        <p:spPr>
          <a:xfrm>
            <a:off x="4083724" y="4162105"/>
            <a:ext cx="1440157" cy="200203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正方形/長方形 17">
            <a:extLst>
              <a:ext uri="{FF2B5EF4-FFF2-40B4-BE49-F238E27FC236}">
                <a16:creationId xmlns:a16="http://schemas.microsoft.com/office/drawing/2014/main" id="{53085ACC-794D-4784-8095-D6131A1143CA}"/>
              </a:ext>
            </a:extLst>
          </p:cNvPr>
          <p:cNvSpPr/>
          <p:nvPr/>
        </p:nvSpPr>
        <p:spPr>
          <a:xfrm>
            <a:off x="5523885" y="4162105"/>
            <a:ext cx="1440158" cy="200203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9" name="正方形/長方形 18">
            <a:extLst>
              <a:ext uri="{FF2B5EF4-FFF2-40B4-BE49-F238E27FC236}">
                <a16:creationId xmlns:a16="http://schemas.microsoft.com/office/drawing/2014/main" id="{131EF104-CEEF-42A9-9435-BFE87C668E28}"/>
              </a:ext>
            </a:extLst>
          </p:cNvPr>
          <p:cNvSpPr/>
          <p:nvPr/>
        </p:nvSpPr>
        <p:spPr>
          <a:xfrm>
            <a:off x="7036051" y="4162105"/>
            <a:ext cx="1368153" cy="200203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0" name="正方形/長方形 19">
            <a:extLst>
              <a:ext uri="{FF2B5EF4-FFF2-40B4-BE49-F238E27FC236}">
                <a16:creationId xmlns:a16="http://schemas.microsoft.com/office/drawing/2014/main" id="{6649BDE7-1ED4-4F8D-ACDA-B13EF23799C8}"/>
              </a:ext>
            </a:extLst>
          </p:cNvPr>
          <p:cNvSpPr/>
          <p:nvPr/>
        </p:nvSpPr>
        <p:spPr>
          <a:xfrm>
            <a:off x="1203404" y="4619319"/>
            <a:ext cx="7233538" cy="36260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正方形/長方形 20">
            <a:extLst>
              <a:ext uri="{FF2B5EF4-FFF2-40B4-BE49-F238E27FC236}">
                <a16:creationId xmlns:a16="http://schemas.microsoft.com/office/drawing/2014/main" id="{F964A940-0095-4ABB-984C-CACCFA300331}"/>
              </a:ext>
            </a:extLst>
          </p:cNvPr>
          <p:cNvSpPr/>
          <p:nvPr/>
        </p:nvSpPr>
        <p:spPr>
          <a:xfrm>
            <a:off x="1203405" y="4981925"/>
            <a:ext cx="7233538" cy="40431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2" name="正方形/長方形 21">
            <a:extLst>
              <a:ext uri="{FF2B5EF4-FFF2-40B4-BE49-F238E27FC236}">
                <a16:creationId xmlns:a16="http://schemas.microsoft.com/office/drawing/2014/main" id="{B73D16FD-C0B8-444F-9BAD-8E9868AD9692}"/>
              </a:ext>
            </a:extLst>
          </p:cNvPr>
          <p:cNvSpPr/>
          <p:nvPr/>
        </p:nvSpPr>
        <p:spPr>
          <a:xfrm>
            <a:off x="1203404" y="5398421"/>
            <a:ext cx="7233539" cy="39213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正方形/長方形 22">
            <a:extLst>
              <a:ext uri="{FF2B5EF4-FFF2-40B4-BE49-F238E27FC236}">
                <a16:creationId xmlns:a16="http://schemas.microsoft.com/office/drawing/2014/main" id="{AE01DC1D-24DA-4BBE-8D5E-FF8B7F9CB367}"/>
              </a:ext>
            </a:extLst>
          </p:cNvPr>
          <p:cNvSpPr/>
          <p:nvPr/>
        </p:nvSpPr>
        <p:spPr>
          <a:xfrm>
            <a:off x="1203405" y="5790557"/>
            <a:ext cx="7233540" cy="41550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4" name="テキスト ボックス 23">
            <a:extLst>
              <a:ext uri="{FF2B5EF4-FFF2-40B4-BE49-F238E27FC236}">
                <a16:creationId xmlns:a16="http://schemas.microsoft.com/office/drawing/2014/main" id="{11CE1BE0-A442-4A44-B786-F09A4712D0CC}"/>
              </a:ext>
            </a:extLst>
          </p:cNvPr>
          <p:cNvSpPr txBox="1"/>
          <p:nvPr/>
        </p:nvSpPr>
        <p:spPr>
          <a:xfrm>
            <a:off x="1636397" y="1514541"/>
            <a:ext cx="3023393" cy="307777"/>
          </a:xfrm>
          <a:prstGeom prst="rect">
            <a:avLst/>
          </a:prstGeom>
          <a:noFill/>
          <a:ln>
            <a:noFill/>
            <a:prstDash val="solid"/>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(1)1</a:t>
            </a:r>
            <a:r>
              <a:rPr kumimoji="1" lang="ja-JP" altLang="en-US" sz="1400" b="0"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件ごとに記入する方式</a:t>
            </a:r>
          </a:p>
        </p:txBody>
      </p:sp>
      <p:sp>
        <p:nvSpPr>
          <p:cNvPr id="25" name="正方形/長方形 24">
            <a:extLst>
              <a:ext uri="{FF2B5EF4-FFF2-40B4-BE49-F238E27FC236}">
                <a16:creationId xmlns:a16="http://schemas.microsoft.com/office/drawing/2014/main" id="{F283153E-E3C2-460C-AC3F-E3CA5564803A}"/>
              </a:ext>
            </a:extLst>
          </p:cNvPr>
          <p:cNvSpPr/>
          <p:nvPr/>
        </p:nvSpPr>
        <p:spPr>
          <a:xfrm>
            <a:off x="1630414" y="1528359"/>
            <a:ext cx="2383705" cy="324321"/>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graphicFrame>
        <p:nvGraphicFramePr>
          <p:cNvPr id="30" name="表 29">
            <a:extLst>
              <a:ext uri="{FF2B5EF4-FFF2-40B4-BE49-F238E27FC236}">
                <a16:creationId xmlns:a16="http://schemas.microsoft.com/office/drawing/2014/main" id="{F6EE66F9-1B0A-4FC7-82CE-629137D5F2B5}"/>
              </a:ext>
            </a:extLst>
          </p:cNvPr>
          <p:cNvGraphicFramePr>
            <a:graphicFrameLocks noGrp="1"/>
          </p:cNvGraphicFramePr>
          <p:nvPr/>
        </p:nvGraphicFramePr>
        <p:xfrm>
          <a:off x="1308154" y="3822696"/>
          <a:ext cx="7128791" cy="2370338"/>
        </p:xfrm>
        <a:graphic>
          <a:graphicData uri="http://schemas.openxmlformats.org/drawingml/2006/table">
            <a:tbl>
              <a:tblPr/>
              <a:tblGrid>
                <a:gridCol w="451189">
                  <a:extLst>
                    <a:ext uri="{9D8B030D-6E8A-4147-A177-3AD203B41FA5}">
                      <a16:colId xmlns:a16="http://schemas.microsoft.com/office/drawing/2014/main" val="3164973752"/>
                    </a:ext>
                  </a:extLst>
                </a:gridCol>
                <a:gridCol w="451189">
                  <a:extLst>
                    <a:ext uri="{9D8B030D-6E8A-4147-A177-3AD203B41FA5}">
                      <a16:colId xmlns:a16="http://schemas.microsoft.com/office/drawing/2014/main" val="2468892031"/>
                    </a:ext>
                  </a:extLst>
                </a:gridCol>
                <a:gridCol w="451189">
                  <a:extLst>
                    <a:ext uri="{9D8B030D-6E8A-4147-A177-3AD203B41FA5}">
                      <a16:colId xmlns:a16="http://schemas.microsoft.com/office/drawing/2014/main" val="3918328089"/>
                    </a:ext>
                  </a:extLst>
                </a:gridCol>
                <a:gridCol w="1443806">
                  <a:extLst>
                    <a:ext uri="{9D8B030D-6E8A-4147-A177-3AD203B41FA5}">
                      <a16:colId xmlns:a16="http://schemas.microsoft.com/office/drawing/2014/main" val="299631629"/>
                    </a:ext>
                  </a:extLst>
                </a:gridCol>
                <a:gridCol w="721903">
                  <a:extLst>
                    <a:ext uri="{9D8B030D-6E8A-4147-A177-3AD203B41FA5}">
                      <a16:colId xmlns:a16="http://schemas.microsoft.com/office/drawing/2014/main" val="4234621377"/>
                    </a:ext>
                  </a:extLst>
                </a:gridCol>
                <a:gridCol w="721903">
                  <a:extLst>
                    <a:ext uri="{9D8B030D-6E8A-4147-A177-3AD203B41FA5}">
                      <a16:colId xmlns:a16="http://schemas.microsoft.com/office/drawing/2014/main" val="1488070785"/>
                    </a:ext>
                  </a:extLst>
                </a:gridCol>
                <a:gridCol w="721903">
                  <a:extLst>
                    <a:ext uri="{9D8B030D-6E8A-4147-A177-3AD203B41FA5}">
                      <a16:colId xmlns:a16="http://schemas.microsoft.com/office/drawing/2014/main" val="4280416430"/>
                    </a:ext>
                  </a:extLst>
                </a:gridCol>
                <a:gridCol w="721903">
                  <a:extLst>
                    <a:ext uri="{9D8B030D-6E8A-4147-A177-3AD203B41FA5}">
                      <a16:colId xmlns:a16="http://schemas.microsoft.com/office/drawing/2014/main" val="4191175247"/>
                    </a:ext>
                  </a:extLst>
                </a:gridCol>
                <a:gridCol w="721903">
                  <a:extLst>
                    <a:ext uri="{9D8B030D-6E8A-4147-A177-3AD203B41FA5}">
                      <a16:colId xmlns:a16="http://schemas.microsoft.com/office/drawing/2014/main" val="2809033905"/>
                    </a:ext>
                  </a:extLst>
                </a:gridCol>
                <a:gridCol w="721903">
                  <a:extLst>
                    <a:ext uri="{9D8B030D-6E8A-4147-A177-3AD203B41FA5}">
                      <a16:colId xmlns:a16="http://schemas.microsoft.com/office/drawing/2014/main" val="1242259173"/>
                    </a:ext>
                  </a:extLst>
                </a:gridCol>
              </a:tblGrid>
              <a:tr h="405453">
                <a:tc gridSpan="4">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X4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日～</a:t>
                      </a:r>
                      <a:r>
                        <a:rPr lang="en-US" sz="1400" b="0" i="0" u="none" strike="noStrike" dirty="0">
                          <a:solidFill>
                            <a:srgbClr val="000000"/>
                          </a:solidFill>
                          <a:effectLst/>
                          <a:latin typeface="HGS明朝B" panose="02020800000000000000" pitchFamily="18" charset="-128"/>
                          <a:ea typeface="HGS明朝B" panose="02020800000000000000" pitchFamily="18" charset="-128"/>
                        </a:rPr>
                        <a:t>X7</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日</a:t>
                      </a:r>
                    </a:p>
                  </a:txBody>
                  <a:tcPr marL="9525" marR="9525" marT="9525" marB="0" anchor="ctr">
                    <a:lnL>
                      <a:noFill/>
                    </a:lnL>
                    <a:lnR>
                      <a:noFill/>
                    </a:lnR>
                    <a:lnT>
                      <a:noFill/>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a:noFill/>
                    </a:lnL>
                    <a:lnR>
                      <a:noFill/>
                    </a:lnR>
                    <a:lnT>
                      <a:noFill/>
                    </a:lnT>
                    <a:lnB w="25400" cap="flat" cmpd="dbl" algn="ctr">
                      <a:solidFill>
                        <a:srgbClr val="FF0000"/>
                      </a:solidFill>
                      <a:prstDash val="solid"/>
                      <a:round/>
                      <a:headEnd type="none" w="med" len="med"/>
                      <a:tailEnd type="none" w="med" len="med"/>
                    </a:lnB>
                  </a:tcPr>
                </a:tc>
                <a:extLst>
                  <a:ext uri="{0D108BD9-81ED-4DB2-BD59-A6C34878D82A}">
                    <a16:rowId xmlns:a16="http://schemas.microsoft.com/office/drawing/2014/main" val="3252501549"/>
                  </a:ext>
                </a:extLst>
              </a:tr>
              <a:tr h="405453">
                <a:tc gridSpan="3">
                  <a:txBody>
                    <a:bodyPr/>
                    <a:lstStyle/>
                    <a:p>
                      <a:pPr algn="ct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取得年月日</a:t>
                      </a:r>
                    </a:p>
                  </a:txBody>
                  <a:tcPr marL="9525" marR="9525" marT="9525" marB="0" anchor="ctr">
                    <a:lnL>
                      <a:noFill/>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摘　要</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gridSpan="2">
                  <a:txBody>
                    <a:bodyPr/>
                    <a:lstStyle/>
                    <a:p>
                      <a:pPr algn="ct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取得原価</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zh-TW" altLang="en-US" sz="1400" b="0" i="0" u="none" strike="noStrike">
                          <a:solidFill>
                            <a:srgbClr val="000000"/>
                          </a:solidFill>
                          <a:effectLst/>
                          <a:latin typeface="HGS明朝B" panose="02020800000000000000" pitchFamily="18" charset="-128"/>
                          <a:ea typeface="HGS明朝B" panose="02020800000000000000" pitchFamily="18" charset="-128"/>
                        </a:rPr>
                        <a:t>減価償却累計額</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残　高</a:t>
                      </a:r>
                    </a:p>
                  </a:txBody>
                  <a:tcPr marL="9525" marR="9525" marT="9525" marB="0" anchor="ctr">
                    <a:lnL w="6350" cap="flat" cmpd="sng" algn="ctr">
                      <a:solidFill>
                        <a:srgbClr val="FF0000"/>
                      </a:solidFill>
                      <a:prstDash val="solid"/>
                      <a:round/>
                      <a:headEnd type="none" w="med" len="med"/>
                      <a:tailEnd type="none" w="med" len="med"/>
                    </a:lnL>
                    <a:lnR>
                      <a:noFill/>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018052897"/>
                  </a:ext>
                </a:extLst>
              </a:tr>
              <a:tr h="389858">
                <a:tc>
                  <a:txBody>
                    <a:bodyPr/>
                    <a:lstStyle/>
                    <a:p>
                      <a:pPr algn="ctr" fontAlgn="ctr"/>
                      <a:r>
                        <a:rPr lang="en-US" sz="1400" b="0" i="0" u="none" strike="noStrike">
                          <a:solidFill>
                            <a:srgbClr val="000000"/>
                          </a:solidFill>
                          <a:effectLst/>
                          <a:latin typeface="HGS明朝B" panose="02020800000000000000" pitchFamily="18" charset="-128"/>
                          <a:ea typeface="HGS明朝B" panose="02020800000000000000" pitchFamily="18" charset="-128"/>
                        </a:rPr>
                        <a:t>X4</a:t>
                      </a:r>
                    </a:p>
                  </a:txBody>
                  <a:tcPr marL="9525" marR="9525" marT="9525"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HGS明朝B" panose="02020800000000000000" pitchFamily="18" charset="-128"/>
                          <a:ea typeface="HGS明朝B" panose="02020800000000000000" pitchFamily="18" charset="-128"/>
                        </a:rPr>
                        <a:t>4</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HGS明朝B" panose="02020800000000000000" pitchFamily="18" charset="-128"/>
                          <a:ea typeface="HGS明朝B" panose="02020800000000000000" pitchFamily="18" charset="-128"/>
                        </a:rPr>
                        <a:t>1</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普通預金</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1,400,000</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1,400,000</a:t>
                      </a:r>
                    </a:p>
                  </a:txBody>
                  <a:tcPr marL="9525" marR="114300" marT="9525"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65379329"/>
                  </a:ext>
                </a:extLst>
              </a:tr>
              <a:tr h="389858">
                <a:tc>
                  <a:txBody>
                    <a:bodyPr/>
                    <a:lstStyle/>
                    <a:p>
                      <a:pPr algn="ctr" fontAlgn="ctr"/>
                      <a:r>
                        <a:rPr lang="en-US" sz="1400" b="0" i="0" u="none" strike="noStrike">
                          <a:solidFill>
                            <a:srgbClr val="000000"/>
                          </a:solidFill>
                          <a:effectLst/>
                          <a:latin typeface="HGS明朝B" panose="02020800000000000000" pitchFamily="18" charset="-128"/>
                          <a:ea typeface="HGS明朝B" panose="02020800000000000000" pitchFamily="18" charset="-128"/>
                        </a:rPr>
                        <a:t>X5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HGS明朝B" panose="02020800000000000000" pitchFamily="18" charset="-128"/>
                          <a:ea typeface="HGS明朝B" panose="02020800000000000000" pitchFamily="18" charset="-128"/>
                        </a:rPr>
                        <a:t>3</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減価償却費</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280,000</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1,120,000</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43132775"/>
                  </a:ext>
                </a:extLst>
              </a:tr>
              <a:tr h="389858">
                <a:tc>
                  <a:txBody>
                    <a:bodyPr/>
                    <a:lstStyle/>
                    <a:p>
                      <a:pPr algn="ctr" fontAlgn="ctr"/>
                      <a:r>
                        <a:rPr lang="en-US" sz="1400" b="0" i="0" u="none" strike="noStrike">
                          <a:solidFill>
                            <a:srgbClr val="000000"/>
                          </a:solidFill>
                          <a:effectLst/>
                          <a:latin typeface="HGS明朝B" panose="02020800000000000000" pitchFamily="18" charset="-128"/>
                          <a:ea typeface="HGS明朝B" panose="02020800000000000000" pitchFamily="18" charset="-128"/>
                        </a:rPr>
                        <a:t>X6</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HGS明朝B" panose="02020800000000000000" pitchFamily="18" charset="-128"/>
                          <a:ea typeface="HGS明朝B" panose="02020800000000000000" pitchFamily="18" charset="-128"/>
                        </a:rPr>
                        <a:t>3</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減価償却費</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280,000</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840,000</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517113847"/>
                  </a:ext>
                </a:extLst>
              </a:tr>
              <a:tr h="389858">
                <a:tc>
                  <a:txBody>
                    <a:bodyPr/>
                    <a:lstStyle/>
                    <a:p>
                      <a:pPr algn="ctr" fontAlgn="ctr"/>
                      <a:r>
                        <a:rPr lang="en-US" sz="1400" b="0" i="0" u="none" strike="noStrike">
                          <a:solidFill>
                            <a:srgbClr val="000000"/>
                          </a:solidFill>
                          <a:effectLst/>
                          <a:latin typeface="HGS明朝B" panose="02020800000000000000" pitchFamily="18" charset="-128"/>
                          <a:ea typeface="HGS明朝B" panose="02020800000000000000" pitchFamily="18" charset="-128"/>
                        </a:rPr>
                        <a:t>X7</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減価償却費</a:t>
                      </a:r>
                    </a:p>
                  </a:txBody>
                  <a:tcPr marL="9525" marR="9525"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280,000</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560,000</a:t>
                      </a:r>
                    </a:p>
                  </a:txBody>
                  <a:tcPr marL="9525" marR="114300" marT="9525" marB="0" anchor="ctr">
                    <a:lnL w="6350" cap="flat" cmpd="sng" algn="ctr">
                      <a:solidFill>
                        <a:srgbClr val="FF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715132423"/>
                  </a:ext>
                </a:extLst>
              </a:tr>
            </a:tbl>
          </a:graphicData>
        </a:graphic>
      </p:graphicFrame>
    </p:spTree>
    <p:custDataLst>
      <p:tags r:id="rId1"/>
    </p:custDataLst>
    <p:extLst>
      <p:ext uri="{BB962C8B-B14F-4D97-AF65-F5344CB8AC3E}">
        <p14:creationId xmlns:p14="http://schemas.microsoft.com/office/powerpoint/2010/main" val="375111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5"/>
                                        </p:tgtEl>
                                      </p:cBhvr>
                                    </p:animEffect>
                                    <p:set>
                                      <p:cBhvr>
                                        <p:cTn id="12" dur="1" fill="hold">
                                          <p:stCondLst>
                                            <p:cond delay="499"/>
                                          </p:stCondLst>
                                        </p:cTn>
                                        <p:tgtEl>
                                          <p:spTgt spid="2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9"/>
                                        </p:tgtEl>
                                      </p:cBhvr>
                                    </p:animEffect>
                                    <p:set>
                                      <p:cBhvr>
                                        <p:cTn id="42" dur="1" fill="hold">
                                          <p:stCondLst>
                                            <p:cond delay="499"/>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10"/>
                                        </p:tgtEl>
                                      </p:cBhvr>
                                    </p:animEffect>
                                    <p:set>
                                      <p:cBhvr>
                                        <p:cTn id="52" dur="1" fill="hold">
                                          <p:stCondLst>
                                            <p:cond delay="499"/>
                                          </p:stCondLst>
                                        </p:cTn>
                                        <p:tgtEl>
                                          <p:spTgt spid="10"/>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5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11"/>
                                        </p:tgtEl>
                                      </p:cBhvr>
                                    </p:animEffect>
                                    <p:set>
                                      <p:cBhvr>
                                        <p:cTn id="62" dur="1" fill="hold">
                                          <p:stCondLst>
                                            <p:cond delay="499"/>
                                          </p:stCondLst>
                                        </p:cTn>
                                        <p:tgtEl>
                                          <p:spTgt spid="11"/>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fade">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12"/>
                                        </p:tgtEl>
                                      </p:cBhvr>
                                    </p:animEffect>
                                    <p:set>
                                      <p:cBhvr>
                                        <p:cTn id="72" dur="1" fill="hold">
                                          <p:stCondLst>
                                            <p:cond delay="499"/>
                                          </p:stCondLst>
                                        </p:cTn>
                                        <p:tgtEl>
                                          <p:spTgt spid="12"/>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fade">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13"/>
                                        </p:tgtEl>
                                      </p:cBhvr>
                                    </p:animEffect>
                                    <p:set>
                                      <p:cBhvr>
                                        <p:cTn id="82" dur="1" fill="hold">
                                          <p:stCondLst>
                                            <p:cond delay="499"/>
                                          </p:stCondLst>
                                        </p:cTn>
                                        <p:tgtEl>
                                          <p:spTgt spid="13"/>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fade">
                                      <p:cBhvr>
                                        <p:cTn id="87" dur="500"/>
                                        <p:tgtEl>
                                          <p:spTgt spid="14"/>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1" nodeType="clickEffect">
                                  <p:stCondLst>
                                    <p:cond delay="0"/>
                                  </p:stCondLst>
                                  <p:childTnLst>
                                    <p:animEffect transition="out" filter="fade">
                                      <p:cBhvr>
                                        <p:cTn id="91" dur="500"/>
                                        <p:tgtEl>
                                          <p:spTgt spid="14"/>
                                        </p:tgtEl>
                                      </p:cBhvr>
                                    </p:animEffect>
                                    <p:set>
                                      <p:cBhvr>
                                        <p:cTn id="92" dur="1" fill="hold">
                                          <p:stCondLst>
                                            <p:cond delay="499"/>
                                          </p:stCondLst>
                                        </p:cTn>
                                        <p:tgtEl>
                                          <p:spTgt spid="14"/>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5"/>
                                        </p:tgtEl>
                                        <p:attrNameLst>
                                          <p:attrName>style.visibility</p:attrName>
                                        </p:attrNameLst>
                                      </p:cBhvr>
                                      <p:to>
                                        <p:strVal val="visible"/>
                                      </p:to>
                                    </p:set>
                                    <p:animEffect transition="in" filter="fade">
                                      <p:cBhvr>
                                        <p:cTn id="97" dur="500"/>
                                        <p:tgtEl>
                                          <p:spTgt spid="15"/>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grpId="1" nodeType="clickEffect">
                                  <p:stCondLst>
                                    <p:cond delay="0"/>
                                  </p:stCondLst>
                                  <p:childTnLst>
                                    <p:animEffect transition="out" filter="fade">
                                      <p:cBhvr>
                                        <p:cTn id="101" dur="500"/>
                                        <p:tgtEl>
                                          <p:spTgt spid="15"/>
                                        </p:tgtEl>
                                      </p:cBhvr>
                                    </p:animEffect>
                                    <p:set>
                                      <p:cBhvr>
                                        <p:cTn id="102" dur="1" fill="hold">
                                          <p:stCondLst>
                                            <p:cond delay="499"/>
                                          </p:stCondLst>
                                        </p:cTn>
                                        <p:tgtEl>
                                          <p:spTgt spid="15"/>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fade">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grpId="1" nodeType="clickEffect">
                                  <p:stCondLst>
                                    <p:cond delay="0"/>
                                  </p:stCondLst>
                                  <p:childTnLst>
                                    <p:animEffect transition="out" filter="fade">
                                      <p:cBhvr>
                                        <p:cTn id="111" dur="500"/>
                                        <p:tgtEl>
                                          <p:spTgt spid="16"/>
                                        </p:tgtEl>
                                      </p:cBhvr>
                                    </p:animEffect>
                                    <p:set>
                                      <p:cBhvr>
                                        <p:cTn id="112" dur="1" fill="hold">
                                          <p:stCondLst>
                                            <p:cond delay="499"/>
                                          </p:stCondLst>
                                        </p:cTn>
                                        <p:tgtEl>
                                          <p:spTgt spid="16"/>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17"/>
                                        </p:tgtEl>
                                        <p:attrNameLst>
                                          <p:attrName>style.visibility</p:attrName>
                                        </p:attrNameLst>
                                      </p:cBhvr>
                                      <p:to>
                                        <p:strVal val="visible"/>
                                      </p:to>
                                    </p:set>
                                    <p:animEffect transition="in" filter="fade">
                                      <p:cBhvr>
                                        <p:cTn id="117" dur="500"/>
                                        <p:tgtEl>
                                          <p:spTgt spid="17"/>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xit" presetSubtype="0" fill="hold" grpId="1" nodeType="clickEffect">
                                  <p:stCondLst>
                                    <p:cond delay="0"/>
                                  </p:stCondLst>
                                  <p:childTnLst>
                                    <p:animEffect transition="out" filter="fade">
                                      <p:cBhvr>
                                        <p:cTn id="121" dur="500"/>
                                        <p:tgtEl>
                                          <p:spTgt spid="17"/>
                                        </p:tgtEl>
                                      </p:cBhvr>
                                    </p:animEffect>
                                    <p:set>
                                      <p:cBhvr>
                                        <p:cTn id="122" dur="1" fill="hold">
                                          <p:stCondLst>
                                            <p:cond delay="499"/>
                                          </p:stCondLst>
                                        </p:cTn>
                                        <p:tgtEl>
                                          <p:spTgt spid="17"/>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18"/>
                                        </p:tgtEl>
                                        <p:attrNameLst>
                                          <p:attrName>style.visibility</p:attrName>
                                        </p:attrNameLst>
                                      </p:cBhvr>
                                      <p:to>
                                        <p:strVal val="visible"/>
                                      </p:to>
                                    </p:set>
                                    <p:animEffect transition="in" filter="fade">
                                      <p:cBhvr>
                                        <p:cTn id="127" dur="500"/>
                                        <p:tgtEl>
                                          <p:spTgt spid="18"/>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xit" presetSubtype="0" fill="hold" grpId="1" nodeType="clickEffect">
                                  <p:stCondLst>
                                    <p:cond delay="0"/>
                                  </p:stCondLst>
                                  <p:childTnLst>
                                    <p:animEffect transition="out" filter="fade">
                                      <p:cBhvr>
                                        <p:cTn id="131" dur="500"/>
                                        <p:tgtEl>
                                          <p:spTgt spid="18"/>
                                        </p:tgtEl>
                                      </p:cBhvr>
                                    </p:animEffect>
                                    <p:set>
                                      <p:cBhvr>
                                        <p:cTn id="132" dur="1" fill="hold">
                                          <p:stCondLst>
                                            <p:cond delay="499"/>
                                          </p:stCondLst>
                                        </p:cTn>
                                        <p:tgtEl>
                                          <p:spTgt spid="18"/>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19"/>
                                        </p:tgtEl>
                                        <p:attrNameLst>
                                          <p:attrName>style.visibility</p:attrName>
                                        </p:attrNameLst>
                                      </p:cBhvr>
                                      <p:to>
                                        <p:strVal val="visible"/>
                                      </p:to>
                                    </p:set>
                                    <p:animEffect transition="in" filter="fade">
                                      <p:cBhvr>
                                        <p:cTn id="137" dur="500"/>
                                        <p:tgtEl>
                                          <p:spTgt spid="19"/>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xit" presetSubtype="0" fill="hold" grpId="1" nodeType="clickEffect">
                                  <p:stCondLst>
                                    <p:cond delay="0"/>
                                  </p:stCondLst>
                                  <p:childTnLst>
                                    <p:animEffect transition="out" filter="fade">
                                      <p:cBhvr>
                                        <p:cTn id="141" dur="500"/>
                                        <p:tgtEl>
                                          <p:spTgt spid="19"/>
                                        </p:tgtEl>
                                      </p:cBhvr>
                                    </p:animEffect>
                                    <p:set>
                                      <p:cBhvr>
                                        <p:cTn id="142" dur="1" fill="hold">
                                          <p:stCondLst>
                                            <p:cond delay="499"/>
                                          </p:stCondLst>
                                        </p:cTn>
                                        <p:tgtEl>
                                          <p:spTgt spid="19"/>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20"/>
                                        </p:tgtEl>
                                        <p:attrNameLst>
                                          <p:attrName>style.visibility</p:attrName>
                                        </p:attrNameLst>
                                      </p:cBhvr>
                                      <p:to>
                                        <p:strVal val="visible"/>
                                      </p:to>
                                    </p:set>
                                    <p:animEffect transition="in" filter="fade">
                                      <p:cBhvr>
                                        <p:cTn id="147" dur="500"/>
                                        <p:tgtEl>
                                          <p:spTgt spid="20"/>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xit" presetSubtype="0" fill="hold" grpId="1" nodeType="clickEffect">
                                  <p:stCondLst>
                                    <p:cond delay="0"/>
                                  </p:stCondLst>
                                  <p:childTnLst>
                                    <p:animEffect transition="out" filter="fade">
                                      <p:cBhvr>
                                        <p:cTn id="151" dur="500"/>
                                        <p:tgtEl>
                                          <p:spTgt spid="20"/>
                                        </p:tgtEl>
                                      </p:cBhvr>
                                    </p:animEffect>
                                    <p:set>
                                      <p:cBhvr>
                                        <p:cTn id="152" dur="1" fill="hold">
                                          <p:stCondLst>
                                            <p:cond delay="499"/>
                                          </p:stCondLst>
                                        </p:cTn>
                                        <p:tgtEl>
                                          <p:spTgt spid="20"/>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21"/>
                                        </p:tgtEl>
                                        <p:attrNameLst>
                                          <p:attrName>style.visibility</p:attrName>
                                        </p:attrNameLst>
                                      </p:cBhvr>
                                      <p:to>
                                        <p:strVal val="visible"/>
                                      </p:to>
                                    </p:set>
                                    <p:animEffect transition="in" filter="fade">
                                      <p:cBhvr>
                                        <p:cTn id="157" dur="500"/>
                                        <p:tgtEl>
                                          <p:spTgt spid="21"/>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xit" presetSubtype="0" fill="hold" grpId="1" nodeType="clickEffect">
                                  <p:stCondLst>
                                    <p:cond delay="0"/>
                                  </p:stCondLst>
                                  <p:childTnLst>
                                    <p:animEffect transition="out" filter="fade">
                                      <p:cBhvr>
                                        <p:cTn id="161" dur="500"/>
                                        <p:tgtEl>
                                          <p:spTgt spid="21"/>
                                        </p:tgtEl>
                                      </p:cBhvr>
                                    </p:animEffect>
                                    <p:set>
                                      <p:cBhvr>
                                        <p:cTn id="162" dur="1" fill="hold">
                                          <p:stCondLst>
                                            <p:cond delay="499"/>
                                          </p:stCondLst>
                                        </p:cTn>
                                        <p:tgtEl>
                                          <p:spTgt spid="21"/>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22"/>
                                        </p:tgtEl>
                                        <p:attrNameLst>
                                          <p:attrName>style.visibility</p:attrName>
                                        </p:attrNameLst>
                                      </p:cBhvr>
                                      <p:to>
                                        <p:strVal val="visible"/>
                                      </p:to>
                                    </p:set>
                                    <p:animEffect transition="in" filter="fade">
                                      <p:cBhvr>
                                        <p:cTn id="167" dur="500"/>
                                        <p:tgtEl>
                                          <p:spTgt spid="22"/>
                                        </p:tgtEl>
                                      </p:cBhvr>
                                    </p:animEffect>
                                  </p:childTnLst>
                                </p:cTn>
                              </p:par>
                            </p:childTnLst>
                          </p:cTn>
                        </p:par>
                      </p:childTnLst>
                    </p:cTn>
                  </p:par>
                  <p:par>
                    <p:cTn id="168" fill="hold">
                      <p:stCondLst>
                        <p:cond delay="indefinite"/>
                      </p:stCondLst>
                      <p:childTnLst>
                        <p:par>
                          <p:cTn id="169" fill="hold">
                            <p:stCondLst>
                              <p:cond delay="0"/>
                            </p:stCondLst>
                            <p:childTnLst>
                              <p:par>
                                <p:cTn id="170" presetID="10" presetClass="exit" presetSubtype="0" fill="hold" grpId="1" nodeType="clickEffect">
                                  <p:stCondLst>
                                    <p:cond delay="0"/>
                                  </p:stCondLst>
                                  <p:childTnLst>
                                    <p:animEffect transition="out" filter="fade">
                                      <p:cBhvr>
                                        <p:cTn id="171" dur="500"/>
                                        <p:tgtEl>
                                          <p:spTgt spid="22"/>
                                        </p:tgtEl>
                                      </p:cBhvr>
                                    </p:animEffect>
                                    <p:set>
                                      <p:cBhvr>
                                        <p:cTn id="172" dur="1" fill="hold">
                                          <p:stCondLst>
                                            <p:cond delay="499"/>
                                          </p:stCondLst>
                                        </p:cTn>
                                        <p:tgtEl>
                                          <p:spTgt spid="22"/>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23"/>
                                        </p:tgtEl>
                                        <p:attrNameLst>
                                          <p:attrName>style.visibility</p:attrName>
                                        </p:attrNameLst>
                                      </p:cBhvr>
                                      <p:to>
                                        <p:strVal val="visible"/>
                                      </p:to>
                                    </p:set>
                                    <p:animEffect transition="in" filter="fade">
                                      <p:cBhvr>
                                        <p:cTn id="177" dur="500"/>
                                        <p:tgtEl>
                                          <p:spTgt spid="23"/>
                                        </p:tgtEl>
                                      </p:cBhvr>
                                    </p:animEffect>
                                  </p:childTnLst>
                                </p:cTn>
                              </p:par>
                            </p:childTnLst>
                          </p:cTn>
                        </p:par>
                      </p:childTnLst>
                    </p:cTn>
                  </p:par>
                  <p:par>
                    <p:cTn id="178" fill="hold">
                      <p:stCondLst>
                        <p:cond delay="indefinite"/>
                      </p:stCondLst>
                      <p:childTnLst>
                        <p:par>
                          <p:cTn id="179" fill="hold">
                            <p:stCondLst>
                              <p:cond delay="0"/>
                            </p:stCondLst>
                            <p:childTnLst>
                              <p:par>
                                <p:cTn id="180" presetID="10" presetClass="exit" presetSubtype="0" fill="hold" grpId="1" nodeType="clickEffect">
                                  <p:stCondLst>
                                    <p:cond delay="0"/>
                                  </p:stCondLst>
                                  <p:childTnLst>
                                    <p:animEffect transition="out" filter="fade">
                                      <p:cBhvr>
                                        <p:cTn id="181" dur="500"/>
                                        <p:tgtEl>
                                          <p:spTgt spid="23"/>
                                        </p:tgtEl>
                                      </p:cBhvr>
                                    </p:animEffect>
                                    <p:set>
                                      <p:cBhvr>
                                        <p:cTn id="182"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5" grpId="0" animBg="1"/>
      <p:bldP spid="25"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77D0D8C8-C338-44E0-907D-50449494A38A}"/>
              </a:ext>
            </a:extLst>
          </p:cNvPr>
          <p:cNvGraphicFramePr>
            <a:graphicFrameLocks noGrp="1"/>
          </p:cNvGraphicFramePr>
          <p:nvPr/>
        </p:nvGraphicFramePr>
        <p:xfrm>
          <a:off x="1572774" y="4574583"/>
          <a:ext cx="7202462" cy="1811725"/>
        </p:xfrm>
        <a:graphic>
          <a:graphicData uri="http://schemas.openxmlformats.org/drawingml/2006/table">
            <a:tbl>
              <a:tblPr/>
              <a:tblGrid>
                <a:gridCol w="1783543">
                  <a:extLst>
                    <a:ext uri="{9D8B030D-6E8A-4147-A177-3AD203B41FA5}">
                      <a16:colId xmlns:a16="http://schemas.microsoft.com/office/drawing/2014/main" val="881222234"/>
                    </a:ext>
                  </a:extLst>
                </a:gridCol>
                <a:gridCol w="1783543">
                  <a:extLst>
                    <a:ext uri="{9D8B030D-6E8A-4147-A177-3AD203B41FA5}">
                      <a16:colId xmlns:a16="http://schemas.microsoft.com/office/drawing/2014/main" val="1070679792"/>
                    </a:ext>
                  </a:extLst>
                </a:gridCol>
                <a:gridCol w="1783543">
                  <a:extLst>
                    <a:ext uri="{9D8B030D-6E8A-4147-A177-3AD203B41FA5}">
                      <a16:colId xmlns:a16="http://schemas.microsoft.com/office/drawing/2014/main" val="2238207829"/>
                    </a:ext>
                  </a:extLst>
                </a:gridCol>
                <a:gridCol w="1851833">
                  <a:extLst>
                    <a:ext uri="{9D8B030D-6E8A-4147-A177-3AD203B41FA5}">
                      <a16:colId xmlns:a16="http://schemas.microsoft.com/office/drawing/2014/main" val="92020552"/>
                    </a:ext>
                  </a:extLst>
                </a:gridCol>
              </a:tblGrid>
              <a:tr h="297181">
                <a:tc gridSpan="4">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減価償却費</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81605940"/>
                  </a:ext>
                </a:extLst>
              </a:tr>
              <a:tr h="297181">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Ⅹ4・4・1～3・31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Ⅹ5・4・1～3・31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Ⅹ6・4・1～3・31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8860048"/>
                  </a:ext>
                </a:extLst>
              </a:tr>
              <a:tr h="297181">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X </a:t>
                      </a:r>
                      <a:r>
                        <a:rPr lang="en-US" sz="1400" b="0" i="0" u="none" strike="noStrike" dirty="0">
                          <a:solidFill>
                            <a:srgbClr val="000000"/>
                          </a:solidFill>
                          <a:effectLst/>
                          <a:latin typeface="HGS明朝B" panose="02020800000000000000" pitchFamily="18" charset="-128"/>
                          <a:ea typeface="HGS明朝B" panose="02020800000000000000" pitchFamily="18" charset="-128"/>
                        </a:rPr>
                        <a:t>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3931117"/>
                  </a:ext>
                </a:extLst>
              </a:tr>
              <a:tr h="297181">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Y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694839"/>
                  </a:ext>
                </a:extLst>
              </a:tr>
              <a:tr h="325820">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Z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53919"/>
                  </a:ext>
                </a:extLst>
              </a:tr>
              <a:tr h="297181">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7557562"/>
                  </a:ext>
                </a:extLst>
              </a:tr>
            </a:tbl>
          </a:graphicData>
        </a:graphic>
      </p:graphicFrame>
      <p:graphicFrame>
        <p:nvGraphicFramePr>
          <p:cNvPr id="34" name="表 33">
            <a:extLst>
              <a:ext uri="{FF2B5EF4-FFF2-40B4-BE49-F238E27FC236}">
                <a16:creationId xmlns:a16="http://schemas.microsoft.com/office/drawing/2014/main" id="{0756C5F7-A909-47A4-975B-6C49BEA817E2}"/>
              </a:ext>
            </a:extLst>
          </p:cNvPr>
          <p:cNvGraphicFramePr>
            <a:graphicFrameLocks noGrp="1"/>
          </p:cNvGraphicFramePr>
          <p:nvPr/>
        </p:nvGraphicFramePr>
        <p:xfrm>
          <a:off x="1209813" y="1923301"/>
          <a:ext cx="7928383" cy="2533179"/>
        </p:xfrm>
        <a:graphic>
          <a:graphicData uri="http://schemas.openxmlformats.org/drawingml/2006/table">
            <a:tbl>
              <a:tblPr/>
              <a:tblGrid>
                <a:gridCol w="333124">
                  <a:extLst>
                    <a:ext uri="{9D8B030D-6E8A-4147-A177-3AD203B41FA5}">
                      <a16:colId xmlns:a16="http://schemas.microsoft.com/office/drawing/2014/main" val="3869209849"/>
                    </a:ext>
                  </a:extLst>
                </a:gridCol>
                <a:gridCol w="333124">
                  <a:extLst>
                    <a:ext uri="{9D8B030D-6E8A-4147-A177-3AD203B41FA5}">
                      <a16:colId xmlns:a16="http://schemas.microsoft.com/office/drawing/2014/main" val="315350352"/>
                    </a:ext>
                  </a:extLst>
                </a:gridCol>
                <a:gridCol w="333124">
                  <a:extLst>
                    <a:ext uri="{9D8B030D-6E8A-4147-A177-3AD203B41FA5}">
                      <a16:colId xmlns:a16="http://schemas.microsoft.com/office/drawing/2014/main" val="3795458259"/>
                    </a:ext>
                  </a:extLst>
                </a:gridCol>
                <a:gridCol w="1066000">
                  <a:extLst>
                    <a:ext uri="{9D8B030D-6E8A-4147-A177-3AD203B41FA5}">
                      <a16:colId xmlns:a16="http://schemas.microsoft.com/office/drawing/2014/main" val="3329484390"/>
                    </a:ext>
                  </a:extLst>
                </a:gridCol>
                <a:gridCol w="533001">
                  <a:extLst>
                    <a:ext uri="{9D8B030D-6E8A-4147-A177-3AD203B41FA5}">
                      <a16:colId xmlns:a16="http://schemas.microsoft.com/office/drawing/2014/main" val="55390669"/>
                    </a:ext>
                  </a:extLst>
                </a:gridCol>
                <a:gridCol w="533001">
                  <a:extLst>
                    <a:ext uri="{9D8B030D-6E8A-4147-A177-3AD203B41FA5}">
                      <a16:colId xmlns:a16="http://schemas.microsoft.com/office/drawing/2014/main" val="1797047038"/>
                    </a:ext>
                  </a:extLst>
                </a:gridCol>
                <a:gridCol w="533001">
                  <a:extLst>
                    <a:ext uri="{9D8B030D-6E8A-4147-A177-3AD203B41FA5}">
                      <a16:colId xmlns:a16="http://schemas.microsoft.com/office/drawing/2014/main" val="2592820834"/>
                    </a:ext>
                  </a:extLst>
                </a:gridCol>
                <a:gridCol w="533001">
                  <a:extLst>
                    <a:ext uri="{9D8B030D-6E8A-4147-A177-3AD203B41FA5}">
                      <a16:colId xmlns:a16="http://schemas.microsoft.com/office/drawing/2014/main" val="334492036"/>
                    </a:ext>
                  </a:extLst>
                </a:gridCol>
                <a:gridCol w="533001">
                  <a:extLst>
                    <a:ext uri="{9D8B030D-6E8A-4147-A177-3AD203B41FA5}">
                      <a16:colId xmlns:a16="http://schemas.microsoft.com/office/drawing/2014/main" val="2149488439"/>
                    </a:ext>
                  </a:extLst>
                </a:gridCol>
                <a:gridCol w="533001">
                  <a:extLst>
                    <a:ext uri="{9D8B030D-6E8A-4147-A177-3AD203B41FA5}">
                      <a16:colId xmlns:a16="http://schemas.microsoft.com/office/drawing/2014/main" val="2345734433"/>
                    </a:ext>
                  </a:extLst>
                </a:gridCol>
                <a:gridCol w="533001">
                  <a:extLst>
                    <a:ext uri="{9D8B030D-6E8A-4147-A177-3AD203B41FA5}">
                      <a16:colId xmlns:a16="http://schemas.microsoft.com/office/drawing/2014/main" val="4037890525"/>
                    </a:ext>
                  </a:extLst>
                </a:gridCol>
                <a:gridCol w="533001">
                  <a:extLst>
                    <a:ext uri="{9D8B030D-6E8A-4147-A177-3AD203B41FA5}">
                      <a16:colId xmlns:a16="http://schemas.microsoft.com/office/drawing/2014/main" val="1746693750"/>
                    </a:ext>
                  </a:extLst>
                </a:gridCol>
                <a:gridCol w="533001">
                  <a:extLst>
                    <a:ext uri="{9D8B030D-6E8A-4147-A177-3AD203B41FA5}">
                      <a16:colId xmlns:a16="http://schemas.microsoft.com/office/drawing/2014/main" val="824425618"/>
                    </a:ext>
                  </a:extLst>
                </a:gridCol>
                <a:gridCol w="533001">
                  <a:extLst>
                    <a:ext uri="{9D8B030D-6E8A-4147-A177-3AD203B41FA5}">
                      <a16:colId xmlns:a16="http://schemas.microsoft.com/office/drawing/2014/main" val="1675040327"/>
                    </a:ext>
                  </a:extLst>
                </a:gridCol>
                <a:gridCol w="533001">
                  <a:extLst>
                    <a:ext uri="{9D8B030D-6E8A-4147-A177-3AD203B41FA5}">
                      <a16:colId xmlns:a16="http://schemas.microsoft.com/office/drawing/2014/main" val="3560677173"/>
                    </a:ext>
                  </a:extLst>
                </a:gridCol>
              </a:tblGrid>
              <a:tr h="203138">
                <a:tc gridSpan="4">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固　定　資　産　台　帳</a:t>
                      </a:r>
                    </a:p>
                  </a:txBody>
                  <a:tcPr marL="6966" marR="6966" marT="6966"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4938090"/>
                  </a:ext>
                </a:extLst>
              </a:tr>
              <a:tr h="203138">
                <a:tc gridSpan="4">
                  <a:txBody>
                    <a:bodyPr/>
                    <a:lstStyle/>
                    <a:p>
                      <a:pPr algn="l"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日</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extLst>
                  <a:ext uri="{0D108BD9-81ED-4DB2-BD59-A6C34878D82A}">
                    <a16:rowId xmlns:a16="http://schemas.microsoft.com/office/drawing/2014/main" val="3864411139"/>
                  </a:ext>
                </a:extLst>
              </a:tr>
              <a:tr h="203138">
                <a:tc rowSpan="3" gridSpan="3">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取得年月日</a:t>
                      </a:r>
                    </a:p>
                  </a:txBody>
                  <a:tcPr marL="6966" marR="6966" marT="6966" marB="0" anchor="ctr">
                    <a:lnL>
                      <a:noFill/>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3" hMerge="1">
                  <a:txBody>
                    <a:bodyPr/>
                    <a:lstStyle/>
                    <a:p>
                      <a:endParaRPr kumimoji="1" lang="ja-JP" altLang="en-US"/>
                    </a:p>
                  </a:txBody>
                  <a:tcPr/>
                </a:tc>
                <a:tc rowSpan="3" hMerge="1">
                  <a:txBody>
                    <a:bodyPr/>
                    <a:lstStyle/>
                    <a:p>
                      <a:endParaRPr kumimoji="1" lang="ja-JP" altLang="en-US"/>
                    </a:p>
                  </a:txBody>
                  <a:tcPr/>
                </a:tc>
                <a:tc rowSpan="3">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種類・数量</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耐用</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a:noFill/>
                    </a:lnB>
                  </a:tcPr>
                </a:tc>
                <a:tc rowSpan="3"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取得原価</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3" hMerge="1">
                  <a:txBody>
                    <a:bodyPr/>
                    <a:lstStyle/>
                    <a:p>
                      <a:endParaRPr kumimoji="1" lang="ja-JP" altLang="en-US"/>
                    </a:p>
                  </a:txBody>
                  <a:tcPr/>
                </a:tc>
                <a:tc rowSpan="2" gridSpan="6">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減価償却累計額</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3" gridSpan="2">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期末帳</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簿価額</a:t>
                      </a:r>
                    </a:p>
                  </a:txBody>
                  <a:tcPr marL="6966" marR="6966" marT="6966" marB="0" anchor="ctr">
                    <a:lnL w="6350" cap="flat" cmpd="sng" algn="ctr">
                      <a:solidFill>
                        <a:srgbClr val="FF0000"/>
                      </a:solidFill>
                      <a:prstDash val="solid"/>
                      <a:round/>
                      <a:headEnd type="none" w="med" len="med"/>
                      <a:tailEnd type="none" w="med" len="med"/>
                    </a:lnL>
                    <a:lnR>
                      <a:noFill/>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3" hMerge="1">
                  <a:txBody>
                    <a:bodyPr/>
                    <a:lstStyle/>
                    <a:p>
                      <a:endParaRPr kumimoji="1" lang="ja-JP" altLang="en-US"/>
                    </a:p>
                  </a:txBody>
                  <a:tcPr/>
                </a:tc>
                <a:extLst>
                  <a:ext uri="{0D108BD9-81ED-4DB2-BD59-A6C34878D82A}">
                    <a16:rowId xmlns:a16="http://schemas.microsoft.com/office/drawing/2014/main" val="3691489714"/>
                  </a:ext>
                </a:extLst>
              </a:tr>
              <a:tr h="11528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年数</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gridSpan="6" vMerge="1">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期首残高</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vMerge="1">
                  <a:txBody>
                    <a:bodyPr/>
                    <a:lstStyle/>
                    <a:p>
                      <a:endParaRPr kumimoji="1" lang="ja-JP" altLang="en-US"/>
                    </a:p>
                  </a:txBody>
                  <a:tcPr/>
                </a:tc>
                <a:tc hMerge="1" vMerge="1">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当期増減高</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vMerge="1">
                  <a:txBody>
                    <a:bodyPr/>
                    <a:lstStyle/>
                    <a:p>
                      <a:endParaRPr kumimoji="1" lang="ja-JP" altLang="en-US"/>
                    </a:p>
                  </a:txBody>
                  <a:tcPr/>
                </a:tc>
                <a:tc hMerge="1" vMerge="1">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期末残高</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712746593"/>
                  </a:ext>
                </a:extLst>
              </a:tr>
              <a:tr h="301214">
                <a:tc gridSpan="3" vMerge="1">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vMerge="1">
                  <a:txBody>
                    <a:bodyPr/>
                    <a:lstStyle/>
                    <a:p>
                      <a:endParaRPr kumimoji="1" lang="ja-JP" altLang="en-US"/>
                    </a:p>
                  </a:txBody>
                  <a:tcPr/>
                </a:tc>
                <a:tc hMerge="1" vMerge="1">
                  <a:txBody>
                    <a:bodyPr/>
                    <a:lstStyle/>
                    <a:p>
                      <a:endParaRPr kumimoji="1" lang="ja-JP" altLang="en-US"/>
                    </a:p>
                  </a:txBody>
                  <a:tcPr/>
                </a:tc>
                <a:tc vMerge="1">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vMerge="1">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gridSpan="2" vMerge="1">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vMerge="1">
                  <a:txBody>
                    <a:bodyPr/>
                    <a:lstStyle/>
                    <a:p>
                      <a:endParaRPr kumimoji="1" lang="ja-JP" altLang="en-US"/>
                    </a:p>
                  </a:txBody>
                  <a:tcPr/>
                </a:tc>
                <a:tc gridSpan="2">
                  <a:txBody>
                    <a:bodyPr/>
                    <a:lstStyle/>
                    <a:p>
                      <a:pPr algn="ct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期首残高</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a:solidFill>
                            <a:srgbClr val="000000"/>
                          </a:solidFill>
                          <a:effectLst/>
                          <a:latin typeface="HGS明朝B" panose="02020800000000000000" pitchFamily="18" charset="-128"/>
                          <a:ea typeface="HGS明朝B" panose="02020800000000000000" pitchFamily="18" charset="-128"/>
                        </a:rPr>
                        <a:t>当期増減高</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期末残高</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vMerge="1">
                  <a:txBody>
                    <a:bodyPr/>
                    <a:lstStyle/>
                    <a:p>
                      <a:pPr algn="ctr" fontAlgn="ctr"/>
                      <a:endParaRPr lang="zh-TW"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vMerge="1">
                  <a:txBody>
                    <a:bodyPr/>
                    <a:lstStyle/>
                    <a:p>
                      <a:endParaRPr kumimoji="1" lang="ja-JP" altLang="en-US"/>
                    </a:p>
                  </a:txBody>
                  <a:tcPr/>
                </a:tc>
                <a:extLst>
                  <a:ext uri="{0D108BD9-81ED-4DB2-BD59-A6C34878D82A}">
                    <a16:rowId xmlns:a16="http://schemas.microsoft.com/office/drawing/2014/main" val="2155938846"/>
                  </a:ext>
                </a:extLst>
              </a:tr>
              <a:tr h="365760">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Ⅹ4</a:t>
                      </a:r>
                    </a:p>
                  </a:txBody>
                  <a:tcPr marL="6966" marR="6966" marT="6966"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X</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r>
                        <a:rPr lang="en-US"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6966" marR="83593" marT="6966"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470212684"/>
                  </a:ext>
                </a:extLst>
              </a:tr>
              <a:tr h="346360">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Ⅹ5</a:t>
                      </a:r>
                    </a:p>
                  </a:txBody>
                  <a:tcPr marL="6966" marR="6966" marT="696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Y　1</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960,000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760,000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739552965"/>
                  </a:ext>
                </a:extLst>
              </a:tr>
              <a:tr h="366982">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Ⅹ6</a:t>
                      </a:r>
                    </a:p>
                  </a:txBody>
                  <a:tcPr marL="6966" marR="6966" marT="696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Z　2</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570,000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748024975"/>
                  </a:ext>
                </a:extLst>
              </a:tr>
              <a:tr h="376605">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計</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480,000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1,930,000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10492091"/>
                  </a:ext>
                </a:extLst>
              </a:tr>
            </a:tbl>
          </a:graphicData>
        </a:graphic>
      </p:graphicFrame>
      <p:sp>
        <p:nvSpPr>
          <p:cNvPr id="2" name="タイトル 1"/>
          <p:cNvSpPr>
            <a:spLocks noGrp="1"/>
          </p:cNvSpPr>
          <p:nvPr>
            <p:ph type="title"/>
          </p:nvPr>
        </p:nvSpPr>
        <p:spPr>
          <a:xfrm>
            <a:off x="2368674" y="211986"/>
            <a:ext cx="7564807" cy="920792"/>
          </a:xfrm>
        </p:spPr>
        <p:txBody>
          <a:bodyPr>
            <a:noAutofit/>
          </a:bodyPr>
          <a:lstStyle/>
          <a:p>
            <a:pPr algn="ctr"/>
            <a:r>
              <a:rPr lang="ja-JP" altLang="en-US" sz="2400" dirty="0">
                <a:latin typeface="HGS明朝B" panose="02020800000000000000" pitchFamily="18" charset="-128"/>
                <a:ea typeface="HGS明朝B" panose="02020800000000000000" pitchFamily="18" charset="-128"/>
                <a:cs typeface="+mn-cs"/>
              </a:rPr>
              <a:t>第</a:t>
            </a:r>
            <a:r>
              <a:rPr lang="en-US" altLang="ja-JP" sz="2400" dirty="0">
                <a:latin typeface="HGS明朝B" panose="02020800000000000000" pitchFamily="18" charset="-128"/>
                <a:ea typeface="HGS明朝B" panose="02020800000000000000" pitchFamily="18" charset="-128"/>
                <a:cs typeface="+mn-cs"/>
              </a:rPr>
              <a:t>12</a:t>
            </a:r>
            <a:r>
              <a:rPr lang="ja-JP" altLang="en-US" sz="2400" dirty="0">
                <a:latin typeface="HGS明朝B" panose="02020800000000000000" pitchFamily="18" charset="-128"/>
                <a:ea typeface="HGS明朝B" panose="02020800000000000000" pitchFamily="18" charset="-128"/>
                <a:cs typeface="+mn-cs"/>
              </a:rPr>
              <a:t>講　減価償却</a:t>
            </a:r>
            <a:br>
              <a:rPr lang="en-US" altLang="ja-JP" sz="2400" dirty="0">
                <a:latin typeface="HGS明朝B" panose="02020800000000000000" pitchFamily="18" charset="-128"/>
                <a:ea typeface="HGS明朝B" panose="02020800000000000000" pitchFamily="18" charset="-128"/>
                <a:cs typeface="+mn-cs"/>
              </a:rPr>
            </a:br>
            <a:r>
              <a:rPr lang="en-US" altLang="ja-JP" sz="2400" dirty="0">
                <a:solidFill>
                  <a:prstClr val="black"/>
                </a:solidFill>
                <a:latin typeface="HGS明朝B" panose="02020800000000000000" pitchFamily="18" charset="-128"/>
                <a:ea typeface="HGS明朝B" panose="02020800000000000000" pitchFamily="18" charset="-128"/>
              </a:rPr>
              <a:t>5 </a:t>
            </a:r>
            <a:r>
              <a:rPr lang="ja-JP" altLang="en-US" sz="2400" dirty="0">
                <a:solidFill>
                  <a:prstClr val="black"/>
                </a:solidFill>
                <a:latin typeface="HGS明朝B" panose="02020800000000000000" pitchFamily="18" charset="-128"/>
                <a:ea typeface="HGS明朝B" panose="02020800000000000000" pitchFamily="18" charset="-128"/>
                <a:cs typeface="+mn-cs"/>
              </a:rPr>
              <a:t>固定資産台帳</a:t>
            </a:r>
            <a:r>
              <a:rPr lang="en-US" altLang="ja-JP" sz="2400" dirty="0">
                <a:solidFill>
                  <a:prstClr val="black"/>
                </a:solidFill>
                <a:latin typeface="HGS明朝B" panose="02020800000000000000" pitchFamily="18" charset="-128"/>
                <a:ea typeface="HGS明朝B" panose="02020800000000000000" pitchFamily="18" charset="-128"/>
                <a:cs typeface="+mn-cs"/>
              </a:rPr>
              <a:t>(</a:t>
            </a:r>
            <a:r>
              <a:rPr lang="ja-JP" altLang="en-US" sz="2400" dirty="0">
                <a:solidFill>
                  <a:prstClr val="black"/>
                </a:solidFill>
                <a:latin typeface="HGS明朝B" panose="02020800000000000000" pitchFamily="18" charset="-128"/>
                <a:ea typeface="HGS明朝B" panose="02020800000000000000" pitchFamily="18" charset="-128"/>
                <a:cs typeface="+mn-cs"/>
              </a:rPr>
              <a:t>こていしさんだいちょう</a:t>
            </a:r>
            <a:r>
              <a:rPr lang="en-US" altLang="ja-JP" sz="2400" dirty="0">
                <a:solidFill>
                  <a:prstClr val="black"/>
                </a:solidFill>
                <a:latin typeface="HGS明朝B" panose="02020800000000000000" pitchFamily="18" charset="-128"/>
                <a:ea typeface="HGS明朝B" panose="02020800000000000000" pitchFamily="18" charset="-128"/>
                <a:cs typeface="+mn-cs"/>
              </a:rPr>
              <a:t>)</a:t>
            </a:r>
            <a:endParaRPr lang="ja-JP" altLang="en-US" sz="2400" dirty="0"/>
          </a:p>
        </p:txBody>
      </p:sp>
      <p:sp>
        <p:nvSpPr>
          <p:cNvPr id="24" name="フッター プレースホルダー 2">
            <a:extLst>
              <a:ext uri="{FF2B5EF4-FFF2-40B4-BE49-F238E27FC236}">
                <a16:creationId xmlns:a16="http://schemas.microsoft.com/office/drawing/2014/main" id="{5D86F03B-3516-4436-A6A6-0FD93B734FDE}"/>
              </a:ext>
            </a:extLst>
          </p:cNvPr>
          <p:cNvSpPr>
            <a:spLocks noGrp="1"/>
          </p:cNvSpPr>
          <p:nvPr>
            <p:ph type="ftr" sz="quarter" idx="11"/>
          </p:nvPr>
        </p:nvSpPr>
        <p:spPr>
          <a:xfrm>
            <a:off x="2351584" y="6454071"/>
            <a:ext cx="7056784" cy="373941"/>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a:xfrm>
            <a:off x="9220572" y="6312612"/>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30729890-4396-4F3B-924D-926503298DB4}"/>
              </a:ext>
            </a:extLst>
          </p:cNvPr>
          <p:cNvSpPr/>
          <p:nvPr/>
        </p:nvSpPr>
        <p:spPr>
          <a:xfrm>
            <a:off x="3333365" y="6089510"/>
            <a:ext cx="3610046" cy="293831"/>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正方形/長方形 5">
            <a:extLst>
              <a:ext uri="{FF2B5EF4-FFF2-40B4-BE49-F238E27FC236}">
                <a16:creationId xmlns:a16="http://schemas.microsoft.com/office/drawing/2014/main" id="{E8137766-EE52-4694-9AE6-F88339DD73D1}"/>
              </a:ext>
            </a:extLst>
          </p:cNvPr>
          <p:cNvSpPr/>
          <p:nvPr/>
        </p:nvSpPr>
        <p:spPr>
          <a:xfrm>
            <a:off x="4866236" y="4088844"/>
            <a:ext cx="1025481" cy="34942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78154A83-FCC7-46A2-985E-B9B5BA4BA4D7}"/>
              </a:ext>
            </a:extLst>
          </p:cNvPr>
          <p:cNvSpPr/>
          <p:nvPr/>
        </p:nvSpPr>
        <p:spPr>
          <a:xfrm>
            <a:off x="5938038" y="4088843"/>
            <a:ext cx="1064857" cy="3572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正方形/長方形 7">
            <a:extLst>
              <a:ext uri="{FF2B5EF4-FFF2-40B4-BE49-F238E27FC236}">
                <a16:creationId xmlns:a16="http://schemas.microsoft.com/office/drawing/2014/main" id="{03B016DE-7CE8-408B-937A-5068BE73A60D}"/>
              </a:ext>
            </a:extLst>
          </p:cNvPr>
          <p:cNvSpPr/>
          <p:nvPr/>
        </p:nvSpPr>
        <p:spPr>
          <a:xfrm>
            <a:off x="6930443" y="6089511"/>
            <a:ext cx="1844794" cy="293831"/>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9" name="直線矢印コネクタ 8">
            <a:extLst>
              <a:ext uri="{FF2B5EF4-FFF2-40B4-BE49-F238E27FC236}">
                <a16:creationId xmlns:a16="http://schemas.microsoft.com/office/drawing/2014/main" id="{E1FE2138-8E52-48E2-A25C-B6A539420428}"/>
              </a:ext>
            </a:extLst>
          </p:cNvPr>
          <p:cNvCxnSpPr>
            <a:cxnSpLocks/>
            <a:stCxn id="6" idx="2"/>
            <a:endCxn id="5" idx="0"/>
          </p:cNvCxnSpPr>
          <p:nvPr/>
        </p:nvCxnSpPr>
        <p:spPr>
          <a:xfrm flipH="1">
            <a:off x="5138388" y="4438272"/>
            <a:ext cx="240589" cy="1651238"/>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2FC7E6F5-94C3-4A6A-876F-7F8C55A65E2F}"/>
              </a:ext>
            </a:extLst>
          </p:cNvPr>
          <p:cNvCxnSpPr>
            <a:cxnSpLocks/>
            <a:stCxn id="7" idx="2"/>
            <a:endCxn id="8" idx="0"/>
          </p:cNvCxnSpPr>
          <p:nvPr/>
        </p:nvCxnSpPr>
        <p:spPr>
          <a:xfrm>
            <a:off x="6470467" y="4446075"/>
            <a:ext cx="1382373" cy="1643436"/>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B54BDFFE-706B-457F-ABBF-DCF311AEF11E}"/>
              </a:ext>
            </a:extLst>
          </p:cNvPr>
          <p:cNvSpPr/>
          <p:nvPr/>
        </p:nvSpPr>
        <p:spPr>
          <a:xfrm>
            <a:off x="1129107" y="2408123"/>
            <a:ext cx="1043959" cy="168072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2E29FF93-1070-45E5-A8A6-813930E9081A}"/>
              </a:ext>
            </a:extLst>
          </p:cNvPr>
          <p:cNvSpPr/>
          <p:nvPr/>
        </p:nvSpPr>
        <p:spPr>
          <a:xfrm>
            <a:off x="2195791" y="2358333"/>
            <a:ext cx="1093556" cy="174993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正方形/長方形 12">
            <a:extLst>
              <a:ext uri="{FF2B5EF4-FFF2-40B4-BE49-F238E27FC236}">
                <a16:creationId xmlns:a16="http://schemas.microsoft.com/office/drawing/2014/main" id="{7AFBA409-704A-45F5-9F5A-3699F6086C04}"/>
              </a:ext>
            </a:extLst>
          </p:cNvPr>
          <p:cNvSpPr/>
          <p:nvPr/>
        </p:nvSpPr>
        <p:spPr>
          <a:xfrm>
            <a:off x="3809015" y="2373346"/>
            <a:ext cx="1029325" cy="207272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正方形/長方形 13">
            <a:extLst>
              <a:ext uri="{FF2B5EF4-FFF2-40B4-BE49-F238E27FC236}">
                <a16:creationId xmlns:a16="http://schemas.microsoft.com/office/drawing/2014/main" id="{C9E762E1-CA71-4412-9F1F-BD3941F0D270}"/>
              </a:ext>
            </a:extLst>
          </p:cNvPr>
          <p:cNvSpPr/>
          <p:nvPr/>
        </p:nvSpPr>
        <p:spPr>
          <a:xfrm>
            <a:off x="4871468" y="2711616"/>
            <a:ext cx="1060902" cy="175238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5" name="正方形/長方形 14">
            <a:extLst>
              <a:ext uri="{FF2B5EF4-FFF2-40B4-BE49-F238E27FC236}">
                <a16:creationId xmlns:a16="http://schemas.microsoft.com/office/drawing/2014/main" id="{997C09EF-1E25-4BD0-BB4C-500E0390F63B}"/>
              </a:ext>
            </a:extLst>
          </p:cNvPr>
          <p:cNvSpPr/>
          <p:nvPr/>
        </p:nvSpPr>
        <p:spPr>
          <a:xfrm>
            <a:off x="5908866" y="2695040"/>
            <a:ext cx="1085541" cy="1766177"/>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正方形/長方形 15">
            <a:extLst>
              <a:ext uri="{FF2B5EF4-FFF2-40B4-BE49-F238E27FC236}">
                <a16:creationId xmlns:a16="http://schemas.microsoft.com/office/drawing/2014/main" id="{2F409DF8-3063-4213-B937-57C08E53FA2C}"/>
              </a:ext>
            </a:extLst>
          </p:cNvPr>
          <p:cNvSpPr/>
          <p:nvPr/>
        </p:nvSpPr>
        <p:spPr>
          <a:xfrm>
            <a:off x="6986333" y="2708829"/>
            <a:ext cx="1060902" cy="175238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正方形/長方形 16">
            <a:extLst>
              <a:ext uri="{FF2B5EF4-FFF2-40B4-BE49-F238E27FC236}">
                <a16:creationId xmlns:a16="http://schemas.microsoft.com/office/drawing/2014/main" id="{1E5E9ED6-1C28-412B-B88A-C9834E81116A}"/>
              </a:ext>
            </a:extLst>
          </p:cNvPr>
          <p:cNvSpPr/>
          <p:nvPr/>
        </p:nvSpPr>
        <p:spPr>
          <a:xfrm>
            <a:off x="8040296" y="2361661"/>
            <a:ext cx="1075175" cy="212923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正方形/長方形 17">
            <a:extLst>
              <a:ext uri="{FF2B5EF4-FFF2-40B4-BE49-F238E27FC236}">
                <a16:creationId xmlns:a16="http://schemas.microsoft.com/office/drawing/2014/main" id="{9708B961-D57D-4A66-BB52-92F729FF4F93}"/>
              </a:ext>
            </a:extLst>
          </p:cNvPr>
          <p:cNvSpPr/>
          <p:nvPr/>
        </p:nvSpPr>
        <p:spPr>
          <a:xfrm>
            <a:off x="3286558" y="2365858"/>
            <a:ext cx="505894" cy="175666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9" name="正方形/長方形 18">
            <a:extLst>
              <a:ext uri="{FF2B5EF4-FFF2-40B4-BE49-F238E27FC236}">
                <a16:creationId xmlns:a16="http://schemas.microsoft.com/office/drawing/2014/main" id="{8539A6DF-EC92-4CCA-B138-9CFA7B204F84}"/>
              </a:ext>
            </a:extLst>
          </p:cNvPr>
          <p:cNvSpPr/>
          <p:nvPr/>
        </p:nvSpPr>
        <p:spPr>
          <a:xfrm>
            <a:off x="4854904" y="2368340"/>
            <a:ext cx="3199305" cy="32061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0" name="テキスト ボックス 19">
            <a:extLst>
              <a:ext uri="{FF2B5EF4-FFF2-40B4-BE49-F238E27FC236}">
                <a16:creationId xmlns:a16="http://schemas.microsoft.com/office/drawing/2014/main" id="{218E5575-5ABF-4DE3-AF13-2F3D4EE3C31F}"/>
              </a:ext>
            </a:extLst>
          </p:cNvPr>
          <p:cNvSpPr txBox="1"/>
          <p:nvPr/>
        </p:nvSpPr>
        <p:spPr>
          <a:xfrm>
            <a:off x="1598248" y="1315390"/>
            <a:ext cx="3023393" cy="307777"/>
          </a:xfrm>
          <a:prstGeom prst="rect">
            <a:avLst/>
          </a:prstGeom>
          <a:noFill/>
          <a:ln>
            <a:noFill/>
            <a:prstDash val="solid"/>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(2)</a:t>
            </a:r>
            <a:r>
              <a:rPr kumimoji="1" lang="ja-JP" altLang="en-US" sz="1400" b="0"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種類ごとに記入する方式</a:t>
            </a:r>
          </a:p>
        </p:txBody>
      </p:sp>
      <p:sp>
        <p:nvSpPr>
          <p:cNvPr id="21" name="正方形/長方形 20">
            <a:extLst>
              <a:ext uri="{FF2B5EF4-FFF2-40B4-BE49-F238E27FC236}">
                <a16:creationId xmlns:a16="http://schemas.microsoft.com/office/drawing/2014/main" id="{281863D6-E5BB-45AB-BC54-9B5180C1A4F2}"/>
              </a:ext>
            </a:extLst>
          </p:cNvPr>
          <p:cNvSpPr/>
          <p:nvPr/>
        </p:nvSpPr>
        <p:spPr>
          <a:xfrm>
            <a:off x="1572774" y="1315390"/>
            <a:ext cx="2383705" cy="324321"/>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7" name="正方形/長方形 46">
            <a:extLst>
              <a:ext uri="{FF2B5EF4-FFF2-40B4-BE49-F238E27FC236}">
                <a16:creationId xmlns:a16="http://schemas.microsoft.com/office/drawing/2014/main" id="{24E0362B-D465-49FA-94C6-FE7BB3DD117A}"/>
              </a:ext>
            </a:extLst>
          </p:cNvPr>
          <p:cNvSpPr/>
          <p:nvPr/>
        </p:nvSpPr>
        <p:spPr>
          <a:xfrm>
            <a:off x="1111787" y="2058419"/>
            <a:ext cx="1350060" cy="324321"/>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8" name="正方形/長方形 47">
            <a:extLst>
              <a:ext uri="{FF2B5EF4-FFF2-40B4-BE49-F238E27FC236}">
                <a16:creationId xmlns:a16="http://schemas.microsoft.com/office/drawing/2014/main" id="{1CA44B20-BAAD-4BC3-A028-01E643A8C1E0}"/>
              </a:ext>
            </a:extLst>
          </p:cNvPr>
          <p:cNvSpPr/>
          <p:nvPr/>
        </p:nvSpPr>
        <p:spPr>
          <a:xfrm>
            <a:off x="1111787" y="3006630"/>
            <a:ext cx="8003684" cy="375689"/>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9" name="正方形/長方形 48">
            <a:extLst>
              <a:ext uri="{FF2B5EF4-FFF2-40B4-BE49-F238E27FC236}">
                <a16:creationId xmlns:a16="http://schemas.microsoft.com/office/drawing/2014/main" id="{1239B58E-3F3D-4EC9-A2D9-4CF6F60450A5}"/>
              </a:ext>
            </a:extLst>
          </p:cNvPr>
          <p:cNvSpPr/>
          <p:nvPr/>
        </p:nvSpPr>
        <p:spPr>
          <a:xfrm>
            <a:off x="1572774" y="5162650"/>
            <a:ext cx="7202462" cy="319542"/>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1" name="正方形/長方形 50">
            <a:extLst>
              <a:ext uri="{FF2B5EF4-FFF2-40B4-BE49-F238E27FC236}">
                <a16:creationId xmlns:a16="http://schemas.microsoft.com/office/drawing/2014/main" id="{6AAD18B0-12FC-4F57-94FB-63AE0CAB0B5E}"/>
              </a:ext>
            </a:extLst>
          </p:cNvPr>
          <p:cNvSpPr/>
          <p:nvPr/>
        </p:nvSpPr>
        <p:spPr>
          <a:xfrm>
            <a:off x="1123773" y="3388941"/>
            <a:ext cx="7991698" cy="319314"/>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2" name="正方形/長方形 51">
            <a:extLst>
              <a:ext uri="{FF2B5EF4-FFF2-40B4-BE49-F238E27FC236}">
                <a16:creationId xmlns:a16="http://schemas.microsoft.com/office/drawing/2014/main" id="{AA7E236A-930C-4DDC-BE6E-BFC571E36656}"/>
              </a:ext>
            </a:extLst>
          </p:cNvPr>
          <p:cNvSpPr/>
          <p:nvPr/>
        </p:nvSpPr>
        <p:spPr>
          <a:xfrm>
            <a:off x="1572774" y="5466310"/>
            <a:ext cx="7202462" cy="319542"/>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3" name="正方形/長方形 52">
            <a:extLst>
              <a:ext uri="{FF2B5EF4-FFF2-40B4-BE49-F238E27FC236}">
                <a16:creationId xmlns:a16="http://schemas.microsoft.com/office/drawing/2014/main" id="{61B6BB96-D8BA-464E-8915-153FA5051843}"/>
              </a:ext>
            </a:extLst>
          </p:cNvPr>
          <p:cNvSpPr/>
          <p:nvPr/>
        </p:nvSpPr>
        <p:spPr>
          <a:xfrm>
            <a:off x="1135759" y="3725881"/>
            <a:ext cx="7979712" cy="347907"/>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4" name="正方形/長方形 53">
            <a:extLst>
              <a:ext uri="{FF2B5EF4-FFF2-40B4-BE49-F238E27FC236}">
                <a16:creationId xmlns:a16="http://schemas.microsoft.com/office/drawing/2014/main" id="{5B3F3BF6-A7E9-41B7-ABD5-1FAF0EE2B197}"/>
              </a:ext>
            </a:extLst>
          </p:cNvPr>
          <p:cNvSpPr/>
          <p:nvPr/>
        </p:nvSpPr>
        <p:spPr>
          <a:xfrm>
            <a:off x="1572774" y="5791799"/>
            <a:ext cx="7202462" cy="319542"/>
          </a:xfrm>
          <a:prstGeom prst="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5" name="吹き出し: 角を丸めた四角形 54">
            <a:extLst>
              <a:ext uri="{FF2B5EF4-FFF2-40B4-BE49-F238E27FC236}">
                <a16:creationId xmlns:a16="http://schemas.microsoft.com/office/drawing/2014/main" id="{59BD9408-4DDF-4802-97C4-A6EEC8E34121}"/>
              </a:ext>
            </a:extLst>
          </p:cNvPr>
          <p:cNvSpPr/>
          <p:nvPr/>
        </p:nvSpPr>
        <p:spPr>
          <a:xfrm>
            <a:off x="5604221" y="1585808"/>
            <a:ext cx="1326221" cy="490389"/>
          </a:xfrm>
          <a:prstGeom prst="wedgeRoundRectCallout">
            <a:avLst>
              <a:gd name="adj1" fmla="val -59474"/>
              <a:gd name="adj2" fmla="val 193640"/>
              <a:gd name="adj3" fmla="val 16667"/>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Ⅹ6・4・1</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6" name="吹き出し: 角を丸めた四角形 55">
            <a:extLst>
              <a:ext uri="{FF2B5EF4-FFF2-40B4-BE49-F238E27FC236}">
                <a16:creationId xmlns:a16="http://schemas.microsoft.com/office/drawing/2014/main" id="{B6412561-31FB-472B-B54B-859D864894E4}"/>
              </a:ext>
            </a:extLst>
          </p:cNvPr>
          <p:cNvSpPr/>
          <p:nvPr/>
        </p:nvSpPr>
        <p:spPr>
          <a:xfrm>
            <a:off x="7631968" y="1587682"/>
            <a:ext cx="1445727" cy="490389"/>
          </a:xfrm>
          <a:prstGeom prst="wedgeRoundRectCallout">
            <a:avLst>
              <a:gd name="adj1" fmla="val -59474"/>
              <a:gd name="adj2" fmla="val 193640"/>
              <a:gd name="adj3" fmla="val 16667"/>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Ⅹ7・3・31</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0" name="正方形/長方形 49">
            <a:extLst>
              <a:ext uri="{FF2B5EF4-FFF2-40B4-BE49-F238E27FC236}">
                <a16:creationId xmlns:a16="http://schemas.microsoft.com/office/drawing/2014/main" id="{CCC98514-C1EB-4A90-96BE-00CB8BCCC33B}"/>
              </a:ext>
            </a:extLst>
          </p:cNvPr>
          <p:cNvSpPr/>
          <p:nvPr/>
        </p:nvSpPr>
        <p:spPr>
          <a:xfrm>
            <a:off x="6930442" y="4863188"/>
            <a:ext cx="1844794" cy="1520154"/>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Tree>
    <p:custDataLst>
      <p:tags r:id="rId1"/>
    </p:custDataLst>
    <p:extLst>
      <p:ext uri="{BB962C8B-B14F-4D97-AF65-F5344CB8AC3E}">
        <p14:creationId xmlns:p14="http://schemas.microsoft.com/office/powerpoint/2010/main" val="2706233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1"/>
                                        </p:tgtEl>
                                      </p:cBhvr>
                                    </p:animEffect>
                                    <p:set>
                                      <p:cBhvr>
                                        <p:cTn id="12" dur="1" fill="hold">
                                          <p:stCondLst>
                                            <p:cond delay="499"/>
                                          </p:stCondLst>
                                        </p:cTn>
                                        <p:tgtEl>
                                          <p:spTgt spid="2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7"/>
                                        </p:tgtEl>
                                        <p:attrNameLst>
                                          <p:attrName>style.visibility</p:attrName>
                                        </p:attrNameLst>
                                      </p:cBhvr>
                                      <p:to>
                                        <p:strVal val="visible"/>
                                      </p:to>
                                    </p:set>
                                    <p:animEffect transition="in" filter="fade">
                                      <p:cBhvr>
                                        <p:cTn id="17" dur="500"/>
                                        <p:tgtEl>
                                          <p:spTgt spid="4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18"/>
                                        </p:tgtEl>
                                      </p:cBhvr>
                                    </p:animEffect>
                                    <p:set>
                                      <p:cBhvr>
                                        <p:cTn id="47" dur="1" fill="hold">
                                          <p:stCondLst>
                                            <p:cond delay="499"/>
                                          </p:stCondLst>
                                        </p:cTn>
                                        <p:tgtEl>
                                          <p:spTgt spid="18"/>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500"/>
                                        <p:tgtEl>
                                          <p:spTgt spid="13"/>
                                        </p:tgtEl>
                                      </p:cBhvr>
                                    </p:animEffect>
                                    <p:set>
                                      <p:cBhvr>
                                        <p:cTn id="57" dur="1" fill="hold">
                                          <p:stCondLst>
                                            <p:cond delay="499"/>
                                          </p:stCondLst>
                                        </p:cTn>
                                        <p:tgtEl>
                                          <p:spTgt spid="1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19"/>
                                        </p:tgtEl>
                                      </p:cBhvr>
                                    </p:animEffect>
                                    <p:set>
                                      <p:cBhvr>
                                        <p:cTn id="67" dur="1" fill="hold">
                                          <p:stCondLst>
                                            <p:cond delay="499"/>
                                          </p:stCondLst>
                                        </p:cTn>
                                        <p:tgtEl>
                                          <p:spTgt spid="19"/>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fade">
                                      <p:cBhvr>
                                        <p:cTn id="77" dur="500"/>
                                        <p:tgtEl>
                                          <p:spTgt spid="5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14"/>
                                        </p:tgtEl>
                                      </p:cBhvr>
                                    </p:animEffect>
                                    <p:set>
                                      <p:cBhvr>
                                        <p:cTn id="82" dur="1" fill="hold">
                                          <p:stCondLst>
                                            <p:cond delay="499"/>
                                          </p:stCondLst>
                                        </p:cTn>
                                        <p:tgtEl>
                                          <p:spTgt spid="14"/>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fade">
                                      <p:cBhvr>
                                        <p:cTn id="87" dur="5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1" nodeType="clickEffect">
                                  <p:stCondLst>
                                    <p:cond delay="0"/>
                                  </p:stCondLst>
                                  <p:childTnLst>
                                    <p:animEffect transition="out" filter="fade">
                                      <p:cBhvr>
                                        <p:cTn id="91" dur="500"/>
                                        <p:tgtEl>
                                          <p:spTgt spid="15"/>
                                        </p:tgtEl>
                                      </p:cBhvr>
                                    </p:animEffect>
                                    <p:set>
                                      <p:cBhvr>
                                        <p:cTn id="92" dur="1" fill="hold">
                                          <p:stCondLst>
                                            <p:cond delay="499"/>
                                          </p:stCondLst>
                                        </p:cTn>
                                        <p:tgtEl>
                                          <p:spTgt spid="15"/>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fade">
                                      <p:cBhvr>
                                        <p:cTn id="97" dur="500"/>
                                        <p:tgtEl>
                                          <p:spTgt spid="16"/>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56"/>
                                        </p:tgtEl>
                                        <p:attrNameLst>
                                          <p:attrName>style.visibility</p:attrName>
                                        </p:attrNameLst>
                                      </p:cBhvr>
                                      <p:to>
                                        <p:strVal val="visible"/>
                                      </p:to>
                                    </p:set>
                                    <p:animEffect transition="in" filter="fade">
                                      <p:cBhvr>
                                        <p:cTn id="102" dur="500"/>
                                        <p:tgtEl>
                                          <p:spTgt spid="56"/>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grpId="1" nodeType="clickEffect">
                                  <p:stCondLst>
                                    <p:cond delay="0"/>
                                  </p:stCondLst>
                                  <p:childTnLst>
                                    <p:animEffect transition="out" filter="fade">
                                      <p:cBhvr>
                                        <p:cTn id="106" dur="500"/>
                                        <p:tgtEl>
                                          <p:spTgt spid="16"/>
                                        </p:tgtEl>
                                      </p:cBhvr>
                                    </p:animEffect>
                                    <p:set>
                                      <p:cBhvr>
                                        <p:cTn id="107" dur="1" fill="hold">
                                          <p:stCondLst>
                                            <p:cond delay="499"/>
                                          </p:stCondLst>
                                        </p:cTn>
                                        <p:tgtEl>
                                          <p:spTgt spid="16"/>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7"/>
                                        </p:tgtEl>
                                        <p:attrNameLst>
                                          <p:attrName>style.visibility</p:attrName>
                                        </p:attrNameLst>
                                      </p:cBhvr>
                                      <p:to>
                                        <p:strVal val="visible"/>
                                      </p:to>
                                    </p:set>
                                    <p:animEffect transition="in" filter="fade">
                                      <p:cBhvr>
                                        <p:cTn id="112" dur="500"/>
                                        <p:tgtEl>
                                          <p:spTgt spid="17"/>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xit" presetSubtype="0" fill="hold" grpId="1" nodeType="clickEffect">
                                  <p:stCondLst>
                                    <p:cond delay="0"/>
                                  </p:stCondLst>
                                  <p:childTnLst>
                                    <p:animEffect transition="out" filter="fade">
                                      <p:cBhvr>
                                        <p:cTn id="116" dur="500"/>
                                        <p:tgtEl>
                                          <p:spTgt spid="17"/>
                                        </p:tgtEl>
                                      </p:cBhvr>
                                    </p:animEffect>
                                    <p:set>
                                      <p:cBhvr>
                                        <p:cTn id="117" dur="1" fill="hold">
                                          <p:stCondLst>
                                            <p:cond delay="499"/>
                                          </p:stCondLst>
                                        </p:cTn>
                                        <p:tgtEl>
                                          <p:spTgt spid="17"/>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48"/>
                                        </p:tgtEl>
                                        <p:attrNameLst>
                                          <p:attrName>style.visibility</p:attrName>
                                        </p:attrNameLst>
                                      </p:cBhvr>
                                      <p:to>
                                        <p:strVal val="visible"/>
                                      </p:to>
                                    </p:set>
                                    <p:animEffect transition="in" filter="fade">
                                      <p:cBhvr>
                                        <p:cTn id="122" dur="500"/>
                                        <p:tgtEl>
                                          <p:spTgt spid="48"/>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49"/>
                                        </p:tgtEl>
                                        <p:attrNameLst>
                                          <p:attrName>style.visibility</p:attrName>
                                        </p:attrNameLst>
                                      </p:cBhvr>
                                      <p:to>
                                        <p:strVal val="visible"/>
                                      </p:to>
                                    </p:set>
                                    <p:animEffect transition="in" filter="fade">
                                      <p:cBhvr>
                                        <p:cTn id="127" dur="500"/>
                                        <p:tgtEl>
                                          <p:spTgt spid="49"/>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50"/>
                                        </p:tgtEl>
                                        <p:attrNameLst>
                                          <p:attrName>style.visibility</p:attrName>
                                        </p:attrNameLst>
                                      </p:cBhvr>
                                      <p:to>
                                        <p:strVal val="visible"/>
                                      </p:to>
                                    </p:set>
                                    <p:animEffect transition="in" filter="fade">
                                      <p:cBhvr>
                                        <p:cTn id="132" dur="500"/>
                                        <p:tgtEl>
                                          <p:spTgt spid="50"/>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xit" presetSubtype="0" fill="hold" grpId="1" nodeType="clickEffect">
                                  <p:stCondLst>
                                    <p:cond delay="0"/>
                                  </p:stCondLst>
                                  <p:childTnLst>
                                    <p:animEffect transition="out" filter="fade">
                                      <p:cBhvr>
                                        <p:cTn id="136" dur="500"/>
                                        <p:tgtEl>
                                          <p:spTgt spid="48"/>
                                        </p:tgtEl>
                                      </p:cBhvr>
                                    </p:animEffect>
                                    <p:set>
                                      <p:cBhvr>
                                        <p:cTn id="137" dur="1" fill="hold">
                                          <p:stCondLst>
                                            <p:cond delay="499"/>
                                          </p:stCondLst>
                                        </p:cTn>
                                        <p:tgtEl>
                                          <p:spTgt spid="48"/>
                                        </p:tgtEl>
                                        <p:attrNameLst>
                                          <p:attrName>style.visibility</p:attrName>
                                        </p:attrNameLst>
                                      </p:cBhvr>
                                      <p:to>
                                        <p:strVal val="hidden"/>
                                      </p:to>
                                    </p:set>
                                  </p:childTnLst>
                                </p:cTn>
                              </p:par>
                              <p:par>
                                <p:cTn id="138" presetID="10" presetClass="exit" presetSubtype="0" fill="hold" grpId="1" nodeType="withEffect">
                                  <p:stCondLst>
                                    <p:cond delay="0"/>
                                  </p:stCondLst>
                                  <p:childTnLst>
                                    <p:animEffect transition="out" filter="fade">
                                      <p:cBhvr>
                                        <p:cTn id="139" dur="500"/>
                                        <p:tgtEl>
                                          <p:spTgt spid="49"/>
                                        </p:tgtEl>
                                      </p:cBhvr>
                                    </p:animEffect>
                                    <p:set>
                                      <p:cBhvr>
                                        <p:cTn id="140" dur="1" fill="hold">
                                          <p:stCondLst>
                                            <p:cond delay="499"/>
                                          </p:stCondLst>
                                        </p:cTn>
                                        <p:tgtEl>
                                          <p:spTgt spid="49"/>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51"/>
                                        </p:tgtEl>
                                        <p:attrNameLst>
                                          <p:attrName>style.visibility</p:attrName>
                                        </p:attrNameLst>
                                      </p:cBhvr>
                                      <p:to>
                                        <p:strVal val="visible"/>
                                      </p:to>
                                    </p:set>
                                    <p:animEffect transition="in" filter="fade">
                                      <p:cBhvr>
                                        <p:cTn id="145" dur="500"/>
                                        <p:tgtEl>
                                          <p:spTgt spid="51"/>
                                        </p:tgtEl>
                                      </p:cBhvr>
                                    </p:animEffect>
                                  </p:childTnLst>
                                </p:cTn>
                              </p:par>
                            </p:childTnLst>
                          </p:cTn>
                        </p:par>
                      </p:childTnLst>
                    </p:cTn>
                  </p:par>
                  <p:par>
                    <p:cTn id="146" fill="hold">
                      <p:stCondLst>
                        <p:cond delay="indefinite"/>
                      </p:stCondLst>
                      <p:childTnLst>
                        <p:par>
                          <p:cTn id="147" fill="hold">
                            <p:stCondLst>
                              <p:cond delay="0"/>
                            </p:stCondLst>
                            <p:childTnLst>
                              <p:par>
                                <p:cTn id="148" presetID="10" presetClass="entr" presetSubtype="0" fill="hold" grpId="0" nodeType="clickEffect">
                                  <p:stCondLst>
                                    <p:cond delay="0"/>
                                  </p:stCondLst>
                                  <p:childTnLst>
                                    <p:set>
                                      <p:cBhvr>
                                        <p:cTn id="149" dur="1" fill="hold">
                                          <p:stCondLst>
                                            <p:cond delay="0"/>
                                          </p:stCondLst>
                                        </p:cTn>
                                        <p:tgtEl>
                                          <p:spTgt spid="52"/>
                                        </p:tgtEl>
                                        <p:attrNameLst>
                                          <p:attrName>style.visibility</p:attrName>
                                        </p:attrNameLst>
                                      </p:cBhvr>
                                      <p:to>
                                        <p:strVal val="visible"/>
                                      </p:to>
                                    </p:set>
                                    <p:animEffect transition="in" filter="fade">
                                      <p:cBhvr>
                                        <p:cTn id="150" dur="500"/>
                                        <p:tgtEl>
                                          <p:spTgt spid="52"/>
                                        </p:tgtEl>
                                      </p:cBhvr>
                                    </p:animEffect>
                                  </p:childTnLst>
                                </p:cTn>
                              </p:par>
                            </p:childTnLst>
                          </p:cTn>
                        </p:par>
                      </p:childTnLst>
                    </p:cTn>
                  </p:par>
                  <p:par>
                    <p:cTn id="151" fill="hold">
                      <p:stCondLst>
                        <p:cond delay="indefinite"/>
                      </p:stCondLst>
                      <p:childTnLst>
                        <p:par>
                          <p:cTn id="152" fill="hold">
                            <p:stCondLst>
                              <p:cond delay="0"/>
                            </p:stCondLst>
                            <p:childTnLst>
                              <p:par>
                                <p:cTn id="153" presetID="10" presetClass="exit" presetSubtype="0" fill="hold" grpId="1" nodeType="clickEffect">
                                  <p:stCondLst>
                                    <p:cond delay="0"/>
                                  </p:stCondLst>
                                  <p:childTnLst>
                                    <p:animEffect transition="out" filter="fade">
                                      <p:cBhvr>
                                        <p:cTn id="154" dur="500"/>
                                        <p:tgtEl>
                                          <p:spTgt spid="51"/>
                                        </p:tgtEl>
                                      </p:cBhvr>
                                    </p:animEffect>
                                    <p:set>
                                      <p:cBhvr>
                                        <p:cTn id="155" dur="1" fill="hold">
                                          <p:stCondLst>
                                            <p:cond delay="499"/>
                                          </p:stCondLst>
                                        </p:cTn>
                                        <p:tgtEl>
                                          <p:spTgt spid="51"/>
                                        </p:tgtEl>
                                        <p:attrNameLst>
                                          <p:attrName>style.visibility</p:attrName>
                                        </p:attrNameLst>
                                      </p:cBhvr>
                                      <p:to>
                                        <p:strVal val="hidden"/>
                                      </p:to>
                                    </p:set>
                                  </p:childTnLst>
                                </p:cTn>
                              </p:par>
                              <p:par>
                                <p:cTn id="156" presetID="10" presetClass="exit" presetSubtype="0" fill="hold" grpId="1" nodeType="withEffect">
                                  <p:stCondLst>
                                    <p:cond delay="0"/>
                                  </p:stCondLst>
                                  <p:childTnLst>
                                    <p:animEffect transition="out" filter="fade">
                                      <p:cBhvr>
                                        <p:cTn id="157" dur="500"/>
                                        <p:tgtEl>
                                          <p:spTgt spid="52"/>
                                        </p:tgtEl>
                                      </p:cBhvr>
                                    </p:animEffect>
                                    <p:set>
                                      <p:cBhvr>
                                        <p:cTn id="158" dur="1" fill="hold">
                                          <p:stCondLst>
                                            <p:cond delay="499"/>
                                          </p:stCondLst>
                                        </p:cTn>
                                        <p:tgtEl>
                                          <p:spTgt spid="52"/>
                                        </p:tgtEl>
                                        <p:attrNameLst>
                                          <p:attrName>style.visibility</p:attrName>
                                        </p:attrNameLst>
                                      </p:cBhvr>
                                      <p:to>
                                        <p:strVal val="hidden"/>
                                      </p:to>
                                    </p:set>
                                  </p:childTnLst>
                                </p:cTn>
                              </p:par>
                            </p:childTnLst>
                          </p:cTn>
                        </p:par>
                      </p:childTnLst>
                    </p:cTn>
                  </p:par>
                  <p:par>
                    <p:cTn id="159" fill="hold">
                      <p:stCondLst>
                        <p:cond delay="indefinite"/>
                      </p:stCondLst>
                      <p:childTnLst>
                        <p:par>
                          <p:cTn id="160" fill="hold">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53"/>
                                        </p:tgtEl>
                                        <p:attrNameLst>
                                          <p:attrName>style.visibility</p:attrName>
                                        </p:attrNameLst>
                                      </p:cBhvr>
                                      <p:to>
                                        <p:strVal val="visible"/>
                                      </p:to>
                                    </p:set>
                                    <p:animEffect transition="in" filter="fade">
                                      <p:cBhvr>
                                        <p:cTn id="163" dur="500"/>
                                        <p:tgtEl>
                                          <p:spTgt spid="53"/>
                                        </p:tgtEl>
                                      </p:cBhvr>
                                    </p:animEffect>
                                  </p:childTnLst>
                                </p:cTn>
                              </p:par>
                            </p:childTnLst>
                          </p:cTn>
                        </p:par>
                      </p:childTnLst>
                    </p:cTn>
                  </p:par>
                  <p:par>
                    <p:cTn id="164" fill="hold">
                      <p:stCondLst>
                        <p:cond delay="indefinite"/>
                      </p:stCondLst>
                      <p:childTnLst>
                        <p:par>
                          <p:cTn id="165" fill="hold">
                            <p:stCondLst>
                              <p:cond delay="0"/>
                            </p:stCondLst>
                            <p:childTnLst>
                              <p:par>
                                <p:cTn id="166" presetID="10" presetClass="entr" presetSubtype="0" fill="hold" grpId="0" nodeType="clickEffect">
                                  <p:stCondLst>
                                    <p:cond delay="0"/>
                                  </p:stCondLst>
                                  <p:childTnLst>
                                    <p:set>
                                      <p:cBhvr>
                                        <p:cTn id="167" dur="1" fill="hold">
                                          <p:stCondLst>
                                            <p:cond delay="0"/>
                                          </p:stCondLst>
                                        </p:cTn>
                                        <p:tgtEl>
                                          <p:spTgt spid="54"/>
                                        </p:tgtEl>
                                        <p:attrNameLst>
                                          <p:attrName>style.visibility</p:attrName>
                                        </p:attrNameLst>
                                      </p:cBhvr>
                                      <p:to>
                                        <p:strVal val="visible"/>
                                      </p:to>
                                    </p:set>
                                    <p:animEffect transition="in" filter="fade">
                                      <p:cBhvr>
                                        <p:cTn id="168" dur="500"/>
                                        <p:tgtEl>
                                          <p:spTgt spid="54"/>
                                        </p:tgtEl>
                                      </p:cBhvr>
                                    </p:animEffect>
                                  </p:childTnLst>
                                </p:cTn>
                              </p:par>
                            </p:childTnLst>
                          </p:cTn>
                        </p:par>
                      </p:childTnLst>
                    </p:cTn>
                  </p:par>
                  <p:par>
                    <p:cTn id="169" fill="hold">
                      <p:stCondLst>
                        <p:cond delay="indefinite"/>
                      </p:stCondLst>
                      <p:childTnLst>
                        <p:par>
                          <p:cTn id="170" fill="hold">
                            <p:stCondLst>
                              <p:cond delay="0"/>
                            </p:stCondLst>
                            <p:childTnLst>
                              <p:par>
                                <p:cTn id="171" presetID="10" presetClass="exit" presetSubtype="0" fill="hold" grpId="1" nodeType="clickEffect">
                                  <p:stCondLst>
                                    <p:cond delay="0"/>
                                  </p:stCondLst>
                                  <p:childTnLst>
                                    <p:animEffect transition="out" filter="fade">
                                      <p:cBhvr>
                                        <p:cTn id="172" dur="500"/>
                                        <p:tgtEl>
                                          <p:spTgt spid="53"/>
                                        </p:tgtEl>
                                      </p:cBhvr>
                                    </p:animEffect>
                                    <p:set>
                                      <p:cBhvr>
                                        <p:cTn id="173" dur="1" fill="hold">
                                          <p:stCondLst>
                                            <p:cond delay="499"/>
                                          </p:stCondLst>
                                        </p:cTn>
                                        <p:tgtEl>
                                          <p:spTgt spid="53"/>
                                        </p:tgtEl>
                                        <p:attrNameLst>
                                          <p:attrName>style.visibility</p:attrName>
                                        </p:attrNameLst>
                                      </p:cBhvr>
                                      <p:to>
                                        <p:strVal val="hidden"/>
                                      </p:to>
                                    </p:set>
                                  </p:childTnLst>
                                </p:cTn>
                              </p:par>
                              <p:par>
                                <p:cTn id="174" presetID="10" presetClass="exit" presetSubtype="0" fill="hold" grpId="1" nodeType="withEffect">
                                  <p:stCondLst>
                                    <p:cond delay="0"/>
                                  </p:stCondLst>
                                  <p:childTnLst>
                                    <p:animEffect transition="out" filter="fade">
                                      <p:cBhvr>
                                        <p:cTn id="175" dur="500"/>
                                        <p:tgtEl>
                                          <p:spTgt spid="54"/>
                                        </p:tgtEl>
                                      </p:cBhvr>
                                    </p:animEffect>
                                    <p:set>
                                      <p:cBhvr>
                                        <p:cTn id="176" dur="1" fill="hold">
                                          <p:stCondLst>
                                            <p:cond delay="499"/>
                                          </p:stCondLst>
                                        </p:cTn>
                                        <p:tgtEl>
                                          <p:spTgt spid="54"/>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0" presetClass="entr" presetSubtype="0" fill="hold" grpId="0" nodeType="clickEffect">
                                  <p:stCondLst>
                                    <p:cond delay="0"/>
                                  </p:stCondLst>
                                  <p:childTnLst>
                                    <p:set>
                                      <p:cBhvr>
                                        <p:cTn id="180" dur="1" fill="hold">
                                          <p:stCondLst>
                                            <p:cond delay="0"/>
                                          </p:stCondLst>
                                        </p:cTn>
                                        <p:tgtEl>
                                          <p:spTgt spid="6"/>
                                        </p:tgtEl>
                                        <p:attrNameLst>
                                          <p:attrName>style.visibility</p:attrName>
                                        </p:attrNameLst>
                                      </p:cBhvr>
                                      <p:to>
                                        <p:strVal val="visible"/>
                                      </p:to>
                                    </p:set>
                                    <p:animEffect transition="in" filter="fade">
                                      <p:cBhvr>
                                        <p:cTn id="181" dur="500"/>
                                        <p:tgtEl>
                                          <p:spTgt spid="6"/>
                                        </p:tgtEl>
                                      </p:cBhvr>
                                    </p:animEffect>
                                  </p:childTnLst>
                                </p:cTn>
                              </p:par>
                            </p:childTnLst>
                          </p:cTn>
                        </p:par>
                      </p:childTnLst>
                    </p:cTn>
                  </p:par>
                  <p:par>
                    <p:cTn id="182" fill="hold">
                      <p:stCondLst>
                        <p:cond delay="indefinite"/>
                      </p:stCondLst>
                      <p:childTnLst>
                        <p:par>
                          <p:cTn id="183" fill="hold">
                            <p:stCondLst>
                              <p:cond delay="0"/>
                            </p:stCondLst>
                            <p:childTnLst>
                              <p:par>
                                <p:cTn id="184" presetID="10" presetClass="entr" presetSubtype="0" fill="hold" grpId="0" nodeType="clickEffect">
                                  <p:stCondLst>
                                    <p:cond delay="0"/>
                                  </p:stCondLst>
                                  <p:childTnLst>
                                    <p:set>
                                      <p:cBhvr>
                                        <p:cTn id="185" dur="1" fill="hold">
                                          <p:stCondLst>
                                            <p:cond delay="0"/>
                                          </p:stCondLst>
                                        </p:cTn>
                                        <p:tgtEl>
                                          <p:spTgt spid="5"/>
                                        </p:tgtEl>
                                        <p:attrNameLst>
                                          <p:attrName>style.visibility</p:attrName>
                                        </p:attrNameLst>
                                      </p:cBhvr>
                                      <p:to>
                                        <p:strVal val="visible"/>
                                      </p:to>
                                    </p:set>
                                    <p:animEffect transition="in" filter="fade">
                                      <p:cBhvr>
                                        <p:cTn id="186" dur="500"/>
                                        <p:tgtEl>
                                          <p:spTgt spid="5"/>
                                        </p:tgtEl>
                                      </p:cBhvr>
                                    </p:animEffect>
                                  </p:childTnLst>
                                </p:cTn>
                              </p:par>
                            </p:childTnLst>
                          </p:cTn>
                        </p:par>
                      </p:childTnLst>
                    </p:cTn>
                  </p:par>
                  <p:par>
                    <p:cTn id="187" fill="hold">
                      <p:stCondLst>
                        <p:cond delay="indefinite"/>
                      </p:stCondLst>
                      <p:childTnLst>
                        <p:par>
                          <p:cTn id="188" fill="hold">
                            <p:stCondLst>
                              <p:cond delay="0"/>
                            </p:stCondLst>
                            <p:childTnLst>
                              <p:par>
                                <p:cTn id="189" presetID="10" presetClass="entr" presetSubtype="0" fill="hold" nodeType="clickEffect">
                                  <p:stCondLst>
                                    <p:cond delay="0"/>
                                  </p:stCondLst>
                                  <p:childTnLst>
                                    <p:set>
                                      <p:cBhvr>
                                        <p:cTn id="190" dur="1" fill="hold">
                                          <p:stCondLst>
                                            <p:cond delay="0"/>
                                          </p:stCondLst>
                                        </p:cTn>
                                        <p:tgtEl>
                                          <p:spTgt spid="9"/>
                                        </p:tgtEl>
                                        <p:attrNameLst>
                                          <p:attrName>style.visibility</p:attrName>
                                        </p:attrNameLst>
                                      </p:cBhvr>
                                      <p:to>
                                        <p:strVal val="visible"/>
                                      </p:to>
                                    </p:set>
                                    <p:animEffect transition="in" filter="fade">
                                      <p:cBhvr>
                                        <p:cTn id="191" dur="500"/>
                                        <p:tgtEl>
                                          <p:spTgt spid="9"/>
                                        </p:tgtEl>
                                      </p:cBhvr>
                                    </p:animEffect>
                                  </p:childTnLst>
                                </p:cTn>
                              </p:par>
                            </p:childTnLst>
                          </p:cTn>
                        </p:par>
                      </p:childTnLst>
                    </p:cTn>
                  </p:par>
                  <p:par>
                    <p:cTn id="192" fill="hold">
                      <p:stCondLst>
                        <p:cond delay="indefinite"/>
                      </p:stCondLst>
                      <p:childTnLst>
                        <p:par>
                          <p:cTn id="193" fill="hold">
                            <p:stCondLst>
                              <p:cond delay="0"/>
                            </p:stCondLst>
                            <p:childTnLst>
                              <p:par>
                                <p:cTn id="194" presetID="10" presetClass="entr" presetSubtype="0" fill="hold" grpId="0" nodeType="clickEffect">
                                  <p:stCondLst>
                                    <p:cond delay="0"/>
                                  </p:stCondLst>
                                  <p:childTnLst>
                                    <p:set>
                                      <p:cBhvr>
                                        <p:cTn id="195" dur="1" fill="hold">
                                          <p:stCondLst>
                                            <p:cond delay="0"/>
                                          </p:stCondLst>
                                        </p:cTn>
                                        <p:tgtEl>
                                          <p:spTgt spid="7"/>
                                        </p:tgtEl>
                                        <p:attrNameLst>
                                          <p:attrName>style.visibility</p:attrName>
                                        </p:attrNameLst>
                                      </p:cBhvr>
                                      <p:to>
                                        <p:strVal val="visible"/>
                                      </p:to>
                                    </p:set>
                                    <p:animEffect transition="in" filter="fade">
                                      <p:cBhvr>
                                        <p:cTn id="196" dur="500"/>
                                        <p:tgtEl>
                                          <p:spTgt spid="7"/>
                                        </p:tgtEl>
                                      </p:cBhvr>
                                    </p:animEffect>
                                  </p:childTnLst>
                                </p:cTn>
                              </p:par>
                            </p:childTnLst>
                          </p:cTn>
                        </p:par>
                      </p:childTnLst>
                    </p:cTn>
                  </p:par>
                  <p:par>
                    <p:cTn id="197" fill="hold">
                      <p:stCondLst>
                        <p:cond delay="indefinite"/>
                      </p:stCondLst>
                      <p:childTnLst>
                        <p:par>
                          <p:cTn id="198" fill="hold">
                            <p:stCondLst>
                              <p:cond delay="0"/>
                            </p:stCondLst>
                            <p:childTnLst>
                              <p:par>
                                <p:cTn id="199" presetID="10" presetClass="entr" presetSubtype="0" fill="hold" grpId="0" nodeType="clickEffect">
                                  <p:stCondLst>
                                    <p:cond delay="0"/>
                                  </p:stCondLst>
                                  <p:childTnLst>
                                    <p:set>
                                      <p:cBhvr>
                                        <p:cTn id="200" dur="1" fill="hold">
                                          <p:stCondLst>
                                            <p:cond delay="0"/>
                                          </p:stCondLst>
                                        </p:cTn>
                                        <p:tgtEl>
                                          <p:spTgt spid="8"/>
                                        </p:tgtEl>
                                        <p:attrNameLst>
                                          <p:attrName>style.visibility</p:attrName>
                                        </p:attrNameLst>
                                      </p:cBhvr>
                                      <p:to>
                                        <p:strVal val="visible"/>
                                      </p:to>
                                    </p:set>
                                    <p:animEffect transition="in" filter="fade">
                                      <p:cBhvr>
                                        <p:cTn id="201" dur="500"/>
                                        <p:tgtEl>
                                          <p:spTgt spid="8"/>
                                        </p:tgtEl>
                                      </p:cBhvr>
                                    </p:animEffect>
                                  </p:childTnLst>
                                </p:cTn>
                              </p:par>
                            </p:childTnLst>
                          </p:cTn>
                        </p:par>
                      </p:childTnLst>
                    </p:cTn>
                  </p:par>
                  <p:par>
                    <p:cTn id="202" fill="hold">
                      <p:stCondLst>
                        <p:cond delay="indefinite"/>
                      </p:stCondLst>
                      <p:childTnLst>
                        <p:par>
                          <p:cTn id="203" fill="hold">
                            <p:stCondLst>
                              <p:cond delay="0"/>
                            </p:stCondLst>
                            <p:childTnLst>
                              <p:par>
                                <p:cTn id="204" presetID="10" presetClass="entr" presetSubtype="0" fill="hold" nodeType="clickEffect">
                                  <p:stCondLst>
                                    <p:cond delay="0"/>
                                  </p:stCondLst>
                                  <p:childTnLst>
                                    <p:set>
                                      <p:cBhvr>
                                        <p:cTn id="205" dur="1" fill="hold">
                                          <p:stCondLst>
                                            <p:cond delay="0"/>
                                          </p:stCondLst>
                                        </p:cTn>
                                        <p:tgtEl>
                                          <p:spTgt spid="10"/>
                                        </p:tgtEl>
                                        <p:attrNameLst>
                                          <p:attrName>style.visibility</p:attrName>
                                        </p:attrNameLst>
                                      </p:cBhvr>
                                      <p:to>
                                        <p:strVal val="visible"/>
                                      </p:to>
                                    </p:set>
                                    <p:animEffect transition="in" filter="fade">
                                      <p:cBhvr>
                                        <p:cTn id="20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1" grpId="0" animBg="1"/>
      <p:bldP spid="21" grpId="1" animBg="1"/>
      <p:bldP spid="47" grpId="0" animBg="1"/>
      <p:bldP spid="48" grpId="0" animBg="1"/>
      <p:bldP spid="48" grpId="1" animBg="1"/>
      <p:bldP spid="49" grpId="0" animBg="1"/>
      <p:bldP spid="49" grpId="1" animBg="1"/>
      <p:bldP spid="51" grpId="0" animBg="1"/>
      <p:bldP spid="51" grpId="1" animBg="1"/>
      <p:bldP spid="52" grpId="0" animBg="1"/>
      <p:bldP spid="52" grpId="1" animBg="1"/>
      <p:bldP spid="53" grpId="0" animBg="1"/>
      <p:bldP spid="53" grpId="1" animBg="1"/>
      <p:bldP spid="54" grpId="0" animBg="1"/>
      <p:bldP spid="54" grpId="1" animBg="1"/>
      <p:bldP spid="55" grpId="0" animBg="1"/>
      <p:bldP spid="56" grpId="0" animBg="1"/>
      <p:bldP spid="5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a:extLst>
              <a:ext uri="{FF2B5EF4-FFF2-40B4-BE49-F238E27FC236}">
                <a16:creationId xmlns:a16="http://schemas.microsoft.com/office/drawing/2014/main" id="{4B9967BC-58F0-4A32-9CB2-DD585D9753B2}"/>
              </a:ext>
            </a:extLst>
          </p:cNvPr>
          <p:cNvGraphicFramePr>
            <a:graphicFrameLocks noGrp="1"/>
          </p:cNvGraphicFramePr>
          <p:nvPr/>
        </p:nvGraphicFramePr>
        <p:xfrm>
          <a:off x="1361236" y="4369863"/>
          <a:ext cx="7467600" cy="2016222"/>
        </p:xfrm>
        <a:graphic>
          <a:graphicData uri="http://schemas.openxmlformats.org/drawingml/2006/table">
            <a:tbl>
              <a:tblPr/>
              <a:tblGrid>
                <a:gridCol w="622300">
                  <a:extLst>
                    <a:ext uri="{9D8B030D-6E8A-4147-A177-3AD203B41FA5}">
                      <a16:colId xmlns:a16="http://schemas.microsoft.com/office/drawing/2014/main" val="552407817"/>
                    </a:ext>
                  </a:extLst>
                </a:gridCol>
                <a:gridCol w="622300">
                  <a:extLst>
                    <a:ext uri="{9D8B030D-6E8A-4147-A177-3AD203B41FA5}">
                      <a16:colId xmlns:a16="http://schemas.microsoft.com/office/drawing/2014/main" val="462801457"/>
                    </a:ext>
                  </a:extLst>
                </a:gridCol>
                <a:gridCol w="622300">
                  <a:extLst>
                    <a:ext uri="{9D8B030D-6E8A-4147-A177-3AD203B41FA5}">
                      <a16:colId xmlns:a16="http://schemas.microsoft.com/office/drawing/2014/main" val="341387985"/>
                    </a:ext>
                  </a:extLst>
                </a:gridCol>
                <a:gridCol w="622300">
                  <a:extLst>
                    <a:ext uri="{9D8B030D-6E8A-4147-A177-3AD203B41FA5}">
                      <a16:colId xmlns:a16="http://schemas.microsoft.com/office/drawing/2014/main" val="3493495842"/>
                    </a:ext>
                  </a:extLst>
                </a:gridCol>
                <a:gridCol w="622300">
                  <a:extLst>
                    <a:ext uri="{9D8B030D-6E8A-4147-A177-3AD203B41FA5}">
                      <a16:colId xmlns:a16="http://schemas.microsoft.com/office/drawing/2014/main" val="3467467081"/>
                    </a:ext>
                  </a:extLst>
                </a:gridCol>
                <a:gridCol w="622300">
                  <a:extLst>
                    <a:ext uri="{9D8B030D-6E8A-4147-A177-3AD203B41FA5}">
                      <a16:colId xmlns:a16="http://schemas.microsoft.com/office/drawing/2014/main" val="3812616895"/>
                    </a:ext>
                  </a:extLst>
                </a:gridCol>
                <a:gridCol w="622300">
                  <a:extLst>
                    <a:ext uri="{9D8B030D-6E8A-4147-A177-3AD203B41FA5}">
                      <a16:colId xmlns:a16="http://schemas.microsoft.com/office/drawing/2014/main" val="4214199002"/>
                    </a:ext>
                  </a:extLst>
                </a:gridCol>
                <a:gridCol w="622300">
                  <a:extLst>
                    <a:ext uri="{9D8B030D-6E8A-4147-A177-3AD203B41FA5}">
                      <a16:colId xmlns:a16="http://schemas.microsoft.com/office/drawing/2014/main" val="1488341434"/>
                    </a:ext>
                  </a:extLst>
                </a:gridCol>
                <a:gridCol w="622300">
                  <a:extLst>
                    <a:ext uri="{9D8B030D-6E8A-4147-A177-3AD203B41FA5}">
                      <a16:colId xmlns:a16="http://schemas.microsoft.com/office/drawing/2014/main" val="1851981250"/>
                    </a:ext>
                  </a:extLst>
                </a:gridCol>
                <a:gridCol w="622300">
                  <a:extLst>
                    <a:ext uri="{9D8B030D-6E8A-4147-A177-3AD203B41FA5}">
                      <a16:colId xmlns:a16="http://schemas.microsoft.com/office/drawing/2014/main" val="4263058539"/>
                    </a:ext>
                  </a:extLst>
                </a:gridCol>
                <a:gridCol w="622300">
                  <a:extLst>
                    <a:ext uri="{9D8B030D-6E8A-4147-A177-3AD203B41FA5}">
                      <a16:colId xmlns:a16="http://schemas.microsoft.com/office/drawing/2014/main" val="810697115"/>
                    </a:ext>
                  </a:extLst>
                </a:gridCol>
                <a:gridCol w="622300">
                  <a:extLst>
                    <a:ext uri="{9D8B030D-6E8A-4147-A177-3AD203B41FA5}">
                      <a16:colId xmlns:a16="http://schemas.microsoft.com/office/drawing/2014/main" val="1279670792"/>
                    </a:ext>
                  </a:extLst>
                </a:gridCol>
              </a:tblGrid>
              <a:tr h="223783">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備　　　品</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478641338"/>
                  </a:ext>
                </a:extLst>
              </a:tr>
              <a:tr h="223783">
                <a:tc gridSpan="2">
                  <a:txBody>
                    <a:bodyPr/>
                    <a:lstStyle/>
                    <a:p>
                      <a:pPr algn="ctr" fontAlgn="ctr"/>
                      <a:r>
                        <a:rPr lang="en-US" sz="1300" b="0" i="0" u="none" strike="noStrike" dirty="0">
                          <a:solidFill>
                            <a:srgbClr val="000000"/>
                          </a:solidFill>
                          <a:effectLst/>
                          <a:latin typeface="HGS明朝B" panose="02020800000000000000" pitchFamily="18" charset="-128"/>
                          <a:ea typeface="HGS明朝B" panose="02020800000000000000" pitchFamily="18" charset="-128"/>
                        </a:rPr>
                        <a:t>Ⅹ6・4・1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前期繰越</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2,160,000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en-US" sz="13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次期繰越</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1610703785"/>
                  </a:ext>
                </a:extLst>
              </a:tr>
              <a:tr h="223783">
                <a:tc gridSpan="2">
                  <a:txBody>
                    <a:bodyPr/>
                    <a:lstStyle/>
                    <a:p>
                      <a:pPr algn="ctr" fontAlgn="ctr"/>
                      <a:r>
                        <a:rPr lang="en-US" sz="1300" b="0" i="0" u="none" strike="noStrike" dirty="0">
                          <a:solidFill>
                            <a:srgbClr val="000000"/>
                          </a:solidFill>
                          <a:effectLst/>
                          <a:latin typeface="HGS明朝B" panose="02020800000000000000" pitchFamily="18" charset="-128"/>
                          <a:ea typeface="HGS明朝B" panose="02020800000000000000" pitchFamily="18" charset="-128"/>
                        </a:rPr>
                        <a:t>Ⅹ6・6・1</a:t>
                      </a: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普通預金</a:t>
                      </a: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8643" marR="103717" marT="8643" marB="0" anchor="ctr">
                    <a:lnL>
                      <a:noFill/>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ctr"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536192262"/>
                  </a:ext>
                </a:extLst>
              </a:tr>
              <a:tr h="224508">
                <a:tc gridSpan="2">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257584533"/>
                  </a:ext>
                </a:extLst>
              </a:tr>
              <a:tr h="224508">
                <a:tc>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r"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r"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extLst>
                  <a:ext uri="{0D108BD9-81ED-4DB2-BD59-A6C34878D82A}">
                    <a16:rowId xmlns:a16="http://schemas.microsoft.com/office/drawing/2014/main" val="3384246332"/>
                  </a:ext>
                </a:extLst>
              </a:tr>
              <a:tr h="223783">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zh-TW" altLang="en-US" sz="1300" b="0" i="0" u="none" strike="noStrike" dirty="0">
                          <a:solidFill>
                            <a:srgbClr val="000000"/>
                          </a:solidFill>
                          <a:effectLst/>
                          <a:latin typeface="HGS明朝B" panose="02020800000000000000" pitchFamily="18" charset="-128"/>
                          <a:ea typeface="HGS明朝B" panose="02020800000000000000" pitchFamily="18" charset="-128"/>
                        </a:rPr>
                        <a:t>備品減価償却累計額</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940505834"/>
                  </a:ext>
                </a:extLst>
              </a:tr>
              <a:tr h="223783">
                <a:tc gridSpan="2">
                  <a:txBody>
                    <a:bodyPr/>
                    <a:lstStyle/>
                    <a:p>
                      <a:pPr algn="ctr" fontAlgn="ctr"/>
                      <a:r>
                        <a:rPr lang="en-US" sz="13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次期繰越</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en-US" sz="1300" b="0" i="0" u="none" strike="noStrike" dirty="0">
                          <a:solidFill>
                            <a:srgbClr val="000000"/>
                          </a:solidFill>
                          <a:effectLst/>
                          <a:latin typeface="HGS明朝B" panose="02020800000000000000" pitchFamily="18" charset="-128"/>
                          <a:ea typeface="HGS明朝B" panose="02020800000000000000" pitchFamily="18" charset="-128"/>
                        </a:rPr>
                        <a:t>Ⅹ6・4・1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前期繰越</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480,000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3266670875"/>
                  </a:ext>
                </a:extLst>
              </a:tr>
              <a:tr h="223783">
                <a:tc gridSpan="2">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r"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3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dist" fontAlgn="ctr"/>
                      <a:r>
                        <a:rPr lang="ja-JP" altLang="en-US" sz="1300" b="0" i="0" u="none" strike="noStrike" dirty="0">
                          <a:solidFill>
                            <a:srgbClr val="000000"/>
                          </a:solidFill>
                          <a:effectLst/>
                          <a:latin typeface="HGS明朝B" panose="02020800000000000000" pitchFamily="18" charset="-128"/>
                          <a:ea typeface="HGS明朝B" panose="02020800000000000000" pitchFamily="18" charset="-128"/>
                        </a:rPr>
                        <a:t>減価償却費</a:t>
                      </a: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594706535"/>
                  </a:ext>
                </a:extLst>
              </a:tr>
              <a:tr h="224508">
                <a:tc gridSpan="2">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3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3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3641983742"/>
                  </a:ext>
                </a:extLst>
              </a:tr>
            </a:tbl>
          </a:graphicData>
        </a:graphic>
      </p:graphicFrame>
      <p:graphicFrame>
        <p:nvGraphicFramePr>
          <p:cNvPr id="5" name="表 4">
            <a:extLst>
              <a:ext uri="{FF2B5EF4-FFF2-40B4-BE49-F238E27FC236}">
                <a16:creationId xmlns:a16="http://schemas.microsoft.com/office/drawing/2014/main" id="{6DB8B417-F585-4EC6-AF84-51A062ACA5F4}"/>
              </a:ext>
            </a:extLst>
          </p:cNvPr>
          <p:cNvGraphicFramePr>
            <a:graphicFrameLocks noGrp="1"/>
          </p:cNvGraphicFramePr>
          <p:nvPr/>
        </p:nvGraphicFramePr>
        <p:xfrm>
          <a:off x="1350889" y="1777575"/>
          <a:ext cx="7467606" cy="2286056"/>
        </p:xfrm>
        <a:graphic>
          <a:graphicData uri="http://schemas.openxmlformats.org/drawingml/2006/table">
            <a:tbl>
              <a:tblPr/>
              <a:tblGrid>
                <a:gridCol w="313765">
                  <a:extLst>
                    <a:ext uri="{9D8B030D-6E8A-4147-A177-3AD203B41FA5}">
                      <a16:colId xmlns:a16="http://schemas.microsoft.com/office/drawing/2014/main" val="1409288580"/>
                    </a:ext>
                  </a:extLst>
                </a:gridCol>
                <a:gridCol w="313765">
                  <a:extLst>
                    <a:ext uri="{9D8B030D-6E8A-4147-A177-3AD203B41FA5}">
                      <a16:colId xmlns:a16="http://schemas.microsoft.com/office/drawing/2014/main" val="1375814444"/>
                    </a:ext>
                  </a:extLst>
                </a:gridCol>
                <a:gridCol w="313765">
                  <a:extLst>
                    <a:ext uri="{9D8B030D-6E8A-4147-A177-3AD203B41FA5}">
                      <a16:colId xmlns:a16="http://schemas.microsoft.com/office/drawing/2014/main" val="3944260275"/>
                    </a:ext>
                  </a:extLst>
                </a:gridCol>
                <a:gridCol w="1004047">
                  <a:extLst>
                    <a:ext uri="{9D8B030D-6E8A-4147-A177-3AD203B41FA5}">
                      <a16:colId xmlns:a16="http://schemas.microsoft.com/office/drawing/2014/main" val="1545379992"/>
                    </a:ext>
                  </a:extLst>
                </a:gridCol>
                <a:gridCol w="502024">
                  <a:extLst>
                    <a:ext uri="{9D8B030D-6E8A-4147-A177-3AD203B41FA5}">
                      <a16:colId xmlns:a16="http://schemas.microsoft.com/office/drawing/2014/main" val="3170935870"/>
                    </a:ext>
                  </a:extLst>
                </a:gridCol>
                <a:gridCol w="502024">
                  <a:extLst>
                    <a:ext uri="{9D8B030D-6E8A-4147-A177-3AD203B41FA5}">
                      <a16:colId xmlns:a16="http://schemas.microsoft.com/office/drawing/2014/main" val="1051697927"/>
                    </a:ext>
                  </a:extLst>
                </a:gridCol>
                <a:gridCol w="502024">
                  <a:extLst>
                    <a:ext uri="{9D8B030D-6E8A-4147-A177-3AD203B41FA5}">
                      <a16:colId xmlns:a16="http://schemas.microsoft.com/office/drawing/2014/main" val="3362323979"/>
                    </a:ext>
                  </a:extLst>
                </a:gridCol>
                <a:gridCol w="502024">
                  <a:extLst>
                    <a:ext uri="{9D8B030D-6E8A-4147-A177-3AD203B41FA5}">
                      <a16:colId xmlns:a16="http://schemas.microsoft.com/office/drawing/2014/main" val="2760174879"/>
                    </a:ext>
                  </a:extLst>
                </a:gridCol>
                <a:gridCol w="502024">
                  <a:extLst>
                    <a:ext uri="{9D8B030D-6E8A-4147-A177-3AD203B41FA5}">
                      <a16:colId xmlns:a16="http://schemas.microsoft.com/office/drawing/2014/main" val="4115004784"/>
                    </a:ext>
                  </a:extLst>
                </a:gridCol>
                <a:gridCol w="502024">
                  <a:extLst>
                    <a:ext uri="{9D8B030D-6E8A-4147-A177-3AD203B41FA5}">
                      <a16:colId xmlns:a16="http://schemas.microsoft.com/office/drawing/2014/main" val="3939611516"/>
                    </a:ext>
                  </a:extLst>
                </a:gridCol>
                <a:gridCol w="502024">
                  <a:extLst>
                    <a:ext uri="{9D8B030D-6E8A-4147-A177-3AD203B41FA5}">
                      <a16:colId xmlns:a16="http://schemas.microsoft.com/office/drawing/2014/main" val="4023874665"/>
                    </a:ext>
                  </a:extLst>
                </a:gridCol>
                <a:gridCol w="502024">
                  <a:extLst>
                    <a:ext uri="{9D8B030D-6E8A-4147-A177-3AD203B41FA5}">
                      <a16:colId xmlns:a16="http://schemas.microsoft.com/office/drawing/2014/main" val="1603145977"/>
                    </a:ext>
                  </a:extLst>
                </a:gridCol>
                <a:gridCol w="502024">
                  <a:extLst>
                    <a:ext uri="{9D8B030D-6E8A-4147-A177-3AD203B41FA5}">
                      <a16:colId xmlns:a16="http://schemas.microsoft.com/office/drawing/2014/main" val="822242115"/>
                    </a:ext>
                  </a:extLst>
                </a:gridCol>
                <a:gridCol w="502024">
                  <a:extLst>
                    <a:ext uri="{9D8B030D-6E8A-4147-A177-3AD203B41FA5}">
                      <a16:colId xmlns:a16="http://schemas.microsoft.com/office/drawing/2014/main" val="1607999958"/>
                    </a:ext>
                  </a:extLst>
                </a:gridCol>
                <a:gridCol w="502024">
                  <a:extLst>
                    <a:ext uri="{9D8B030D-6E8A-4147-A177-3AD203B41FA5}">
                      <a16:colId xmlns:a16="http://schemas.microsoft.com/office/drawing/2014/main" val="3028420404"/>
                    </a:ext>
                  </a:extLst>
                </a:gridCol>
              </a:tblGrid>
              <a:tr h="283036">
                <a:tc gridSpan="4">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固　定　資　産　台　帳</a:t>
                      </a:r>
                    </a:p>
                  </a:txBody>
                  <a:tcPr marL="6966" marR="6966" marT="6966"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966" marR="6966" marT="696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2501551"/>
                  </a:ext>
                </a:extLst>
              </a:tr>
              <a:tr h="290292">
                <a:tc gridSpan="4">
                  <a:txBody>
                    <a:bodyPr/>
                    <a:lstStyle/>
                    <a:p>
                      <a:pPr algn="l"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日</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a:noFill/>
                    </a:lnR>
                    <a:lnT>
                      <a:noFill/>
                    </a:lnT>
                    <a:lnB w="25400" cap="flat" cmpd="dbl" algn="ctr">
                      <a:solidFill>
                        <a:srgbClr val="FF0000"/>
                      </a:solidFill>
                      <a:prstDash val="solid"/>
                      <a:round/>
                      <a:headEnd type="none" w="med" len="med"/>
                      <a:tailEnd type="none" w="med" len="med"/>
                    </a:lnB>
                  </a:tcPr>
                </a:tc>
                <a:extLst>
                  <a:ext uri="{0D108BD9-81ED-4DB2-BD59-A6C34878D82A}">
                    <a16:rowId xmlns:a16="http://schemas.microsoft.com/office/drawing/2014/main" val="783254184"/>
                  </a:ext>
                </a:extLst>
              </a:tr>
              <a:tr h="290292">
                <a:tc rowSpan="2" gridSpan="3">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取得年月日</a:t>
                      </a:r>
                    </a:p>
                  </a:txBody>
                  <a:tcPr marL="6966" marR="6966" marT="6966" marB="0" anchor="ctr">
                    <a:lnL>
                      <a:noFill/>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種類・数量</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耐用</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a:noFill/>
                    </a:lnB>
                  </a:tcPr>
                </a:tc>
                <a:tc rowSpan="2"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取得原価</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gridSpan="6">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減価償却累計額</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期末帳</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簿価額</a:t>
                      </a:r>
                    </a:p>
                  </a:txBody>
                  <a:tcPr marL="6966" marR="6966" marT="6966" marB="0" anchor="ctr">
                    <a:lnL w="6350" cap="flat" cmpd="sng" algn="ctr">
                      <a:solidFill>
                        <a:srgbClr val="FF0000"/>
                      </a:solidFill>
                      <a:prstDash val="solid"/>
                      <a:round/>
                      <a:headEnd type="none" w="med" len="med"/>
                      <a:tailEnd type="none" w="med" len="med"/>
                    </a:lnL>
                    <a:lnR>
                      <a:noFill/>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extLst>
                  <a:ext uri="{0D108BD9-81ED-4DB2-BD59-A6C34878D82A}">
                    <a16:rowId xmlns:a16="http://schemas.microsoft.com/office/drawing/2014/main" val="153099490"/>
                  </a:ext>
                </a:extLst>
              </a:tr>
              <a:tr h="283036">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年数</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期首残高</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当期増減高</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期末残高</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159312204"/>
                  </a:ext>
                </a:extLst>
              </a:tr>
              <a:tr h="283036">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Ⅹ4</a:t>
                      </a:r>
                    </a:p>
                  </a:txBody>
                  <a:tcPr marL="6966" marR="6966" marT="6966"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X</a:t>
                      </a:r>
                      <a:r>
                        <a:rPr lang="en-US" sz="1400" b="0" i="0" u="none" strike="noStrike" dirty="0">
                          <a:solidFill>
                            <a:srgbClr val="000000"/>
                          </a:solidFill>
                          <a:effectLst/>
                          <a:latin typeface="HGS明朝B" panose="02020800000000000000" pitchFamily="18" charset="-128"/>
                          <a:ea typeface="HGS明朝B" panose="02020800000000000000" pitchFamily="18" charset="-128"/>
                        </a:rPr>
                        <a:t>　4</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6966" marR="83593" marT="6966"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690412234"/>
                  </a:ext>
                </a:extLst>
              </a:tr>
              <a:tr h="283036">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Ⅹ5</a:t>
                      </a:r>
                    </a:p>
                  </a:txBody>
                  <a:tcPr marL="6966" marR="6966" marT="696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Y　1</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960,000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760,000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42539602"/>
                  </a:ext>
                </a:extLst>
              </a:tr>
              <a:tr h="283036">
                <a:tc>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Ⅹ6</a:t>
                      </a:r>
                    </a:p>
                  </a:txBody>
                  <a:tcPr marL="6966" marR="6966" marT="696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Z　2</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570,000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531940687"/>
                  </a:ext>
                </a:extLst>
              </a:tr>
              <a:tr h="290292">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計</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966" marR="6966"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480,000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1,930,000</a:t>
                      </a:r>
                    </a:p>
                  </a:txBody>
                  <a:tcPr marL="6966" marR="83593" marT="6966" marB="0" anchor="ctr">
                    <a:lnL w="6350" cap="flat" cmpd="sng" algn="ctr">
                      <a:solidFill>
                        <a:srgbClr val="FF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31784250"/>
                  </a:ext>
                </a:extLst>
              </a:tr>
            </a:tbl>
          </a:graphicData>
        </a:graphic>
      </p:graphicFrame>
      <p:sp>
        <p:nvSpPr>
          <p:cNvPr id="2" name="タイトル 1"/>
          <p:cNvSpPr>
            <a:spLocks noGrp="1"/>
          </p:cNvSpPr>
          <p:nvPr>
            <p:ph type="title"/>
          </p:nvPr>
        </p:nvSpPr>
        <p:spPr>
          <a:xfrm>
            <a:off x="1834717" y="365126"/>
            <a:ext cx="7779799" cy="1268617"/>
          </a:xfrm>
        </p:spPr>
        <p:txBody>
          <a:bodyPr>
            <a:noAutofit/>
          </a:bodyPr>
          <a:lstStyle/>
          <a:p>
            <a:pPr algn="ctr" defTabSz="914400" eaLnBrk="0" fontAlgn="base" hangingPunct="0">
              <a:lnSpc>
                <a:spcPct val="100000"/>
              </a:lnSpc>
              <a:spcAft>
                <a:spcPct val="0"/>
              </a:spcAft>
              <a:defRPr/>
            </a:pPr>
            <a:r>
              <a:rPr lang="ja-JP" altLang="en-US" sz="2400" dirty="0">
                <a:latin typeface="HGS明朝B" panose="02020800000000000000" pitchFamily="18" charset="-128"/>
                <a:ea typeface="HGS明朝B" panose="02020800000000000000" pitchFamily="18" charset="-128"/>
                <a:cs typeface="+mn-cs"/>
              </a:rPr>
              <a:t>第</a:t>
            </a:r>
            <a:r>
              <a:rPr lang="en-US" altLang="ja-JP" sz="2400" dirty="0">
                <a:latin typeface="HGS明朝B" panose="02020800000000000000" pitchFamily="18" charset="-128"/>
                <a:ea typeface="HGS明朝B" panose="02020800000000000000" pitchFamily="18" charset="-128"/>
                <a:cs typeface="+mn-cs"/>
              </a:rPr>
              <a:t>12</a:t>
            </a:r>
            <a:r>
              <a:rPr lang="ja-JP" altLang="en-US" sz="2400" dirty="0">
                <a:latin typeface="HGS明朝B" panose="02020800000000000000" pitchFamily="18" charset="-128"/>
                <a:ea typeface="HGS明朝B" panose="02020800000000000000" pitchFamily="18" charset="-128"/>
                <a:cs typeface="+mn-cs"/>
              </a:rPr>
              <a:t>講　減価償却</a:t>
            </a:r>
            <a:br>
              <a:rPr lang="en-US" altLang="ja-JP" sz="2400" dirty="0">
                <a:latin typeface="HGS明朝B" panose="02020800000000000000" pitchFamily="18" charset="-128"/>
                <a:ea typeface="HGS明朝B" panose="02020800000000000000" pitchFamily="18" charset="-128"/>
                <a:cs typeface="+mn-cs"/>
              </a:rPr>
            </a:br>
            <a:r>
              <a:rPr lang="en-US" altLang="ja-JP" sz="2400" dirty="0">
                <a:solidFill>
                  <a:prstClr val="black"/>
                </a:solidFill>
                <a:latin typeface="HGS明朝B" panose="02020800000000000000" pitchFamily="18" charset="-128"/>
                <a:ea typeface="HGS明朝B" panose="02020800000000000000" pitchFamily="18" charset="-128"/>
              </a:rPr>
              <a:t>5 </a:t>
            </a:r>
            <a:r>
              <a:rPr lang="ja-JP" altLang="en-US" sz="2400" dirty="0">
                <a:solidFill>
                  <a:prstClr val="black"/>
                </a:solidFill>
                <a:latin typeface="HGS明朝B" panose="02020800000000000000" pitchFamily="18" charset="-128"/>
                <a:ea typeface="HGS明朝B" panose="02020800000000000000" pitchFamily="18" charset="-128"/>
              </a:rPr>
              <a:t>固定資産台帳</a:t>
            </a:r>
            <a:r>
              <a:rPr lang="en-US" altLang="ja-JP" sz="2400" dirty="0">
                <a:solidFill>
                  <a:prstClr val="black"/>
                </a:solidFill>
                <a:latin typeface="HGS明朝B" panose="02020800000000000000" pitchFamily="18" charset="-128"/>
                <a:ea typeface="HGS明朝B" panose="02020800000000000000" pitchFamily="18" charset="-128"/>
              </a:rPr>
              <a:t>(</a:t>
            </a:r>
            <a:r>
              <a:rPr lang="ja-JP" altLang="en-US" sz="2400" dirty="0">
                <a:solidFill>
                  <a:prstClr val="black"/>
                </a:solidFill>
                <a:latin typeface="HGS明朝B" panose="02020800000000000000" pitchFamily="18" charset="-128"/>
                <a:ea typeface="HGS明朝B" panose="02020800000000000000" pitchFamily="18" charset="-128"/>
              </a:rPr>
              <a:t>こていしさんだいちょう</a:t>
            </a:r>
            <a:r>
              <a:rPr lang="en-US" altLang="ja-JP" sz="2400" dirty="0">
                <a:solidFill>
                  <a:prstClr val="black"/>
                </a:solidFill>
                <a:latin typeface="HGS明朝B" panose="02020800000000000000" pitchFamily="18" charset="-128"/>
                <a:ea typeface="HGS明朝B" panose="02020800000000000000" pitchFamily="18" charset="-128"/>
              </a:rPr>
              <a:t>)</a:t>
            </a:r>
            <a:br>
              <a:rPr lang="en-US" altLang="ja-JP" sz="2400" dirty="0">
                <a:solidFill>
                  <a:prstClr val="black"/>
                </a:solidFill>
                <a:latin typeface="HGS明朝B" panose="02020800000000000000" pitchFamily="18" charset="-128"/>
                <a:ea typeface="HGS明朝B" panose="02020800000000000000" pitchFamily="18" charset="-128"/>
              </a:rPr>
            </a:br>
            <a:r>
              <a:rPr lang="en-US" altLang="ja-JP" sz="2400" dirty="0">
                <a:solidFill>
                  <a:prstClr val="black"/>
                </a:solidFill>
                <a:latin typeface="HGS明朝B" panose="02020800000000000000" pitchFamily="18" charset="-128"/>
                <a:ea typeface="HGS明朝B" panose="02020800000000000000" pitchFamily="18" charset="-128"/>
              </a:rPr>
              <a:t>(3)</a:t>
            </a:r>
            <a:r>
              <a:rPr lang="ja-JP" altLang="en-US" sz="2400" dirty="0">
                <a:solidFill>
                  <a:prstClr val="black"/>
                </a:solidFill>
                <a:latin typeface="HGS明朝B" panose="02020800000000000000" pitchFamily="18" charset="-128"/>
                <a:ea typeface="HGS明朝B" panose="02020800000000000000" pitchFamily="18" charset="-128"/>
              </a:rPr>
              <a:t>総勘定元帳との関係</a:t>
            </a:r>
            <a:endParaRPr lang="ja-JP" altLang="en-US" sz="2400" dirty="0"/>
          </a:p>
        </p:txBody>
      </p:sp>
      <p:sp>
        <p:nvSpPr>
          <p:cNvPr id="25" name="フッター プレースホルダー 2">
            <a:extLst>
              <a:ext uri="{FF2B5EF4-FFF2-40B4-BE49-F238E27FC236}">
                <a16:creationId xmlns:a16="http://schemas.microsoft.com/office/drawing/2014/main" id="{053663A7-75C4-4FD5-86E8-DDFD781BAE8C}"/>
              </a:ext>
            </a:extLst>
          </p:cNvPr>
          <p:cNvSpPr>
            <a:spLocks noGrp="1"/>
          </p:cNvSpPr>
          <p:nvPr>
            <p:ph type="ftr" sz="quarter" idx="11"/>
          </p:nvPr>
        </p:nvSpPr>
        <p:spPr>
          <a:xfrm>
            <a:off x="2392019" y="6500182"/>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E2CFA56F-CF23-43E3-8ACE-40714109515B}"/>
              </a:ext>
            </a:extLst>
          </p:cNvPr>
          <p:cNvSpPr/>
          <p:nvPr/>
        </p:nvSpPr>
        <p:spPr>
          <a:xfrm>
            <a:off x="4097417" y="4585887"/>
            <a:ext cx="1003972" cy="23657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D1492EEF-A229-48D3-89A8-9A2DD36082A3}"/>
              </a:ext>
            </a:extLst>
          </p:cNvPr>
          <p:cNvSpPr/>
          <p:nvPr/>
        </p:nvSpPr>
        <p:spPr>
          <a:xfrm>
            <a:off x="3809558" y="2932134"/>
            <a:ext cx="1007516" cy="574675"/>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正方形/長方形 7">
            <a:extLst>
              <a:ext uri="{FF2B5EF4-FFF2-40B4-BE49-F238E27FC236}">
                <a16:creationId xmlns:a16="http://schemas.microsoft.com/office/drawing/2014/main" id="{576EF3F6-E008-4227-90BB-64F60F532615}"/>
              </a:ext>
            </a:extLst>
          </p:cNvPr>
          <p:cNvSpPr/>
          <p:nvPr/>
        </p:nvSpPr>
        <p:spPr>
          <a:xfrm>
            <a:off x="7870904" y="5709532"/>
            <a:ext cx="957932" cy="243813"/>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A1BA9FA3-2ABE-4DF1-B021-62A9CB60CD92}"/>
              </a:ext>
            </a:extLst>
          </p:cNvPr>
          <p:cNvSpPr/>
          <p:nvPr/>
        </p:nvSpPr>
        <p:spPr>
          <a:xfrm>
            <a:off x="4817074" y="2932134"/>
            <a:ext cx="1007515" cy="113044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0" name="直線矢印コネクタ 9">
            <a:extLst>
              <a:ext uri="{FF2B5EF4-FFF2-40B4-BE49-F238E27FC236}">
                <a16:creationId xmlns:a16="http://schemas.microsoft.com/office/drawing/2014/main" id="{DBAEC53D-9DCC-44FD-8965-567F4EADC90F}"/>
              </a:ext>
            </a:extLst>
          </p:cNvPr>
          <p:cNvCxnSpPr>
            <a:cxnSpLocks/>
            <a:endCxn id="6" idx="0"/>
          </p:cNvCxnSpPr>
          <p:nvPr/>
        </p:nvCxnSpPr>
        <p:spPr>
          <a:xfrm>
            <a:off x="4313317" y="3506809"/>
            <a:ext cx="286086" cy="1079078"/>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C39FCEB7-47C9-4173-A6CE-D7EF7757692B}"/>
              </a:ext>
            </a:extLst>
          </p:cNvPr>
          <p:cNvCxnSpPr>
            <a:cxnSpLocks/>
            <a:stCxn id="9" idx="2"/>
            <a:endCxn id="8" idx="0"/>
          </p:cNvCxnSpPr>
          <p:nvPr/>
        </p:nvCxnSpPr>
        <p:spPr>
          <a:xfrm>
            <a:off x="5320832" y="4062580"/>
            <a:ext cx="3029038" cy="1646952"/>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C99F6469-1156-42F9-B887-8ADAFA8CAF8B}"/>
              </a:ext>
            </a:extLst>
          </p:cNvPr>
          <p:cNvSpPr/>
          <p:nvPr/>
        </p:nvSpPr>
        <p:spPr>
          <a:xfrm>
            <a:off x="7869393" y="5935055"/>
            <a:ext cx="936625" cy="21667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正方形/長方形 12">
            <a:extLst>
              <a:ext uri="{FF2B5EF4-FFF2-40B4-BE49-F238E27FC236}">
                <a16:creationId xmlns:a16="http://schemas.microsoft.com/office/drawing/2014/main" id="{677C47F7-470B-4263-8B9B-DF0FCEB4E75D}"/>
              </a:ext>
            </a:extLst>
          </p:cNvPr>
          <p:cNvSpPr/>
          <p:nvPr/>
        </p:nvSpPr>
        <p:spPr>
          <a:xfrm>
            <a:off x="5839275" y="2932134"/>
            <a:ext cx="936625" cy="113044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4" name="直線矢印コネクタ 13">
            <a:extLst>
              <a:ext uri="{FF2B5EF4-FFF2-40B4-BE49-F238E27FC236}">
                <a16:creationId xmlns:a16="http://schemas.microsoft.com/office/drawing/2014/main" id="{C604A1F2-BE50-4539-ABD8-77F1FA47CE1E}"/>
              </a:ext>
            </a:extLst>
          </p:cNvPr>
          <p:cNvCxnSpPr>
            <a:cxnSpLocks/>
            <a:endCxn id="12" idx="0"/>
          </p:cNvCxnSpPr>
          <p:nvPr/>
        </p:nvCxnSpPr>
        <p:spPr>
          <a:xfrm>
            <a:off x="6454583" y="4064161"/>
            <a:ext cx="1883123" cy="1870894"/>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8AAED021-3E7A-400A-A8DE-51275B102BED}"/>
              </a:ext>
            </a:extLst>
          </p:cNvPr>
          <p:cNvSpPr/>
          <p:nvPr/>
        </p:nvSpPr>
        <p:spPr>
          <a:xfrm>
            <a:off x="3809558" y="3523965"/>
            <a:ext cx="1007516" cy="268521"/>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正方形/長方形 15">
            <a:extLst>
              <a:ext uri="{FF2B5EF4-FFF2-40B4-BE49-F238E27FC236}">
                <a16:creationId xmlns:a16="http://schemas.microsoft.com/office/drawing/2014/main" id="{85B9D7A9-EFB0-49EA-8612-FBA6FBED22C7}"/>
              </a:ext>
            </a:extLst>
          </p:cNvPr>
          <p:cNvSpPr/>
          <p:nvPr/>
        </p:nvSpPr>
        <p:spPr>
          <a:xfrm>
            <a:off x="4098085" y="4801912"/>
            <a:ext cx="1003303" cy="236573"/>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7" name="直線矢印コネクタ 16">
            <a:extLst>
              <a:ext uri="{FF2B5EF4-FFF2-40B4-BE49-F238E27FC236}">
                <a16:creationId xmlns:a16="http://schemas.microsoft.com/office/drawing/2014/main" id="{34A6E151-2D65-4E07-8695-9D02C0A6232C}"/>
              </a:ext>
            </a:extLst>
          </p:cNvPr>
          <p:cNvCxnSpPr>
            <a:cxnSpLocks/>
            <a:endCxn id="16" idx="0"/>
          </p:cNvCxnSpPr>
          <p:nvPr/>
        </p:nvCxnSpPr>
        <p:spPr>
          <a:xfrm>
            <a:off x="4313317" y="3792485"/>
            <a:ext cx="286420" cy="1009427"/>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3D620E72-1407-4E04-A2FD-4F5DF59833C3}"/>
              </a:ext>
            </a:extLst>
          </p:cNvPr>
          <p:cNvCxnSpPr/>
          <p:nvPr/>
        </p:nvCxnSpPr>
        <p:spPr>
          <a:xfrm flipH="1">
            <a:off x="6906374" y="4801912"/>
            <a:ext cx="647551" cy="26852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984376CF-9F5F-4EED-A9E2-D73D97B7DAB4}"/>
              </a:ext>
            </a:extLst>
          </p:cNvPr>
          <p:cNvCxnSpPr>
            <a:cxnSpLocks/>
          </p:cNvCxnSpPr>
          <p:nvPr/>
        </p:nvCxnSpPr>
        <p:spPr>
          <a:xfrm flipH="1">
            <a:off x="3259620" y="5934389"/>
            <a:ext cx="791964" cy="21733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7A079E79-CFDD-4607-B635-D3554928CC4F}"/>
              </a:ext>
            </a:extLst>
          </p:cNvPr>
          <p:cNvCxnSpPr>
            <a:cxnSpLocks/>
          </p:cNvCxnSpPr>
          <p:nvPr/>
        </p:nvCxnSpPr>
        <p:spPr>
          <a:xfrm>
            <a:off x="4241557" y="6386085"/>
            <a:ext cx="69888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CF53F82F-FC2B-4D09-8490-A8729C66AB21}"/>
              </a:ext>
            </a:extLst>
          </p:cNvPr>
          <p:cNvCxnSpPr/>
          <p:nvPr/>
        </p:nvCxnSpPr>
        <p:spPr>
          <a:xfrm>
            <a:off x="7913965" y="6386085"/>
            <a:ext cx="83252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1A8A4B34-5B1E-4911-B64D-90D94127E44F}"/>
              </a:ext>
            </a:extLst>
          </p:cNvPr>
          <p:cNvCxnSpPr>
            <a:cxnSpLocks/>
          </p:cNvCxnSpPr>
          <p:nvPr/>
        </p:nvCxnSpPr>
        <p:spPr>
          <a:xfrm>
            <a:off x="4262748" y="6386085"/>
            <a:ext cx="69888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3B7A9031-9C77-45D0-A6BC-2684F6D82F86}"/>
              </a:ext>
            </a:extLst>
          </p:cNvPr>
          <p:cNvCxnSpPr/>
          <p:nvPr/>
        </p:nvCxnSpPr>
        <p:spPr>
          <a:xfrm>
            <a:off x="7913965" y="6386085"/>
            <a:ext cx="83252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27934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7"/>
                                        </p:tgtEl>
                                      </p:cBhvr>
                                    </p:animEffect>
                                    <p:set>
                                      <p:cBhvr>
                                        <p:cTn id="40" dur="1" fill="hold">
                                          <p:stCondLst>
                                            <p:cond delay="499"/>
                                          </p:stCondLst>
                                        </p:cTn>
                                        <p:tgtEl>
                                          <p:spTgt spid="7"/>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10"/>
                                        </p:tgtEl>
                                      </p:cBhvr>
                                    </p:animEffect>
                                    <p:set>
                                      <p:cBhvr>
                                        <p:cTn id="43" dur="1" fill="hold">
                                          <p:stCondLst>
                                            <p:cond delay="499"/>
                                          </p:stCondLst>
                                        </p:cTn>
                                        <p:tgtEl>
                                          <p:spTgt spid="10"/>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8"/>
                                        </p:tgtEl>
                                      </p:cBhvr>
                                    </p:animEffect>
                                    <p:set>
                                      <p:cBhvr>
                                        <p:cTn id="46" dur="1" fill="hold">
                                          <p:stCondLst>
                                            <p:cond delay="499"/>
                                          </p:stCondLst>
                                        </p:cTn>
                                        <p:tgtEl>
                                          <p:spTgt spid="8"/>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9"/>
                                        </p:tgtEl>
                                      </p:cBhvr>
                                    </p:animEffect>
                                    <p:set>
                                      <p:cBhvr>
                                        <p:cTn id="49" dur="1" fill="hold">
                                          <p:stCondLst>
                                            <p:cond delay="499"/>
                                          </p:stCondLst>
                                        </p:cTn>
                                        <p:tgtEl>
                                          <p:spTgt spid="9"/>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11"/>
                                        </p:tgtEl>
                                      </p:cBhvr>
                                    </p:animEffect>
                                    <p:set>
                                      <p:cBhvr>
                                        <p:cTn id="52" dur="1" fill="hold">
                                          <p:stCondLst>
                                            <p:cond delay="499"/>
                                          </p:stCondLst>
                                        </p:cTn>
                                        <p:tgtEl>
                                          <p:spTgt spid="1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500"/>
                                        <p:tgtEl>
                                          <p:spTgt spid="1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12"/>
                                        </p:tgtEl>
                                      </p:cBhvr>
                                    </p:animEffect>
                                    <p:set>
                                      <p:cBhvr>
                                        <p:cTn id="72" dur="1" fill="hold">
                                          <p:stCondLst>
                                            <p:cond delay="499"/>
                                          </p:stCondLst>
                                        </p:cTn>
                                        <p:tgtEl>
                                          <p:spTgt spid="12"/>
                                        </p:tgtEl>
                                        <p:attrNameLst>
                                          <p:attrName>style.visibility</p:attrName>
                                        </p:attrNameLst>
                                      </p:cBhvr>
                                      <p:to>
                                        <p:strVal val="hidden"/>
                                      </p:to>
                                    </p:set>
                                  </p:childTnLst>
                                </p:cTn>
                              </p:par>
                              <p:par>
                                <p:cTn id="73" presetID="10" presetClass="exit" presetSubtype="0" fill="hold" grpId="1" nodeType="withEffect">
                                  <p:stCondLst>
                                    <p:cond delay="0"/>
                                  </p:stCondLst>
                                  <p:childTnLst>
                                    <p:animEffect transition="out" filter="fade">
                                      <p:cBhvr>
                                        <p:cTn id="74" dur="500"/>
                                        <p:tgtEl>
                                          <p:spTgt spid="13"/>
                                        </p:tgtEl>
                                      </p:cBhvr>
                                    </p:animEffect>
                                    <p:set>
                                      <p:cBhvr>
                                        <p:cTn id="75" dur="1" fill="hold">
                                          <p:stCondLst>
                                            <p:cond delay="499"/>
                                          </p:stCondLst>
                                        </p:cTn>
                                        <p:tgtEl>
                                          <p:spTgt spid="13"/>
                                        </p:tgtEl>
                                        <p:attrNameLst>
                                          <p:attrName>style.visibility</p:attrName>
                                        </p:attrNameLst>
                                      </p:cBhvr>
                                      <p:to>
                                        <p:strVal val="hidden"/>
                                      </p:to>
                                    </p:set>
                                  </p:childTnLst>
                                </p:cTn>
                              </p:par>
                              <p:par>
                                <p:cTn id="76" presetID="10" presetClass="exit" presetSubtype="0" fill="hold" nodeType="withEffect">
                                  <p:stCondLst>
                                    <p:cond delay="0"/>
                                  </p:stCondLst>
                                  <p:childTnLst>
                                    <p:animEffect transition="out" filter="fade">
                                      <p:cBhvr>
                                        <p:cTn id="77" dur="500"/>
                                        <p:tgtEl>
                                          <p:spTgt spid="14"/>
                                        </p:tgtEl>
                                      </p:cBhvr>
                                    </p:animEffect>
                                    <p:set>
                                      <p:cBhvr>
                                        <p:cTn id="78" dur="1" fill="hold">
                                          <p:stCondLst>
                                            <p:cond delay="499"/>
                                          </p:stCondLst>
                                        </p:cTn>
                                        <p:tgtEl>
                                          <p:spTgt spid="1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fade">
                                      <p:cBhvr>
                                        <p:cTn id="83" dur="500"/>
                                        <p:tgtEl>
                                          <p:spTgt spid="16"/>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Effect transition="in" filter="fade">
                                      <p:cBhvr>
                                        <p:cTn id="88" dur="500"/>
                                        <p:tgtEl>
                                          <p:spTgt spid="15"/>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17"/>
                                        </p:tgtEl>
                                        <p:attrNameLst>
                                          <p:attrName>style.visibility</p:attrName>
                                        </p:attrNameLst>
                                      </p:cBhvr>
                                      <p:to>
                                        <p:strVal val="visible"/>
                                      </p:to>
                                    </p:set>
                                    <p:animEffect transition="in" filter="fade">
                                      <p:cBhvr>
                                        <p:cTn id="93" dur="500"/>
                                        <p:tgtEl>
                                          <p:spTgt spid="17"/>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xit" presetSubtype="0" fill="hold" grpId="1" nodeType="clickEffect">
                                  <p:stCondLst>
                                    <p:cond delay="0"/>
                                  </p:stCondLst>
                                  <p:childTnLst>
                                    <p:animEffect transition="out" filter="fade">
                                      <p:cBhvr>
                                        <p:cTn id="97" dur="500"/>
                                        <p:tgtEl>
                                          <p:spTgt spid="16"/>
                                        </p:tgtEl>
                                      </p:cBhvr>
                                    </p:animEffect>
                                    <p:set>
                                      <p:cBhvr>
                                        <p:cTn id="98" dur="1" fill="hold">
                                          <p:stCondLst>
                                            <p:cond delay="499"/>
                                          </p:stCondLst>
                                        </p:cTn>
                                        <p:tgtEl>
                                          <p:spTgt spid="16"/>
                                        </p:tgtEl>
                                        <p:attrNameLst>
                                          <p:attrName>style.visibility</p:attrName>
                                        </p:attrNameLst>
                                      </p:cBhvr>
                                      <p:to>
                                        <p:strVal val="hidden"/>
                                      </p:to>
                                    </p:set>
                                  </p:childTnLst>
                                </p:cTn>
                              </p:par>
                              <p:par>
                                <p:cTn id="99" presetID="10" presetClass="exit" presetSubtype="0" fill="hold" grpId="1" nodeType="withEffect">
                                  <p:stCondLst>
                                    <p:cond delay="0"/>
                                  </p:stCondLst>
                                  <p:childTnLst>
                                    <p:animEffect transition="out" filter="fade">
                                      <p:cBhvr>
                                        <p:cTn id="100" dur="500"/>
                                        <p:tgtEl>
                                          <p:spTgt spid="15"/>
                                        </p:tgtEl>
                                      </p:cBhvr>
                                    </p:animEffect>
                                    <p:set>
                                      <p:cBhvr>
                                        <p:cTn id="101" dur="1" fill="hold">
                                          <p:stCondLst>
                                            <p:cond delay="499"/>
                                          </p:stCondLst>
                                        </p:cTn>
                                        <p:tgtEl>
                                          <p:spTgt spid="15"/>
                                        </p:tgtEl>
                                        <p:attrNameLst>
                                          <p:attrName>style.visibility</p:attrName>
                                        </p:attrNameLst>
                                      </p:cBhvr>
                                      <p:to>
                                        <p:strVal val="hidden"/>
                                      </p:to>
                                    </p:set>
                                  </p:childTnLst>
                                </p:cTn>
                              </p:par>
                              <p:par>
                                <p:cTn id="102" presetID="10" presetClass="exit" presetSubtype="0" fill="hold" nodeType="withEffect">
                                  <p:stCondLst>
                                    <p:cond delay="0"/>
                                  </p:stCondLst>
                                  <p:childTnLst>
                                    <p:animEffect transition="out" filter="fade">
                                      <p:cBhvr>
                                        <p:cTn id="103" dur="500"/>
                                        <p:tgtEl>
                                          <p:spTgt spid="17"/>
                                        </p:tgtEl>
                                      </p:cBhvr>
                                    </p:animEffect>
                                    <p:set>
                                      <p:cBhvr>
                                        <p:cTn id="104"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2" grpId="0" animBg="1"/>
      <p:bldP spid="12" grpId="1" animBg="1"/>
      <p:bldP spid="13" grpId="0" animBg="1"/>
      <p:bldP spid="13" grpId="1" animBg="1"/>
      <p:bldP spid="15" grpId="0" animBg="1"/>
      <p:bldP spid="15" grpId="1" animBg="1"/>
      <p:bldP spid="16" grpId="0" animBg="1"/>
      <p:bldP spid="16"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29372" y="693601"/>
            <a:ext cx="7886700" cy="471585"/>
          </a:xfrm>
        </p:spPr>
        <p:txBody>
          <a:bodyPr>
            <a:normAutofit/>
          </a:bodyPr>
          <a:lstStyle/>
          <a:p>
            <a:pPr defTabSz="914400" eaLnBrk="0" fontAlgn="base" hangingPunct="0">
              <a:lnSpc>
                <a:spcPct val="150000"/>
              </a:lnSpc>
              <a:spcAft>
                <a:spcPct val="0"/>
              </a:spcAft>
              <a:defRPr/>
            </a:pPr>
            <a:r>
              <a:rPr lang="ja-JP" altLang="en-US" sz="1400" dirty="0">
                <a:solidFill>
                  <a:prstClr val="black"/>
                </a:solidFill>
                <a:latin typeface="HGS明朝B" panose="02020800000000000000" pitchFamily="18" charset="-128"/>
                <a:ea typeface="HGS明朝B" panose="02020800000000000000" pitchFamily="18" charset="-128"/>
                <a:cs typeface="+mn-cs"/>
              </a:rPr>
              <a:t>問題</a:t>
            </a:r>
            <a:r>
              <a:rPr lang="en-US" altLang="ja-JP" sz="1400" dirty="0">
                <a:solidFill>
                  <a:prstClr val="black"/>
                </a:solidFill>
                <a:latin typeface="HGS明朝B" panose="02020800000000000000" pitchFamily="18" charset="-128"/>
                <a:ea typeface="HGS明朝B" panose="02020800000000000000" pitchFamily="18" charset="-128"/>
                <a:cs typeface="+mn-cs"/>
              </a:rPr>
              <a:t>12</a:t>
            </a:r>
            <a:r>
              <a:rPr lang="ja-JP" altLang="en-US" sz="1400" dirty="0">
                <a:solidFill>
                  <a:prstClr val="black"/>
                </a:solidFill>
                <a:latin typeface="HGS明朝B" panose="02020800000000000000" pitchFamily="18" charset="-128"/>
                <a:ea typeface="HGS明朝B" panose="02020800000000000000" pitchFamily="18" charset="-128"/>
                <a:cs typeface="+mn-cs"/>
              </a:rPr>
              <a:t>③</a:t>
            </a:r>
            <a:endParaRPr kumimoji="1" lang="ja-JP" altLang="en-US" dirty="0"/>
          </a:p>
        </p:txBody>
      </p:sp>
      <p:sp>
        <p:nvSpPr>
          <p:cNvPr id="8" name="フッター プレースホルダー 2">
            <a:extLst>
              <a:ext uri="{FF2B5EF4-FFF2-40B4-BE49-F238E27FC236}">
                <a16:creationId xmlns:a16="http://schemas.microsoft.com/office/drawing/2014/main" id="{3901DC0E-B6F5-4BEE-9379-7F017F7E2182}"/>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C724A9A2-7687-48C4-A4F9-C82EBAA8FC0E}"/>
              </a:ext>
            </a:extLst>
          </p:cNvPr>
          <p:cNvSpPr txBox="1"/>
          <p:nvPr/>
        </p:nvSpPr>
        <p:spPr>
          <a:xfrm>
            <a:off x="1212282" y="1218610"/>
            <a:ext cx="6624736" cy="688202"/>
          </a:xfrm>
          <a:prstGeom prst="rect">
            <a:avLst/>
          </a:prstGeom>
          <a:noFill/>
        </p:spPr>
        <p:txBody>
          <a:bodyPr wrap="square" rtlCol="0">
            <a:sp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下記の固定資産台帳に基づいて、空欄の①～㉔に当てはまる金額を答えなさい。</a:t>
            </a:r>
            <a:endParaRPr kumimoji="1" lang="en-US" altLang="ja-JP"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なお備品の残存価額は全てゼロとする。</a:t>
            </a:r>
          </a:p>
        </p:txBody>
      </p:sp>
      <p:graphicFrame>
        <p:nvGraphicFramePr>
          <p:cNvPr id="6" name="表 5">
            <a:extLst>
              <a:ext uri="{FF2B5EF4-FFF2-40B4-BE49-F238E27FC236}">
                <a16:creationId xmlns:a16="http://schemas.microsoft.com/office/drawing/2014/main" id="{E24C9C1C-B81D-4796-8F09-27CC3A440596}"/>
              </a:ext>
            </a:extLst>
          </p:cNvPr>
          <p:cNvGraphicFramePr>
            <a:graphicFrameLocks noGrp="1"/>
          </p:cNvGraphicFramePr>
          <p:nvPr/>
        </p:nvGraphicFramePr>
        <p:xfrm>
          <a:off x="1229371" y="2390770"/>
          <a:ext cx="7886703" cy="1893936"/>
        </p:xfrm>
        <a:graphic>
          <a:graphicData uri="http://schemas.openxmlformats.org/drawingml/2006/table">
            <a:tbl>
              <a:tblPr/>
              <a:tblGrid>
                <a:gridCol w="492919">
                  <a:extLst>
                    <a:ext uri="{9D8B030D-6E8A-4147-A177-3AD203B41FA5}">
                      <a16:colId xmlns:a16="http://schemas.microsoft.com/office/drawing/2014/main" val="3912515535"/>
                    </a:ext>
                  </a:extLst>
                </a:gridCol>
                <a:gridCol w="492919">
                  <a:extLst>
                    <a:ext uri="{9D8B030D-6E8A-4147-A177-3AD203B41FA5}">
                      <a16:colId xmlns:a16="http://schemas.microsoft.com/office/drawing/2014/main" val="2045082022"/>
                    </a:ext>
                  </a:extLst>
                </a:gridCol>
                <a:gridCol w="492919">
                  <a:extLst>
                    <a:ext uri="{9D8B030D-6E8A-4147-A177-3AD203B41FA5}">
                      <a16:colId xmlns:a16="http://schemas.microsoft.com/office/drawing/2014/main" val="486850864"/>
                    </a:ext>
                  </a:extLst>
                </a:gridCol>
                <a:gridCol w="985837">
                  <a:extLst>
                    <a:ext uri="{9D8B030D-6E8A-4147-A177-3AD203B41FA5}">
                      <a16:colId xmlns:a16="http://schemas.microsoft.com/office/drawing/2014/main" val="3493367404"/>
                    </a:ext>
                  </a:extLst>
                </a:gridCol>
                <a:gridCol w="492919">
                  <a:extLst>
                    <a:ext uri="{9D8B030D-6E8A-4147-A177-3AD203B41FA5}">
                      <a16:colId xmlns:a16="http://schemas.microsoft.com/office/drawing/2014/main" val="2064706996"/>
                    </a:ext>
                  </a:extLst>
                </a:gridCol>
                <a:gridCol w="492919">
                  <a:extLst>
                    <a:ext uri="{9D8B030D-6E8A-4147-A177-3AD203B41FA5}">
                      <a16:colId xmlns:a16="http://schemas.microsoft.com/office/drawing/2014/main" val="3965161490"/>
                    </a:ext>
                  </a:extLst>
                </a:gridCol>
                <a:gridCol w="492919">
                  <a:extLst>
                    <a:ext uri="{9D8B030D-6E8A-4147-A177-3AD203B41FA5}">
                      <a16:colId xmlns:a16="http://schemas.microsoft.com/office/drawing/2014/main" val="993987761"/>
                    </a:ext>
                  </a:extLst>
                </a:gridCol>
                <a:gridCol w="492919">
                  <a:extLst>
                    <a:ext uri="{9D8B030D-6E8A-4147-A177-3AD203B41FA5}">
                      <a16:colId xmlns:a16="http://schemas.microsoft.com/office/drawing/2014/main" val="2328710276"/>
                    </a:ext>
                  </a:extLst>
                </a:gridCol>
                <a:gridCol w="492919">
                  <a:extLst>
                    <a:ext uri="{9D8B030D-6E8A-4147-A177-3AD203B41FA5}">
                      <a16:colId xmlns:a16="http://schemas.microsoft.com/office/drawing/2014/main" val="3548199342"/>
                    </a:ext>
                  </a:extLst>
                </a:gridCol>
                <a:gridCol w="492919">
                  <a:extLst>
                    <a:ext uri="{9D8B030D-6E8A-4147-A177-3AD203B41FA5}">
                      <a16:colId xmlns:a16="http://schemas.microsoft.com/office/drawing/2014/main" val="3635373527"/>
                    </a:ext>
                  </a:extLst>
                </a:gridCol>
                <a:gridCol w="492919">
                  <a:extLst>
                    <a:ext uri="{9D8B030D-6E8A-4147-A177-3AD203B41FA5}">
                      <a16:colId xmlns:a16="http://schemas.microsoft.com/office/drawing/2014/main" val="3475163483"/>
                    </a:ext>
                  </a:extLst>
                </a:gridCol>
                <a:gridCol w="492919">
                  <a:extLst>
                    <a:ext uri="{9D8B030D-6E8A-4147-A177-3AD203B41FA5}">
                      <a16:colId xmlns:a16="http://schemas.microsoft.com/office/drawing/2014/main" val="2491267529"/>
                    </a:ext>
                  </a:extLst>
                </a:gridCol>
                <a:gridCol w="492919">
                  <a:extLst>
                    <a:ext uri="{9D8B030D-6E8A-4147-A177-3AD203B41FA5}">
                      <a16:colId xmlns:a16="http://schemas.microsoft.com/office/drawing/2014/main" val="4207301319"/>
                    </a:ext>
                  </a:extLst>
                </a:gridCol>
                <a:gridCol w="492919">
                  <a:extLst>
                    <a:ext uri="{9D8B030D-6E8A-4147-A177-3AD203B41FA5}">
                      <a16:colId xmlns:a16="http://schemas.microsoft.com/office/drawing/2014/main" val="622543463"/>
                    </a:ext>
                  </a:extLst>
                </a:gridCol>
                <a:gridCol w="492919">
                  <a:extLst>
                    <a:ext uri="{9D8B030D-6E8A-4147-A177-3AD203B41FA5}">
                      <a16:colId xmlns:a16="http://schemas.microsoft.com/office/drawing/2014/main" val="2314876269"/>
                    </a:ext>
                  </a:extLst>
                </a:gridCol>
              </a:tblGrid>
              <a:tr h="236742">
                <a:tc gridSpan="4">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846" marR="6846" marT="684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固　定　資　産　台　帳</a:t>
                      </a:r>
                    </a:p>
                  </a:txBody>
                  <a:tcPr marL="6846" marR="6846" marT="6846"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846" marR="6846" marT="684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62626721"/>
                  </a:ext>
                </a:extLst>
              </a:tr>
              <a:tr h="236742">
                <a:tc gridSpan="4">
                  <a:txBody>
                    <a:bodyPr/>
                    <a:lstStyle/>
                    <a:p>
                      <a:pPr algn="l"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Ⅹ7</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日</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extLst>
                  <a:ext uri="{0D108BD9-81ED-4DB2-BD59-A6C34878D82A}">
                    <a16:rowId xmlns:a16="http://schemas.microsoft.com/office/drawing/2014/main" val="3315420698"/>
                  </a:ext>
                </a:extLst>
              </a:tr>
              <a:tr h="236742">
                <a:tc rowSpan="2" gridSpan="3">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取得年月日</a:t>
                      </a:r>
                    </a:p>
                  </a:txBody>
                  <a:tcPr marL="6846" marR="6846" marT="6846" marB="0" anchor="ctr">
                    <a:lnL>
                      <a:noFill/>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種類・数量</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耐用</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a:noFill/>
                    </a:lnB>
                  </a:tcPr>
                </a:tc>
                <a:tc rowSpan="2"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取得原価</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gridSpan="6">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減価償却累計額</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期末帳</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簿価額</a:t>
                      </a:r>
                    </a:p>
                  </a:txBody>
                  <a:tcPr marL="6846" marR="6846" marT="6846" marB="0" anchor="ctr">
                    <a:lnL w="6350" cap="flat" cmpd="sng" algn="ctr">
                      <a:solidFill>
                        <a:srgbClr val="FF0000"/>
                      </a:solidFill>
                      <a:prstDash val="solid"/>
                      <a:round/>
                      <a:headEnd type="none" w="med" len="med"/>
                      <a:tailEnd type="none" w="med" len="med"/>
                    </a:lnL>
                    <a:lnR>
                      <a:noFill/>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extLst>
                  <a:ext uri="{0D108BD9-81ED-4DB2-BD59-A6C34878D82A}">
                    <a16:rowId xmlns:a16="http://schemas.microsoft.com/office/drawing/2014/main" val="1129928305"/>
                  </a:ext>
                </a:extLst>
              </a:tr>
              <a:tr h="23674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年数</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期首残高</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当期増減高</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期末残高</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738576523"/>
                  </a:ext>
                </a:extLst>
              </a:tr>
              <a:tr h="236742">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Ⅹ4</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X </a:t>
                      </a:r>
                      <a:r>
                        <a:rPr lang="en-US" sz="1400" b="0" i="0" u="none" strike="noStrike" dirty="0">
                          <a:solidFill>
                            <a:srgbClr val="000000"/>
                          </a:solidFill>
                          <a:effectLst/>
                          <a:latin typeface="HGS明朝B" panose="02020800000000000000" pitchFamily="18" charset="-128"/>
                          <a:ea typeface="HGS明朝B" panose="02020800000000000000" pitchFamily="18" charset="-128"/>
                        </a:rPr>
                        <a:t>  4</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⑩</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⑪</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⑫</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⑬</a:t>
                      </a:r>
                    </a:p>
                  </a:txBody>
                  <a:tcPr marL="82153" marR="6846" marT="6846"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32209930"/>
                  </a:ext>
                </a:extLst>
              </a:tr>
              <a:tr h="236742">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Ⅹ5</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Y　1</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960,000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⑭</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⑮</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⑯</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⑰</a:t>
                      </a:r>
                    </a:p>
                  </a:txBody>
                  <a:tcPr marL="82153" marR="6846" marT="6846"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52162955"/>
                  </a:ext>
                </a:extLst>
              </a:tr>
              <a:tr h="236742">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Ⅹ6</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Z　2</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⑱</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⑲</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⑳</a:t>
                      </a:r>
                    </a:p>
                  </a:txBody>
                  <a:tcPr marL="82153" marR="6846" marT="6846"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917687429"/>
                  </a:ext>
                </a:extLst>
              </a:tr>
              <a:tr h="236742">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計</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㉑</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㉒</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㉓</a:t>
                      </a:r>
                    </a:p>
                  </a:txBody>
                  <a:tcPr marL="82153"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㉔</a:t>
                      </a:r>
                    </a:p>
                  </a:txBody>
                  <a:tcPr marL="82153" marR="6846" marT="6846"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255864421"/>
                  </a:ext>
                </a:extLst>
              </a:tr>
            </a:tbl>
          </a:graphicData>
        </a:graphic>
      </p:graphicFrame>
      <p:graphicFrame>
        <p:nvGraphicFramePr>
          <p:cNvPr id="7" name="表 6">
            <a:extLst>
              <a:ext uri="{FF2B5EF4-FFF2-40B4-BE49-F238E27FC236}">
                <a16:creationId xmlns:a16="http://schemas.microsoft.com/office/drawing/2014/main" id="{B03F3806-02DC-4B1C-BA68-CFDB617AE27D}"/>
              </a:ext>
            </a:extLst>
          </p:cNvPr>
          <p:cNvGraphicFramePr>
            <a:graphicFrameLocks noGrp="1"/>
          </p:cNvGraphicFramePr>
          <p:nvPr/>
        </p:nvGraphicFramePr>
        <p:xfrm>
          <a:off x="1243403" y="4576212"/>
          <a:ext cx="7543800" cy="1413510"/>
        </p:xfrm>
        <a:graphic>
          <a:graphicData uri="http://schemas.openxmlformats.org/drawingml/2006/table">
            <a:tbl>
              <a:tblPr/>
              <a:tblGrid>
                <a:gridCol w="685800">
                  <a:extLst>
                    <a:ext uri="{9D8B030D-6E8A-4147-A177-3AD203B41FA5}">
                      <a16:colId xmlns:a16="http://schemas.microsoft.com/office/drawing/2014/main" val="1964760833"/>
                    </a:ext>
                  </a:extLst>
                </a:gridCol>
                <a:gridCol w="685800">
                  <a:extLst>
                    <a:ext uri="{9D8B030D-6E8A-4147-A177-3AD203B41FA5}">
                      <a16:colId xmlns:a16="http://schemas.microsoft.com/office/drawing/2014/main" val="808351915"/>
                    </a:ext>
                  </a:extLst>
                </a:gridCol>
                <a:gridCol w="2057400">
                  <a:extLst>
                    <a:ext uri="{9D8B030D-6E8A-4147-A177-3AD203B41FA5}">
                      <a16:colId xmlns:a16="http://schemas.microsoft.com/office/drawing/2014/main" val="2844706145"/>
                    </a:ext>
                  </a:extLst>
                </a:gridCol>
                <a:gridCol w="2057400">
                  <a:extLst>
                    <a:ext uri="{9D8B030D-6E8A-4147-A177-3AD203B41FA5}">
                      <a16:colId xmlns:a16="http://schemas.microsoft.com/office/drawing/2014/main" val="61006551"/>
                    </a:ext>
                  </a:extLst>
                </a:gridCol>
                <a:gridCol w="685800">
                  <a:extLst>
                    <a:ext uri="{9D8B030D-6E8A-4147-A177-3AD203B41FA5}">
                      <a16:colId xmlns:a16="http://schemas.microsoft.com/office/drawing/2014/main" val="2277169050"/>
                    </a:ext>
                  </a:extLst>
                </a:gridCol>
                <a:gridCol w="685800">
                  <a:extLst>
                    <a:ext uri="{9D8B030D-6E8A-4147-A177-3AD203B41FA5}">
                      <a16:colId xmlns:a16="http://schemas.microsoft.com/office/drawing/2014/main" val="3497823852"/>
                    </a:ext>
                  </a:extLst>
                </a:gridCol>
                <a:gridCol w="685800">
                  <a:extLst>
                    <a:ext uri="{9D8B030D-6E8A-4147-A177-3AD203B41FA5}">
                      <a16:colId xmlns:a16="http://schemas.microsoft.com/office/drawing/2014/main" val="2717448700"/>
                    </a:ext>
                  </a:extLst>
                </a:gridCol>
              </a:tblGrid>
              <a:tr h="219075">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減価償却費</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8466015"/>
                  </a:ext>
                </a:extLst>
              </a:tr>
              <a:tr h="238125">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Ⅹ5</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Ⅹ6</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09794537"/>
                  </a:ext>
                </a:extLst>
              </a:tr>
              <a:tr h="238125">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X </a:t>
                      </a:r>
                      <a:r>
                        <a:rPr lang="en-US" sz="1400" b="0" i="0" u="none" strike="noStrike" dirty="0">
                          <a:solidFill>
                            <a:srgbClr val="000000"/>
                          </a:solidFill>
                          <a:effectLst/>
                          <a:latin typeface="HGS明朝B" panose="02020800000000000000" pitchFamily="18" charset="-128"/>
                          <a:ea typeface="HGS明朝B" panose="02020800000000000000" pitchFamily="18" charset="-128"/>
                        </a:rPr>
                        <a:t>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①</a:t>
                      </a:r>
                    </a:p>
                  </a:txBody>
                  <a:tcPr marL="11430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②</a:t>
                      </a:r>
                    </a:p>
                  </a:txBody>
                  <a:tcPr marL="11430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③</a:t>
                      </a:r>
                    </a:p>
                  </a:txBody>
                  <a:tcPr marL="11430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56084889"/>
                  </a:ext>
                </a:extLst>
              </a:tr>
              <a:tr h="238125">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Y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endParaRPr lang="en-US" altLang="ja-JP"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④</a:t>
                      </a:r>
                    </a:p>
                  </a:txBody>
                  <a:tcPr marL="11430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⑤</a:t>
                      </a:r>
                    </a:p>
                  </a:txBody>
                  <a:tcPr marL="11430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0566897"/>
                  </a:ext>
                </a:extLst>
              </a:tr>
              <a:tr h="238125">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Z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endParaRPr lang="en-US" altLang="ja-JP"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⑥</a:t>
                      </a:r>
                    </a:p>
                  </a:txBody>
                  <a:tcPr marL="11430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75846166"/>
                  </a:ext>
                </a:extLst>
              </a:tr>
              <a:tr h="238125">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⑦</a:t>
                      </a:r>
                    </a:p>
                  </a:txBody>
                  <a:tcPr marL="11430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⑧</a:t>
                      </a:r>
                    </a:p>
                  </a:txBody>
                  <a:tcPr marL="11430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⑨</a:t>
                      </a:r>
                    </a:p>
                  </a:txBody>
                  <a:tcPr marL="114300"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42343054"/>
                  </a:ext>
                </a:extLst>
              </a:tr>
            </a:tbl>
          </a:graphicData>
        </a:graphic>
      </p:graphicFrame>
    </p:spTree>
    <p:extLst>
      <p:ext uri="{BB962C8B-B14F-4D97-AF65-F5344CB8AC3E}">
        <p14:creationId xmlns:p14="http://schemas.microsoft.com/office/powerpoint/2010/main" val="474119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ッター プレースホルダー 3">
            <a:extLst>
              <a:ext uri="{FF2B5EF4-FFF2-40B4-BE49-F238E27FC236}">
                <a16:creationId xmlns:a16="http://schemas.microsoft.com/office/drawing/2014/main" id="{835E7E3B-0586-4BE2-88A4-6F8396C450EE}"/>
              </a:ext>
            </a:extLst>
          </p:cNvPr>
          <p:cNvSpPr>
            <a:spLocks noGrp="1"/>
          </p:cNvSpPr>
          <p:nvPr>
            <p:ph type="ftr" sz="quarter" idx="11"/>
          </p:nvPr>
        </p:nvSpPr>
        <p:spPr>
          <a:xfrm>
            <a:off x="2259480" y="6492875"/>
            <a:ext cx="7128792"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a:extLst>
              <a:ext uri="{FF2B5EF4-FFF2-40B4-BE49-F238E27FC236}">
                <a16:creationId xmlns:a16="http://schemas.microsoft.com/office/drawing/2014/main" id="{A032B51E-B736-4242-AF8D-05A1C0DBF72B}"/>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C30C812-0F45-4744-8703-5C00F42A8AB0}"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タイトル 1">
            <a:extLst>
              <a:ext uri="{FF2B5EF4-FFF2-40B4-BE49-F238E27FC236}">
                <a16:creationId xmlns:a16="http://schemas.microsoft.com/office/drawing/2014/main" id="{49CA66E7-0438-435C-BCF5-6C4A6A308D7F}"/>
              </a:ext>
            </a:extLst>
          </p:cNvPr>
          <p:cNvSpPr txBox="1">
            <a:spLocks/>
          </p:cNvSpPr>
          <p:nvPr/>
        </p:nvSpPr>
        <p:spPr>
          <a:xfrm>
            <a:off x="1775520" y="369418"/>
            <a:ext cx="8640960" cy="408533"/>
          </a:xfrm>
          <a:prstGeom prst="rect">
            <a:avLst/>
          </a:prstGeom>
        </p:spPr>
        <p:txBody>
          <a:bodyP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入門</a:t>
            </a:r>
            <a:r>
              <a:rPr kumimoji="1" lang="en-US" altLang="ja-JP"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a:t>
            </a:r>
            <a:r>
              <a:rPr kumimoji="1" lang="ja-JP" altLang="en-US"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社長の実践簿記　目次概要</a:t>
            </a:r>
          </a:p>
        </p:txBody>
      </p:sp>
      <p:graphicFrame>
        <p:nvGraphicFramePr>
          <p:cNvPr id="2" name="表 1">
            <a:extLst>
              <a:ext uri="{FF2B5EF4-FFF2-40B4-BE49-F238E27FC236}">
                <a16:creationId xmlns:a16="http://schemas.microsoft.com/office/drawing/2014/main" id="{50F337D4-610E-45BD-8FB8-A94D2FDFE091}"/>
              </a:ext>
            </a:extLst>
          </p:cNvPr>
          <p:cNvGraphicFramePr>
            <a:graphicFrameLocks noGrp="1"/>
          </p:cNvGraphicFramePr>
          <p:nvPr/>
        </p:nvGraphicFramePr>
        <p:xfrm>
          <a:off x="1069557" y="1249566"/>
          <a:ext cx="10052885" cy="5106786"/>
        </p:xfrm>
        <a:graphic>
          <a:graphicData uri="http://schemas.openxmlformats.org/drawingml/2006/table">
            <a:tbl>
              <a:tblPr/>
              <a:tblGrid>
                <a:gridCol w="591346">
                  <a:extLst>
                    <a:ext uri="{9D8B030D-6E8A-4147-A177-3AD203B41FA5}">
                      <a16:colId xmlns:a16="http://schemas.microsoft.com/office/drawing/2014/main" val="3391228165"/>
                    </a:ext>
                  </a:extLst>
                </a:gridCol>
                <a:gridCol w="2365385">
                  <a:extLst>
                    <a:ext uri="{9D8B030D-6E8A-4147-A177-3AD203B41FA5}">
                      <a16:colId xmlns:a16="http://schemas.microsoft.com/office/drawing/2014/main" val="1316755856"/>
                    </a:ext>
                  </a:extLst>
                </a:gridCol>
                <a:gridCol w="7096154">
                  <a:extLst>
                    <a:ext uri="{9D8B030D-6E8A-4147-A177-3AD203B41FA5}">
                      <a16:colId xmlns:a16="http://schemas.microsoft.com/office/drawing/2014/main" val="1243858049"/>
                    </a:ext>
                  </a:extLst>
                </a:gridCol>
              </a:tblGrid>
              <a:tr h="277668">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講義</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主題</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副題</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506083378"/>
                  </a:ext>
                </a:extLst>
              </a:tr>
              <a:tr h="407279">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簿記の意義</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簿記の意味（定義）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簿記の種類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簿記の目的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会計期間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ストックとフロー</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貸借対照表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7.</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損益計算書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8.</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損益計算書と貸借対照表の関係</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35401647"/>
                  </a:ext>
                </a:extLst>
              </a:tr>
              <a:tr h="207978">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簿記の構造（計算体系）</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取引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仕訳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勘定</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895502295"/>
                  </a:ext>
                </a:extLst>
              </a:tr>
              <a:tr h="207978">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帳簿の作成</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帳簿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転記</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87717788"/>
                  </a:ext>
                </a:extLst>
              </a:tr>
              <a:tr h="210171">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商品売買取引</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三分法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売掛金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買掛金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人名勘定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クレジット売掛金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前払金＝資産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7.</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前受金＝負債 </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695603613"/>
                  </a:ext>
                </a:extLst>
              </a:tr>
              <a:tr h="207978">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商品売買取引と補助簿</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値引き（</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級）と返品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仕入諸掛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仕入帳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売上帳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商品有高帳</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34917726"/>
                  </a:ext>
                </a:extLst>
              </a:tr>
              <a:tr h="207978">
                <a:tc rowSpan="3">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現金取引</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zh-TW" sz="1000" b="0" i="0" u="none" strike="noStrike">
                          <a:solidFill>
                            <a:srgbClr val="000000"/>
                          </a:solidFill>
                          <a:effectLst/>
                          <a:latin typeface="HGS明朝B" panose="02020800000000000000" pitchFamily="18" charset="-128"/>
                          <a:ea typeface="HGS明朝B" panose="02020800000000000000" pitchFamily="18" charset="-128"/>
                        </a:rPr>
                        <a:t>1.</a:t>
                      </a:r>
                      <a:r>
                        <a:rPr lang="zh-TW" altLang="en-US" sz="1000" b="0" i="0" u="none" strike="noStrike">
                          <a:solidFill>
                            <a:srgbClr val="000000"/>
                          </a:solidFill>
                          <a:effectLst/>
                          <a:latin typeface="HGS明朝B" panose="02020800000000000000" pitchFamily="18" charset="-128"/>
                          <a:ea typeface="HGS明朝B" panose="02020800000000000000" pitchFamily="18" charset="-128"/>
                        </a:rPr>
                        <a:t>現金 </a:t>
                      </a:r>
                      <a:r>
                        <a:rPr lang="en-US" altLang="zh-TW" sz="1000" b="0" i="0" u="none" strike="noStrike">
                          <a:solidFill>
                            <a:srgbClr val="000000"/>
                          </a:solidFill>
                          <a:effectLst/>
                          <a:latin typeface="HGS明朝B" panose="02020800000000000000" pitchFamily="18" charset="-128"/>
                          <a:ea typeface="HGS明朝B" panose="02020800000000000000" pitchFamily="18" charset="-128"/>
                        </a:rPr>
                        <a:t>2.</a:t>
                      </a:r>
                      <a:r>
                        <a:rPr lang="zh-TW" altLang="en-US" sz="1000" b="0" i="0" u="none" strike="noStrike">
                          <a:solidFill>
                            <a:srgbClr val="000000"/>
                          </a:solidFill>
                          <a:effectLst/>
                          <a:latin typeface="HGS明朝B" panose="02020800000000000000" pitchFamily="18" charset="-128"/>
                          <a:ea typeface="HGS明朝B" panose="02020800000000000000" pitchFamily="18" charset="-128"/>
                        </a:rPr>
                        <a:t>現金過不足 </a:t>
                      </a:r>
                      <a:r>
                        <a:rPr lang="en-US" altLang="zh-TW" sz="1000" b="0" i="0" u="none" strike="noStrike">
                          <a:solidFill>
                            <a:srgbClr val="000000"/>
                          </a:solidFill>
                          <a:effectLst/>
                          <a:latin typeface="HGS明朝B" panose="02020800000000000000" pitchFamily="18" charset="-128"/>
                          <a:ea typeface="HGS明朝B" panose="02020800000000000000" pitchFamily="18" charset="-128"/>
                        </a:rPr>
                        <a:t>3.</a:t>
                      </a:r>
                      <a:r>
                        <a:rPr lang="zh-TW" altLang="en-US" sz="1000" b="0" i="0" u="none" strike="noStrike">
                          <a:solidFill>
                            <a:srgbClr val="000000"/>
                          </a:solidFill>
                          <a:effectLst/>
                          <a:latin typeface="HGS明朝B" panose="02020800000000000000" pitchFamily="18" charset="-128"/>
                          <a:ea typeface="HGS明朝B" panose="02020800000000000000" pitchFamily="18" charset="-128"/>
                        </a:rPr>
                        <a:t>現金出納帳</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299660188"/>
                  </a:ext>
                </a:extLst>
              </a:tr>
              <a:tr h="207978">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当座預金取引</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zh-TW" sz="1000" b="0" i="0" u="none" strike="noStrike" dirty="0">
                          <a:solidFill>
                            <a:srgbClr val="000000"/>
                          </a:solidFill>
                          <a:effectLst/>
                          <a:latin typeface="HGS明朝B" panose="02020800000000000000" pitchFamily="18" charset="-128"/>
                          <a:ea typeface="HGS明朝B" panose="02020800000000000000" pitchFamily="18" charset="-128"/>
                        </a:rPr>
                        <a:t>1.</a:t>
                      </a: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当座預金 </a:t>
                      </a:r>
                      <a:r>
                        <a:rPr lang="en-US" altLang="zh-TW" sz="1000" b="0" i="0" u="none" strike="noStrike" dirty="0">
                          <a:solidFill>
                            <a:srgbClr val="000000"/>
                          </a:solidFill>
                          <a:effectLst/>
                          <a:latin typeface="HGS明朝B" panose="02020800000000000000" pitchFamily="18" charset="-128"/>
                          <a:ea typeface="HGS明朝B" panose="02020800000000000000" pitchFamily="18" charset="-128"/>
                        </a:rPr>
                        <a:t>2.</a:t>
                      </a: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当座借越 </a:t>
                      </a:r>
                      <a:r>
                        <a:rPr lang="en-US" altLang="zh-TW" sz="1000" b="0" i="0" u="none" strike="noStrike" dirty="0">
                          <a:solidFill>
                            <a:srgbClr val="000000"/>
                          </a:solidFill>
                          <a:effectLst/>
                          <a:latin typeface="HGS明朝B" panose="02020800000000000000" pitchFamily="18" charset="-128"/>
                          <a:ea typeface="HGS明朝B" panose="02020800000000000000" pitchFamily="18" charset="-128"/>
                        </a:rPr>
                        <a:t>3.</a:t>
                      </a: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当座預金出納帳</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23354967"/>
                  </a:ext>
                </a:extLst>
              </a:tr>
              <a:tr h="207978">
                <a:tc vMerge="1">
                  <a:txBody>
                    <a:bodyPr/>
                    <a:lstStyle/>
                    <a:p>
                      <a:endParaRPr kumimoji="1" lang="ja-JP" altLang="en-US"/>
                    </a:p>
                  </a:txBody>
                  <a:tcPr/>
                </a:tc>
                <a:tc>
                  <a:txBody>
                    <a:bodyPr/>
                    <a:lstStyle/>
                    <a:p>
                      <a:pPr algn="l" fontAlgn="ct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小口現金取引</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小口現金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インプレトシステム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小口現金出納帳</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24289513"/>
                  </a:ext>
                </a:extLst>
              </a:tr>
              <a:tr h="217573">
                <a:tc rowSpan="2">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7</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00" b="0" i="0" u="none" strike="noStrike">
                          <a:solidFill>
                            <a:srgbClr val="000000"/>
                          </a:solidFill>
                          <a:effectLst/>
                          <a:latin typeface="HGS明朝B" panose="02020800000000000000" pitchFamily="18" charset="-128"/>
                          <a:ea typeface="HGS明朝B" panose="02020800000000000000" pitchFamily="18" charset="-128"/>
                        </a:rPr>
                        <a:t>手形取引</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手形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約束手形（約手）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約束手形の会計処理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為替手形（（為手）</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級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為替手形の会計処理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級</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253040581"/>
                  </a:ext>
                </a:extLst>
              </a:tr>
              <a:tr h="178297">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手形取引と補助記入帳</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手形の裏書</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級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手形の割引</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級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受取手形記入帳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支払手形記入帳</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92416985"/>
                  </a:ext>
                </a:extLst>
              </a:tr>
              <a:tr h="606582">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8</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資産負債の勘定科目</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貸付金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借入金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手形貸付金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手形借入金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未収金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未払金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7.</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前払金</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8.</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前受金</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9.</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仮払金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10.</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仮受金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立替金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預り金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商品券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受取商品券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差入保証金</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16.</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預り保証金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17.</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電子記録債権＝資産</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18.</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電子記録債務＝負債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19.</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クレジット売掛金 ＝資産</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23363861"/>
                  </a:ext>
                </a:extLst>
              </a:tr>
              <a:tr h="185994">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9</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固定資産</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固定資産格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有形固定資産の取得価額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帳簿価額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資本的支出と収益的支出　</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1804878"/>
                  </a:ext>
                </a:extLst>
              </a:tr>
              <a:tr h="397413">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10</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税金</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租税公課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法人税，住民税及び事業税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累進税率と平均税率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税金の会計処理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消費税の仕組み</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85464073"/>
                  </a:ext>
                </a:extLst>
              </a:tr>
              <a:tr h="178297">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11</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決算手続き</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決算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決算日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決算手続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決算予備手続き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精算表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決算整理後残高試算表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7.</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決算本手続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8.</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財務諸表</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67434056"/>
                  </a:ext>
                </a:extLst>
              </a:tr>
              <a:tr h="397413">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12</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減価償却</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減価償却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減価償却の計算要素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減価償却の計算方法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記帳方法</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固定資産台帳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固定資産の売却</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3999023"/>
                  </a:ext>
                </a:extLst>
              </a:tr>
              <a:tr h="178297">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13</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貸倒　消耗品費</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貸倒れ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貸倒損失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貸倒れの見積もり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貸倒引当金の設定方法</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08901359"/>
                  </a:ext>
                </a:extLst>
              </a:tr>
              <a:tr h="207978">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14</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収益費用の発生と期間帰属</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収益と費用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前払費用＝資産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前受収益＝負債</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未収収益＝資産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未払費用＝負債</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98920842"/>
                  </a:ext>
                </a:extLst>
              </a:tr>
              <a:tr h="207978">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15</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財務諸表の作成</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財務諸表の作成</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26177923"/>
                  </a:ext>
                </a:extLst>
              </a:tr>
              <a:tr h="207978">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16</a:t>
                      </a:r>
                    </a:p>
                  </a:txBody>
                  <a:tcPr marL="6635"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伝票</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伝票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起票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三伝票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一部振替取引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伝票の集計 </a:t>
                      </a: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五伝票性</a:t>
                      </a:r>
                    </a:p>
                  </a:txBody>
                  <a:tcPr marL="79622" marR="6635" marT="66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07836677"/>
                  </a:ext>
                </a:extLst>
              </a:tr>
            </a:tbl>
          </a:graphicData>
        </a:graphic>
      </p:graphicFrame>
    </p:spTree>
    <p:extLst>
      <p:ext uri="{BB962C8B-B14F-4D97-AF65-F5344CB8AC3E}">
        <p14:creationId xmlns:p14="http://schemas.microsoft.com/office/powerpoint/2010/main" val="1320564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69507" y="720760"/>
            <a:ext cx="7886700" cy="471585"/>
          </a:xfrm>
        </p:spPr>
        <p:txBody>
          <a:bodyPr>
            <a:normAutofit/>
          </a:bodyPr>
          <a:lstStyle/>
          <a:p>
            <a:pPr defTabSz="9144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③ 解答</a:t>
            </a:r>
            <a:endParaRPr kumimoji="1" lang="ja-JP" altLang="en-US" sz="1600" dirty="0"/>
          </a:p>
        </p:txBody>
      </p:sp>
      <p:sp>
        <p:nvSpPr>
          <p:cNvPr id="7" name="フッター プレースホルダー 2">
            <a:extLst>
              <a:ext uri="{FF2B5EF4-FFF2-40B4-BE49-F238E27FC236}">
                <a16:creationId xmlns:a16="http://schemas.microsoft.com/office/drawing/2014/main" id="{A19A6389-EC5C-4A93-95AF-1C0BBAB9FD2D}"/>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graphicFrame>
        <p:nvGraphicFramePr>
          <p:cNvPr id="5" name="表 4">
            <a:extLst>
              <a:ext uri="{FF2B5EF4-FFF2-40B4-BE49-F238E27FC236}">
                <a16:creationId xmlns:a16="http://schemas.microsoft.com/office/drawing/2014/main" id="{A81C6409-CBB5-4D2E-8670-30075E1B86DF}"/>
              </a:ext>
            </a:extLst>
          </p:cNvPr>
          <p:cNvGraphicFramePr>
            <a:graphicFrameLocks noGrp="1"/>
          </p:cNvGraphicFramePr>
          <p:nvPr/>
        </p:nvGraphicFramePr>
        <p:xfrm>
          <a:off x="1269507" y="1450406"/>
          <a:ext cx="9552368" cy="2554656"/>
        </p:xfrm>
        <a:graphic>
          <a:graphicData uri="http://schemas.openxmlformats.org/drawingml/2006/table">
            <a:tbl>
              <a:tblPr/>
              <a:tblGrid>
                <a:gridCol w="597023">
                  <a:extLst>
                    <a:ext uri="{9D8B030D-6E8A-4147-A177-3AD203B41FA5}">
                      <a16:colId xmlns:a16="http://schemas.microsoft.com/office/drawing/2014/main" val="1889668492"/>
                    </a:ext>
                  </a:extLst>
                </a:gridCol>
                <a:gridCol w="597023">
                  <a:extLst>
                    <a:ext uri="{9D8B030D-6E8A-4147-A177-3AD203B41FA5}">
                      <a16:colId xmlns:a16="http://schemas.microsoft.com/office/drawing/2014/main" val="1957990913"/>
                    </a:ext>
                  </a:extLst>
                </a:gridCol>
                <a:gridCol w="597023">
                  <a:extLst>
                    <a:ext uri="{9D8B030D-6E8A-4147-A177-3AD203B41FA5}">
                      <a16:colId xmlns:a16="http://schemas.microsoft.com/office/drawing/2014/main" val="1843127650"/>
                    </a:ext>
                  </a:extLst>
                </a:gridCol>
                <a:gridCol w="1194046">
                  <a:extLst>
                    <a:ext uri="{9D8B030D-6E8A-4147-A177-3AD203B41FA5}">
                      <a16:colId xmlns:a16="http://schemas.microsoft.com/office/drawing/2014/main" val="354387428"/>
                    </a:ext>
                  </a:extLst>
                </a:gridCol>
                <a:gridCol w="597023">
                  <a:extLst>
                    <a:ext uri="{9D8B030D-6E8A-4147-A177-3AD203B41FA5}">
                      <a16:colId xmlns:a16="http://schemas.microsoft.com/office/drawing/2014/main" val="309868915"/>
                    </a:ext>
                  </a:extLst>
                </a:gridCol>
                <a:gridCol w="597023">
                  <a:extLst>
                    <a:ext uri="{9D8B030D-6E8A-4147-A177-3AD203B41FA5}">
                      <a16:colId xmlns:a16="http://schemas.microsoft.com/office/drawing/2014/main" val="1211320550"/>
                    </a:ext>
                  </a:extLst>
                </a:gridCol>
                <a:gridCol w="597023">
                  <a:extLst>
                    <a:ext uri="{9D8B030D-6E8A-4147-A177-3AD203B41FA5}">
                      <a16:colId xmlns:a16="http://schemas.microsoft.com/office/drawing/2014/main" val="1296863041"/>
                    </a:ext>
                  </a:extLst>
                </a:gridCol>
                <a:gridCol w="597023">
                  <a:extLst>
                    <a:ext uri="{9D8B030D-6E8A-4147-A177-3AD203B41FA5}">
                      <a16:colId xmlns:a16="http://schemas.microsoft.com/office/drawing/2014/main" val="2002037999"/>
                    </a:ext>
                  </a:extLst>
                </a:gridCol>
                <a:gridCol w="597023">
                  <a:extLst>
                    <a:ext uri="{9D8B030D-6E8A-4147-A177-3AD203B41FA5}">
                      <a16:colId xmlns:a16="http://schemas.microsoft.com/office/drawing/2014/main" val="2736812206"/>
                    </a:ext>
                  </a:extLst>
                </a:gridCol>
                <a:gridCol w="597023">
                  <a:extLst>
                    <a:ext uri="{9D8B030D-6E8A-4147-A177-3AD203B41FA5}">
                      <a16:colId xmlns:a16="http://schemas.microsoft.com/office/drawing/2014/main" val="1859633044"/>
                    </a:ext>
                  </a:extLst>
                </a:gridCol>
                <a:gridCol w="597023">
                  <a:extLst>
                    <a:ext uri="{9D8B030D-6E8A-4147-A177-3AD203B41FA5}">
                      <a16:colId xmlns:a16="http://schemas.microsoft.com/office/drawing/2014/main" val="3733541872"/>
                    </a:ext>
                  </a:extLst>
                </a:gridCol>
                <a:gridCol w="597023">
                  <a:extLst>
                    <a:ext uri="{9D8B030D-6E8A-4147-A177-3AD203B41FA5}">
                      <a16:colId xmlns:a16="http://schemas.microsoft.com/office/drawing/2014/main" val="2717800405"/>
                    </a:ext>
                  </a:extLst>
                </a:gridCol>
                <a:gridCol w="597023">
                  <a:extLst>
                    <a:ext uri="{9D8B030D-6E8A-4147-A177-3AD203B41FA5}">
                      <a16:colId xmlns:a16="http://schemas.microsoft.com/office/drawing/2014/main" val="2133582189"/>
                    </a:ext>
                  </a:extLst>
                </a:gridCol>
                <a:gridCol w="597023">
                  <a:extLst>
                    <a:ext uri="{9D8B030D-6E8A-4147-A177-3AD203B41FA5}">
                      <a16:colId xmlns:a16="http://schemas.microsoft.com/office/drawing/2014/main" val="1242288821"/>
                    </a:ext>
                  </a:extLst>
                </a:gridCol>
                <a:gridCol w="597023">
                  <a:extLst>
                    <a:ext uri="{9D8B030D-6E8A-4147-A177-3AD203B41FA5}">
                      <a16:colId xmlns:a16="http://schemas.microsoft.com/office/drawing/2014/main" val="540848856"/>
                    </a:ext>
                  </a:extLst>
                </a:gridCol>
              </a:tblGrid>
              <a:tr h="319332">
                <a:tc gridSpan="4">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6846" marR="6846" marT="684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固　定　資　産　台　帳</a:t>
                      </a:r>
                    </a:p>
                  </a:txBody>
                  <a:tcPr marL="6846" marR="6846" marT="6846"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6846" marR="6846" marT="684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86133200"/>
                  </a:ext>
                </a:extLst>
              </a:tr>
              <a:tr h="319332">
                <a:tc gridSpan="4">
                  <a:txBody>
                    <a:bodyPr/>
                    <a:lstStyle/>
                    <a:p>
                      <a:pPr algn="l"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Ⅹ7</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31</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日</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extLst>
                  <a:ext uri="{0D108BD9-81ED-4DB2-BD59-A6C34878D82A}">
                    <a16:rowId xmlns:a16="http://schemas.microsoft.com/office/drawing/2014/main" val="1589880499"/>
                  </a:ext>
                </a:extLst>
              </a:tr>
              <a:tr h="319332">
                <a:tc rowSpan="2" gridSpan="3">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取得年月日</a:t>
                      </a:r>
                    </a:p>
                  </a:txBody>
                  <a:tcPr marL="6846" marR="6846" marT="6846" marB="0" anchor="ctr">
                    <a:lnL>
                      <a:noFill/>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種類・数量</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耐用</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a:noFill/>
                    </a:lnB>
                  </a:tcPr>
                </a:tc>
                <a:tc rowSpan="2"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取得原価</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gridSpan="6">
                  <a:txBody>
                    <a:bodyPr/>
                    <a:lstStyle/>
                    <a:p>
                      <a:pPr algn="ctr"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減価償却累計額</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期末帳</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簿価額</a:t>
                      </a:r>
                    </a:p>
                  </a:txBody>
                  <a:tcPr marL="6846" marR="6846" marT="6846" marB="0" anchor="ctr">
                    <a:lnL w="6350" cap="flat" cmpd="sng" algn="ctr">
                      <a:solidFill>
                        <a:srgbClr val="FF0000"/>
                      </a:solidFill>
                      <a:prstDash val="solid"/>
                      <a:round/>
                      <a:headEnd type="none" w="med" len="med"/>
                      <a:tailEnd type="none" w="med" len="med"/>
                    </a:lnL>
                    <a:lnR>
                      <a:noFill/>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extLst>
                  <a:ext uri="{0D108BD9-81ED-4DB2-BD59-A6C34878D82A}">
                    <a16:rowId xmlns:a16="http://schemas.microsoft.com/office/drawing/2014/main" val="3898989821"/>
                  </a:ext>
                </a:extLst>
              </a:tr>
              <a:tr h="31933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年数</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期首残高</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当期増減高</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期末残高</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121264523"/>
                  </a:ext>
                </a:extLst>
              </a:tr>
              <a:tr h="319332">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Ⅹ4</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600" b="0" i="0" u="none" strike="noStrike" dirty="0">
                          <a:solidFill>
                            <a:srgbClr val="000000"/>
                          </a:solidFill>
                          <a:effectLst/>
                          <a:latin typeface="HGS明朝B" panose="02020800000000000000" pitchFamily="18" charset="-128"/>
                          <a:ea typeface="HGS明朝B" panose="02020800000000000000" pitchFamily="18" charset="-128"/>
                        </a:rPr>
                        <a:t>X　4</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6</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1,200,000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6846" marR="82153" marT="6846"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607362020"/>
                  </a:ext>
                </a:extLst>
              </a:tr>
              <a:tr h="319332">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Ⅹ5</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8</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600" b="0" i="0" u="none" strike="noStrike" dirty="0">
                          <a:solidFill>
                            <a:srgbClr val="000000"/>
                          </a:solidFill>
                          <a:effectLst/>
                          <a:latin typeface="HGS明朝B" panose="02020800000000000000" pitchFamily="18" charset="-128"/>
                          <a:ea typeface="HGS明朝B" panose="02020800000000000000" pitchFamily="18" charset="-128"/>
                        </a:rPr>
                        <a:t>Y　1</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8</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960,000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80,000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760,000</a:t>
                      </a:r>
                    </a:p>
                  </a:txBody>
                  <a:tcPr marL="6846" marR="82153" marT="6846"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91844508"/>
                  </a:ext>
                </a:extLst>
              </a:tr>
              <a:tr h="319332">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Ⅹ6</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6</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600" b="0" i="0" u="none" strike="noStrike" dirty="0">
                          <a:solidFill>
                            <a:srgbClr val="000000"/>
                          </a:solidFill>
                          <a:effectLst/>
                          <a:latin typeface="HGS明朝B" panose="02020800000000000000" pitchFamily="18" charset="-128"/>
                          <a:ea typeface="HGS明朝B" panose="02020800000000000000" pitchFamily="18" charset="-128"/>
                        </a:rPr>
                        <a:t>Z　2</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570,000</a:t>
                      </a:r>
                    </a:p>
                  </a:txBody>
                  <a:tcPr marL="6846" marR="82153" marT="6846"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46262767"/>
                  </a:ext>
                </a:extLst>
              </a:tr>
              <a:tr h="319332">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計</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480,000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1,930,000</a:t>
                      </a:r>
                    </a:p>
                  </a:txBody>
                  <a:tcPr marL="6846" marR="82153" marT="6846"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69807925"/>
                  </a:ext>
                </a:extLst>
              </a:tr>
            </a:tbl>
          </a:graphicData>
        </a:graphic>
      </p:graphicFrame>
      <p:graphicFrame>
        <p:nvGraphicFramePr>
          <p:cNvPr id="6" name="表 5">
            <a:extLst>
              <a:ext uri="{FF2B5EF4-FFF2-40B4-BE49-F238E27FC236}">
                <a16:creationId xmlns:a16="http://schemas.microsoft.com/office/drawing/2014/main" id="{AA5DE4BC-1795-4D30-A60F-363E92679854}"/>
              </a:ext>
            </a:extLst>
          </p:cNvPr>
          <p:cNvGraphicFramePr>
            <a:graphicFrameLocks noGrp="1"/>
          </p:cNvGraphicFramePr>
          <p:nvPr/>
        </p:nvGraphicFramePr>
        <p:xfrm>
          <a:off x="1269507" y="4473951"/>
          <a:ext cx="9552367" cy="1624339"/>
        </p:xfrm>
        <a:graphic>
          <a:graphicData uri="http://schemas.openxmlformats.org/drawingml/2006/table">
            <a:tbl>
              <a:tblPr/>
              <a:tblGrid>
                <a:gridCol w="868397">
                  <a:extLst>
                    <a:ext uri="{9D8B030D-6E8A-4147-A177-3AD203B41FA5}">
                      <a16:colId xmlns:a16="http://schemas.microsoft.com/office/drawing/2014/main" val="4240463886"/>
                    </a:ext>
                  </a:extLst>
                </a:gridCol>
                <a:gridCol w="868397">
                  <a:extLst>
                    <a:ext uri="{9D8B030D-6E8A-4147-A177-3AD203B41FA5}">
                      <a16:colId xmlns:a16="http://schemas.microsoft.com/office/drawing/2014/main" val="1425205290"/>
                    </a:ext>
                  </a:extLst>
                </a:gridCol>
                <a:gridCol w="2605191">
                  <a:extLst>
                    <a:ext uri="{9D8B030D-6E8A-4147-A177-3AD203B41FA5}">
                      <a16:colId xmlns:a16="http://schemas.microsoft.com/office/drawing/2014/main" val="3922354440"/>
                    </a:ext>
                  </a:extLst>
                </a:gridCol>
                <a:gridCol w="2605191">
                  <a:extLst>
                    <a:ext uri="{9D8B030D-6E8A-4147-A177-3AD203B41FA5}">
                      <a16:colId xmlns:a16="http://schemas.microsoft.com/office/drawing/2014/main" val="2658997858"/>
                    </a:ext>
                  </a:extLst>
                </a:gridCol>
                <a:gridCol w="868397">
                  <a:extLst>
                    <a:ext uri="{9D8B030D-6E8A-4147-A177-3AD203B41FA5}">
                      <a16:colId xmlns:a16="http://schemas.microsoft.com/office/drawing/2014/main" val="273026969"/>
                    </a:ext>
                  </a:extLst>
                </a:gridCol>
                <a:gridCol w="868397">
                  <a:extLst>
                    <a:ext uri="{9D8B030D-6E8A-4147-A177-3AD203B41FA5}">
                      <a16:colId xmlns:a16="http://schemas.microsoft.com/office/drawing/2014/main" val="209558375"/>
                    </a:ext>
                  </a:extLst>
                </a:gridCol>
                <a:gridCol w="868397">
                  <a:extLst>
                    <a:ext uri="{9D8B030D-6E8A-4147-A177-3AD203B41FA5}">
                      <a16:colId xmlns:a16="http://schemas.microsoft.com/office/drawing/2014/main" val="2500606729"/>
                    </a:ext>
                  </a:extLst>
                </a:gridCol>
              </a:tblGrid>
              <a:tr h="256129">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減価償却費</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1325524"/>
                  </a:ext>
                </a:extLst>
              </a:tr>
              <a:tr h="273642">
                <a:tc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Ⅹ4</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Ⅹ5</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Ⅹ6</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96374389"/>
                  </a:ext>
                </a:extLst>
              </a:tr>
              <a:tr h="273642">
                <a:tc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600" b="0" i="0" u="none" strike="noStrike" dirty="0">
                          <a:solidFill>
                            <a:srgbClr val="000000"/>
                          </a:solidFill>
                          <a:effectLst/>
                          <a:latin typeface="HGS明朝B" panose="02020800000000000000" pitchFamily="18" charset="-128"/>
                          <a:ea typeface="HGS明朝B" panose="02020800000000000000" pitchFamily="18" charset="-128"/>
                        </a:rPr>
                        <a:t>X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0326331"/>
                  </a:ext>
                </a:extLst>
              </a:tr>
              <a:tr h="273642">
                <a:tc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600" b="0" i="0" u="none" strike="noStrike" dirty="0">
                          <a:solidFill>
                            <a:srgbClr val="000000"/>
                          </a:solidFill>
                          <a:effectLst/>
                          <a:latin typeface="HGS明朝B" panose="02020800000000000000" pitchFamily="18" charset="-128"/>
                          <a:ea typeface="HGS明朝B" panose="02020800000000000000" pitchFamily="18" charset="-128"/>
                        </a:rPr>
                        <a:t>Y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80,000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1324776"/>
                  </a:ext>
                </a:extLst>
              </a:tr>
              <a:tr h="273642">
                <a:tc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600" b="0" i="0" u="none" strike="noStrike" dirty="0">
                          <a:solidFill>
                            <a:srgbClr val="000000"/>
                          </a:solidFill>
                          <a:effectLst/>
                          <a:latin typeface="HGS明朝B" panose="02020800000000000000" pitchFamily="18" charset="-128"/>
                          <a:ea typeface="HGS明朝B" panose="02020800000000000000" pitchFamily="18" charset="-128"/>
                        </a:rPr>
                        <a:t>Z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94894456"/>
                  </a:ext>
                </a:extLst>
              </a:tr>
              <a:tr h="273642">
                <a:tc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280,000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525244"/>
                  </a:ext>
                </a:extLst>
              </a:tr>
            </a:tbl>
          </a:graphicData>
        </a:graphic>
      </p:graphicFrame>
    </p:spTree>
    <p:extLst>
      <p:ext uri="{BB962C8B-B14F-4D97-AF65-F5344CB8AC3E}">
        <p14:creationId xmlns:p14="http://schemas.microsoft.com/office/powerpoint/2010/main" val="500364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a:extLst>
              <a:ext uri="{FF2B5EF4-FFF2-40B4-BE49-F238E27FC236}">
                <a16:creationId xmlns:a16="http://schemas.microsoft.com/office/drawing/2014/main" id="{5A8BAA5D-85A6-41B3-94E5-23D98556365C}"/>
              </a:ext>
            </a:extLst>
          </p:cNvPr>
          <p:cNvGraphicFramePr>
            <a:graphicFrameLocks noGrp="1"/>
          </p:cNvGraphicFramePr>
          <p:nvPr/>
        </p:nvGraphicFramePr>
        <p:xfrm>
          <a:off x="1202689" y="4299169"/>
          <a:ext cx="7543800" cy="1867122"/>
        </p:xfrm>
        <a:graphic>
          <a:graphicData uri="http://schemas.openxmlformats.org/drawingml/2006/table">
            <a:tbl>
              <a:tblPr/>
              <a:tblGrid>
                <a:gridCol w="685800">
                  <a:extLst>
                    <a:ext uri="{9D8B030D-6E8A-4147-A177-3AD203B41FA5}">
                      <a16:colId xmlns:a16="http://schemas.microsoft.com/office/drawing/2014/main" val="4240463886"/>
                    </a:ext>
                  </a:extLst>
                </a:gridCol>
                <a:gridCol w="685800">
                  <a:extLst>
                    <a:ext uri="{9D8B030D-6E8A-4147-A177-3AD203B41FA5}">
                      <a16:colId xmlns:a16="http://schemas.microsoft.com/office/drawing/2014/main" val="1425205290"/>
                    </a:ext>
                  </a:extLst>
                </a:gridCol>
                <a:gridCol w="2057400">
                  <a:extLst>
                    <a:ext uri="{9D8B030D-6E8A-4147-A177-3AD203B41FA5}">
                      <a16:colId xmlns:a16="http://schemas.microsoft.com/office/drawing/2014/main" val="3922354440"/>
                    </a:ext>
                  </a:extLst>
                </a:gridCol>
                <a:gridCol w="2057400">
                  <a:extLst>
                    <a:ext uri="{9D8B030D-6E8A-4147-A177-3AD203B41FA5}">
                      <a16:colId xmlns:a16="http://schemas.microsoft.com/office/drawing/2014/main" val="2658997858"/>
                    </a:ext>
                  </a:extLst>
                </a:gridCol>
                <a:gridCol w="685800">
                  <a:extLst>
                    <a:ext uri="{9D8B030D-6E8A-4147-A177-3AD203B41FA5}">
                      <a16:colId xmlns:a16="http://schemas.microsoft.com/office/drawing/2014/main" val="273026969"/>
                    </a:ext>
                  </a:extLst>
                </a:gridCol>
                <a:gridCol w="685800">
                  <a:extLst>
                    <a:ext uri="{9D8B030D-6E8A-4147-A177-3AD203B41FA5}">
                      <a16:colId xmlns:a16="http://schemas.microsoft.com/office/drawing/2014/main" val="209558375"/>
                    </a:ext>
                  </a:extLst>
                </a:gridCol>
                <a:gridCol w="685800">
                  <a:extLst>
                    <a:ext uri="{9D8B030D-6E8A-4147-A177-3AD203B41FA5}">
                      <a16:colId xmlns:a16="http://schemas.microsoft.com/office/drawing/2014/main" val="2500606729"/>
                    </a:ext>
                  </a:extLst>
                </a:gridCol>
              </a:tblGrid>
              <a:tr h="294412">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減価償却費</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1325524"/>
                  </a:ext>
                </a:extLst>
              </a:tr>
              <a:tr h="314542">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Ⅹ5</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Ⅹ6</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96374389"/>
                  </a:ext>
                </a:extLst>
              </a:tr>
              <a:tr h="314542">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X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0326331"/>
                  </a:ext>
                </a:extLst>
              </a:tr>
              <a:tr h="314542">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Y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1324776"/>
                  </a:ext>
                </a:extLst>
              </a:tr>
              <a:tr h="314542">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Z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94894456"/>
                  </a:ext>
                </a:extLst>
              </a:tr>
              <a:tr h="314542">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9525" marR="1143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525244"/>
                  </a:ext>
                </a:extLst>
              </a:tr>
            </a:tbl>
          </a:graphicData>
        </a:graphic>
      </p:graphicFrame>
      <p:graphicFrame>
        <p:nvGraphicFramePr>
          <p:cNvPr id="15" name="表 14">
            <a:extLst>
              <a:ext uri="{FF2B5EF4-FFF2-40B4-BE49-F238E27FC236}">
                <a16:creationId xmlns:a16="http://schemas.microsoft.com/office/drawing/2014/main" id="{2BB29EFD-8A5A-46E1-A82D-767AF0299CDF}"/>
              </a:ext>
            </a:extLst>
          </p:cNvPr>
          <p:cNvGraphicFramePr>
            <a:graphicFrameLocks noGrp="1"/>
          </p:cNvGraphicFramePr>
          <p:nvPr/>
        </p:nvGraphicFramePr>
        <p:xfrm>
          <a:off x="1041634" y="1451395"/>
          <a:ext cx="7646897" cy="2554656"/>
        </p:xfrm>
        <a:graphic>
          <a:graphicData uri="http://schemas.openxmlformats.org/drawingml/2006/table">
            <a:tbl>
              <a:tblPr/>
              <a:tblGrid>
                <a:gridCol w="477931">
                  <a:extLst>
                    <a:ext uri="{9D8B030D-6E8A-4147-A177-3AD203B41FA5}">
                      <a16:colId xmlns:a16="http://schemas.microsoft.com/office/drawing/2014/main" val="1889668492"/>
                    </a:ext>
                  </a:extLst>
                </a:gridCol>
                <a:gridCol w="477931">
                  <a:extLst>
                    <a:ext uri="{9D8B030D-6E8A-4147-A177-3AD203B41FA5}">
                      <a16:colId xmlns:a16="http://schemas.microsoft.com/office/drawing/2014/main" val="1957990913"/>
                    </a:ext>
                  </a:extLst>
                </a:gridCol>
                <a:gridCol w="477931">
                  <a:extLst>
                    <a:ext uri="{9D8B030D-6E8A-4147-A177-3AD203B41FA5}">
                      <a16:colId xmlns:a16="http://schemas.microsoft.com/office/drawing/2014/main" val="1843127650"/>
                    </a:ext>
                  </a:extLst>
                </a:gridCol>
                <a:gridCol w="955863">
                  <a:extLst>
                    <a:ext uri="{9D8B030D-6E8A-4147-A177-3AD203B41FA5}">
                      <a16:colId xmlns:a16="http://schemas.microsoft.com/office/drawing/2014/main" val="354387428"/>
                    </a:ext>
                  </a:extLst>
                </a:gridCol>
                <a:gridCol w="477931">
                  <a:extLst>
                    <a:ext uri="{9D8B030D-6E8A-4147-A177-3AD203B41FA5}">
                      <a16:colId xmlns:a16="http://schemas.microsoft.com/office/drawing/2014/main" val="309868915"/>
                    </a:ext>
                  </a:extLst>
                </a:gridCol>
                <a:gridCol w="477931">
                  <a:extLst>
                    <a:ext uri="{9D8B030D-6E8A-4147-A177-3AD203B41FA5}">
                      <a16:colId xmlns:a16="http://schemas.microsoft.com/office/drawing/2014/main" val="1211320550"/>
                    </a:ext>
                  </a:extLst>
                </a:gridCol>
                <a:gridCol w="477931">
                  <a:extLst>
                    <a:ext uri="{9D8B030D-6E8A-4147-A177-3AD203B41FA5}">
                      <a16:colId xmlns:a16="http://schemas.microsoft.com/office/drawing/2014/main" val="1296863041"/>
                    </a:ext>
                  </a:extLst>
                </a:gridCol>
                <a:gridCol w="477931">
                  <a:extLst>
                    <a:ext uri="{9D8B030D-6E8A-4147-A177-3AD203B41FA5}">
                      <a16:colId xmlns:a16="http://schemas.microsoft.com/office/drawing/2014/main" val="2002037999"/>
                    </a:ext>
                  </a:extLst>
                </a:gridCol>
                <a:gridCol w="477931">
                  <a:extLst>
                    <a:ext uri="{9D8B030D-6E8A-4147-A177-3AD203B41FA5}">
                      <a16:colId xmlns:a16="http://schemas.microsoft.com/office/drawing/2014/main" val="2736812206"/>
                    </a:ext>
                  </a:extLst>
                </a:gridCol>
                <a:gridCol w="477931">
                  <a:extLst>
                    <a:ext uri="{9D8B030D-6E8A-4147-A177-3AD203B41FA5}">
                      <a16:colId xmlns:a16="http://schemas.microsoft.com/office/drawing/2014/main" val="1859633044"/>
                    </a:ext>
                  </a:extLst>
                </a:gridCol>
                <a:gridCol w="477931">
                  <a:extLst>
                    <a:ext uri="{9D8B030D-6E8A-4147-A177-3AD203B41FA5}">
                      <a16:colId xmlns:a16="http://schemas.microsoft.com/office/drawing/2014/main" val="3733541872"/>
                    </a:ext>
                  </a:extLst>
                </a:gridCol>
                <a:gridCol w="477931">
                  <a:extLst>
                    <a:ext uri="{9D8B030D-6E8A-4147-A177-3AD203B41FA5}">
                      <a16:colId xmlns:a16="http://schemas.microsoft.com/office/drawing/2014/main" val="2717800405"/>
                    </a:ext>
                  </a:extLst>
                </a:gridCol>
                <a:gridCol w="477931">
                  <a:extLst>
                    <a:ext uri="{9D8B030D-6E8A-4147-A177-3AD203B41FA5}">
                      <a16:colId xmlns:a16="http://schemas.microsoft.com/office/drawing/2014/main" val="2133582189"/>
                    </a:ext>
                  </a:extLst>
                </a:gridCol>
                <a:gridCol w="477931">
                  <a:extLst>
                    <a:ext uri="{9D8B030D-6E8A-4147-A177-3AD203B41FA5}">
                      <a16:colId xmlns:a16="http://schemas.microsoft.com/office/drawing/2014/main" val="1242288821"/>
                    </a:ext>
                  </a:extLst>
                </a:gridCol>
                <a:gridCol w="477931">
                  <a:extLst>
                    <a:ext uri="{9D8B030D-6E8A-4147-A177-3AD203B41FA5}">
                      <a16:colId xmlns:a16="http://schemas.microsoft.com/office/drawing/2014/main" val="540848856"/>
                    </a:ext>
                  </a:extLst>
                </a:gridCol>
              </a:tblGrid>
              <a:tr h="319332">
                <a:tc gridSpan="4">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846" marR="6846" marT="684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固定資産台帳</a:t>
                      </a:r>
                    </a:p>
                  </a:txBody>
                  <a:tcPr marL="6846" marR="6846" marT="6846"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6846" marR="6846" marT="684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86133200"/>
                  </a:ext>
                </a:extLst>
              </a:tr>
              <a:tr h="319332">
                <a:tc gridSpan="4">
                  <a:txBody>
                    <a:bodyPr/>
                    <a:lstStyle/>
                    <a:p>
                      <a:pPr algn="l"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Ⅹ7</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日</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a:noFill/>
                    </a:lnR>
                    <a:lnT>
                      <a:noFill/>
                    </a:lnT>
                    <a:lnB w="25400" cap="flat" cmpd="dbl" algn="ctr">
                      <a:solidFill>
                        <a:srgbClr val="FF0000"/>
                      </a:solidFill>
                      <a:prstDash val="solid"/>
                      <a:round/>
                      <a:headEnd type="none" w="med" len="med"/>
                      <a:tailEnd type="none" w="med" len="med"/>
                    </a:lnB>
                  </a:tcPr>
                </a:tc>
                <a:extLst>
                  <a:ext uri="{0D108BD9-81ED-4DB2-BD59-A6C34878D82A}">
                    <a16:rowId xmlns:a16="http://schemas.microsoft.com/office/drawing/2014/main" val="1589880499"/>
                  </a:ext>
                </a:extLst>
              </a:tr>
              <a:tr h="319332">
                <a:tc rowSpan="2" gridSpan="3">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取得年月日</a:t>
                      </a:r>
                    </a:p>
                  </a:txBody>
                  <a:tcPr marL="6846" marR="6846" marT="6846" marB="0" anchor="ctr">
                    <a:lnL>
                      <a:noFill/>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種類・数量</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耐用</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a:noFill/>
                    </a:lnB>
                  </a:tcPr>
                </a:tc>
                <a:tc rowSpan="2"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取得原価</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gridSpan="6">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減価償却累計額</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期末帳</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簿価額</a:t>
                      </a:r>
                    </a:p>
                  </a:txBody>
                  <a:tcPr marL="6846" marR="6846" marT="6846" marB="0" anchor="ctr">
                    <a:lnL w="6350" cap="flat" cmpd="sng" algn="ctr">
                      <a:solidFill>
                        <a:srgbClr val="FF0000"/>
                      </a:solidFill>
                      <a:prstDash val="solid"/>
                      <a:round/>
                      <a:headEnd type="none" w="med" len="med"/>
                      <a:tailEnd type="none" w="med" len="med"/>
                    </a:lnL>
                    <a:lnR>
                      <a:noFill/>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extLst>
                  <a:ext uri="{0D108BD9-81ED-4DB2-BD59-A6C34878D82A}">
                    <a16:rowId xmlns:a16="http://schemas.microsoft.com/office/drawing/2014/main" val="3898989821"/>
                  </a:ext>
                </a:extLst>
              </a:tr>
              <a:tr h="31933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年数</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期首残高</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当期増減高</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期末残高</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121264523"/>
                  </a:ext>
                </a:extLst>
              </a:tr>
              <a:tr h="319332">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Ⅹ4</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X　4</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6846" marR="82153" marT="6846"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607362020"/>
                  </a:ext>
                </a:extLst>
              </a:tr>
              <a:tr h="319332">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Ⅹ5</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Y　1</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960,000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760,000</a:t>
                      </a:r>
                    </a:p>
                  </a:txBody>
                  <a:tcPr marL="6846" marR="82153" marT="6846"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91844508"/>
                  </a:ext>
                </a:extLst>
              </a:tr>
              <a:tr h="319332">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Ⅹ6</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Z　2</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570,000</a:t>
                      </a:r>
                    </a:p>
                  </a:txBody>
                  <a:tcPr marL="6846" marR="82153" marT="6846"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46262767"/>
                  </a:ext>
                </a:extLst>
              </a:tr>
              <a:tr h="319332">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計</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6846" marR="6846"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480,000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6846" marR="82153" marT="6846"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1,930,000</a:t>
                      </a:r>
                    </a:p>
                  </a:txBody>
                  <a:tcPr marL="6846" marR="82153" marT="6846"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69807925"/>
                  </a:ext>
                </a:extLst>
              </a:tr>
            </a:tbl>
          </a:graphicData>
        </a:graphic>
      </p:graphicFrame>
      <p:sp>
        <p:nvSpPr>
          <p:cNvPr id="2" name="タイトル 1"/>
          <p:cNvSpPr>
            <a:spLocks noGrp="1"/>
          </p:cNvSpPr>
          <p:nvPr>
            <p:ph type="title"/>
          </p:nvPr>
        </p:nvSpPr>
        <p:spPr>
          <a:xfrm>
            <a:off x="1202739" y="510129"/>
            <a:ext cx="7886700" cy="543594"/>
          </a:xfrm>
        </p:spPr>
        <p:txBody>
          <a:bodyPr/>
          <a:lstStyle/>
          <a:p>
            <a:pPr defTabSz="914400" eaLnBrk="0" fontAlgn="base" hangingPunct="0">
              <a:lnSpc>
                <a:spcPct val="150000"/>
              </a:lnSpc>
              <a:spcAft>
                <a:spcPct val="0"/>
              </a:spcAft>
              <a:defRPr/>
            </a:pPr>
            <a:r>
              <a:rPr lang="ja-JP" altLang="en-US" sz="1400" dirty="0">
                <a:solidFill>
                  <a:prstClr val="black"/>
                </a:solidFill>
                <a:latin typeface="HGS明朝B" panose="02020800000000000000" pitchFamily="18" charset="-128"/>
                <a:ea typeface="HGS明朝B" panose="02020800000000000000" pitchFamily="18" charset="-128"/>
                <a:cs typeface="+mn-cs"/>
              </a:rPr>
              <a:t>問題</a:t>
            </a:r>
            <a:r>
              <a:rPr lang="en-US" altLang="ja-JP" sz="1400" dirty="0">
                <a:solidFill>
                  <a:prstClr val="black"/>
                </a:solidFill>
                <a:latin typeface="HGS明朝B" panose="02020800000000000000" pitchFamily="18" charset="-128"/>
                <a:ea typeface="HGS明朝B" panose="02020800000000000000" pitchFamily="18" charset="-128"/>
                <a:cs typeface="+mn-cs"/>
              </a:rPr>
              <a:t>12</a:t>
            </a:r>
            <a:r>
              <a:rPr lang="ja-JP" altLang="en-US" sz="1400" dirty="0">
                <a:solidFill>
                  <a:prstClr val="black"/>
                </a:solidFill>
                <a:latin typeface="HGS明朝B" panose="02020800000000000000" pitchFamily="18" charset="-128"/>
                <a:ea typeface="HGS明朝B" panose="02020800000000000000" pitchFamily="18" charset="-128"/>
                <a:cs typeface="+mn-cs"/>
              </a:rPr>
              <a:t>③ 解説</a:t>
            </a:r>
            <a:endParaRPr kumimoji="1" lang="ja-JP" altLang="en-US" dirty="0"/>
          </a:p>
        </p:txBody>
      </p:sp>
      <p:sp>
        <p:nvSpPr>
          <p:cNvPr id="17" name="フッター プレースホルダー 2">
            <a:extLst>
              <a:ext uri="{FF2B5EF4-FFF2-40B4-BE49-F238E27FC236}">
                <a16:creationId xmlns:a16="http://schemas.microsoft.com/office/drawing/2014/main" id="{FAEF2C34-821A-4B10-94D0-ED39E7D2B9A5}"/>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0842912C-D7C6-42AE-89DB-4AE6F9440C06}"/>
              </a:ext>
            </a:extLst>
          </p:cNvPr>
          <p:cNvSpPr/>
          <p:nvPr/>
        </p:nvSpPr>
        <p:spPr>
          <a:xfrm>
            <a:off x="2550695" y="4607362"/>
            <a:ext cx="6195794" cy="308191"/>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正方形/長方形 5">
            <a:extLst>
              <a:ext uri="{FF2B5EF4-FFF2-40B4-BE49-F238E27FC236}">
                <a16:creationId xmlns:a16="http://schemas.microsoft.com/office/drawing/2014/main" id="{B7EE78BC-768D-42C1-9526-A008A17E6FFC}"/>
              </a:ext>
            </a:extLst>
          </p:cNvPr>
          <p:cNvSpPr/>
          <p:nvPr/>
        </p:nvSpPr>
        <p:spPr>
          <a:xfrm>
            <a:off x="2550695" y="4942156"/>
            <a:ext cx="6195794" cy="26651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DF4C311F-E506-4E5E-8C76-22AF38379312}"/>
              </a:ext>
            </a:extLst>
          </p:cNvPr>
          <p:cNvSpPr/>
          <p:nvPr/>
        </p:nvSpPr>
        <p:spPr>
          <a:xfrm>
            <a:off x="2550695" y="5218901"/>
            <a:ext cx="6195794" cy="331463"/>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正方形/長方形 7">
            <a:extLst>
              <a:ext uri="{FF2B5EF4-FFF2-40B4-BE49-F238E27FC236}">
                <a16:creationId xmlns:a16="http://schemas.microsoft.com/office/drawing/2014/main" id="{B532680F-6857-4489-BA4D-DAB7B37C3716}"/>
              </a:ext>
            </a:extLst>
          </p:cNvPr>
          <p:cNvSpPr/>
          <p:nvPr/>
        </p:nvSpPr>
        <p:spPr>
          <a:xfrm>
            <a:off x="2550693" y="5550366"/>
            <a:ext cx="6195795" cy="29901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59048CB2-E887-43E2-8057-F5B99B538B74}"/>
              </a:ext>
            </a:extLst>
          </p:cNvPr>
          <p:cNvSpPr/>
          <p:nvPr/>
        </p:nvSpPr>
        <p:spPr>
          <a:xfrm>
            <a:off x="6658257" y="4607361"/>
            <a:ext cx="2088232" cy="1558931"/>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F3C6919C-8BBD-45C7-A5C4-2A648EB5AAAF}"/>
              </a:ext>
            </a:extLst>
          </p:cNvPr>
          <p:cNvSpPr/>
          <p:nvPr/>
        </p:nvSpPr>
        <p:spPr>
          <a:xfrm>
            <a:off x="2550695" y="4607361"/>
            <a:ext cx="4107562" cy="155892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CFED44DE-DD93-4A22-A613-592C075BB12F}"/>
              </a:ext>
            </a:extLst>
          </p:cNvPr>
          <p:cNvSpPr/>
          <p:nvPr/>
        </p:nvSpPr>
        <p:spPr>
          <a:xfrm>
            <a:off x="4858057" y="2421875"/>
            <a:ext cx="936104" cy="158417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F3CE4995-4D89-4707-943E-B8D6B217A869}"/>
              </a:ext>
            </a:extLst>
          </p:cNvPr>
          <p:cNvSpPr/>
          <p:nvPr/>
        </p:nvSpPr>
        <p:spPr>
          <a:xfrm>
            <a:off x="5794161" y="2421876"/>
            <a:ext cx="985856" cy="158417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3" name="直線矢印コネクタ 12">
            <a:extLst>
              <a:ext uri="{FF2B5EF4-FFF2-40B4-BE49-F238E27FC236}">
                <a16:creationId xmlns:a16="http://schemas.microsoft.com/office/drawing/2014/main" id="{F0848875-3D35-42FC-B1E7-CC52AF4E6B7A}"/>
              </a:ext>
            </a:extLst>
          </p:cNvPr>
          <p:cNvCxnSpPr>
            <a:cxnSpLocks/>
            <a:stCxn id="11" idx="2"/>
            <a:endCxn id="10" idx="0"/>
          </p:cNvCxnSpPr>
          <p:nvPr/>
        </p:nvCxnSpPr>
        <p:spPr>
          <a:xfrm flipH="1">
            <a:off x="4604476" y="4006051"/>
            <a:ext cx="721633" cy="601310"/>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BEB2280D-A638-4499-A930-7B6EC22612C6}"/>
              </a:ext>
            </a:extLst>
          </p:cNvPr>
          <p:cNvCxnSpPr>
            <a:cxnSpLocks/>
            <a:stCxn id="12" idx="2"/>
            <a:endCxn id="9" idx="0"/>
          </p:cNvCxnSpPr>
          <p:nvPr/>
        </p:nvCxnSpPr>
        <p:spPr>
          <a:xfrm>
            <a:off x="6287089" y="4006052"/>
            <a:ext cx="1415284" cy="601309"/>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33389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8"/>
                                        </p:tgtEl>
                                      </p:cBhvr>
                                    </p:animEffect>
                                    <p:set>
                                      <p:cBhvr>
                                        <p:cTn id="37" dur="1" fill="hold">
                                          <p:stCondLst>
                                            <p:cond delay="499"/>
                                          </p:stCondLst>
                                        </p:cTn>
                                        <p:tgtEl>
                                          <p:spTgt spid="8"/>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5"/>
                                        </p:tgtEl>
                                      </p:cBhvr>
                                    </p:animEffect>
                                    <p:set>
                                      <p:cBhvr>
                                        <p:cTn id="40" dur="1" fill="hold">
                                          <p:stCondLst>
                                            <p:cond delay="499"/>
                                          </p:stCondLst>
                                        </p:cTn>
                                        <p:tgtEl>
                                          <p:spTgt spid="5"/>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500"/>
                                        <p:tgtEl>
                                          <p:spTgt spid="11"/>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500"/>
                                        <p:tgtEl>
                                          <p:spTgt spid="9"/>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500"/>
                                        <p:tgtEl>
                                          <p:spTgt spid="14"/>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fade">
                                      <p:cBhvr>
                                        <p:cTn id="70" dur="500"/>
                                        <p:tgtEl>
                                          <p:spTgt spid="12"/>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xit" presetSubtype="0" fill="hold" grpId="1" nodeType="clickEffect">
                                  <p:stCondLst>
                                    <p:cond delay="0"/>
                                  </p:stCondLst>
                                  <p:childTnLst>
                                    <p:animEffect transition="out" filter="fade">
                                      <p:cBhvr>
                                        <p:cTn id="74" dur="500"/>
                                        <p:tgtEl>
                                          <p:spTgt spid="10"/>
                                        </p:tgtEl>
                                      </p:cBhvr>
                                    </p:animEffect>
                                    <p:set>
                                      <p:cBhvr>
                                        <p:cTn id="75" dur="1" fill="hold">
                                          <p:stCondLst>
                                            <p:cond delay="499"/>
                                          </p:stCondLst>
                                        </p:cTn>
                                        <p:tgtEl>
                                          <p:spTgt spid="10"/>
                                        </p:tgtEl>
                                        <p:attrNameLst>
                                          <p:attrName>style.visibility</p:attrName>
                                        </p:attrNameLst>
                                      </p:cBhvr>
                                      <p:to>
                                        <p:strVal val="hidden"/>
                                      </p:to>
                                    </p:set>
                                  </p:childTnLst>
                                </p:cTn>
                              </p:par>
                              <p:par>
                                <p:cTn id="76" presetID="10" presetClass="exit" presetSubtype="0" fill="hold" nodeType="withEffect">
                                  <p:stCondLst>
                                    <p:cond delay="0"/>
                                  </p:stCondLst>
                                  <p:childTnLst>
                                    <p:animEffect transition="out" filter="fade">
                                      <p:cBhvr>
                                        <p:cTn id="77" dur="500"/>
                                        <p:tgtEl>
                                          <p:spTgt spid="13"/>
                                        </p:tgtEl>
                                      </p:cBhvr>
                                    </p:animEffect>
                                    <p:set>
                                      <p:cBhvr>
                                        <p:cTn id="78" dur="1" fill="hold">
                                          <p:stCondLst>
                                            <p:cond delay="499"/>
                                          </p:stCondLst>
                                        </p:cTn>
                                        <p:tgtEl>
                                          <p:spTgt spid="13"/>
                                        </p:tgtEl>
                                        <p:attrNameLst>
                                          <p:attrName>style.visibility</p:attrName>
                                        </p:attrNameLst>
                                      </p:cBhvr>
                                      <p:to>
                                        <p:strVal val="hidden"/>
                                      </p:to>
                                    </p:set>
                                  </p:childTnLst>
                                </p:cTn>
                              </p:par>
                              <p:par>
                                <p:cTn id="79" presetID="10" presetClass="exit" presetSubtype="0" fill="hold" grpId="1" nodeType="withEffect">
                                  <p:stCondLst>
                                    <p:cond delay="0"/>
                                  </p:stCondLst>
                                  <p:childTnLst>
                                    <p:animEffect transition="out" filter="fade">
                                      <p:cBhvr>
                                        <p:cTn id="80" dur="500"/>
                                        <p:tgtEl>
                                          <p:spTgt spid="11"/>
                                        </p:tgtEl>
                                      </p:cBhvr>
                                    </p:animEffect>
                                    <p:set>
                                      <p:cBhvr>
                                        <p:cTn id="81" dur="1" fill="hold">
                                          <p:stCondLst>
                                            <p:cond delay="499"/>
                                          </p:stCondLst>
                                        </p:cTn>
                                        <p:tgtEl>
                                          <p:spTgt spid="11"/>
                                        </p:tgtEl>
                                        <p:attrNameLst>
                                          <p:attrName>style.visibility</p:attrName>
                                        </p:attrNameLst>
                                      </p:cBhvr>
                                      <p:to>
                                        <p:strVal val="hidden"/>
                                      </p:to>
                                    </p:set>
                                  </p:childTnLst>
                                </p:cTn>
                              </p:par>
                              <p:par>
                                <p:cTn id="82" presetID="10" presetClass="exit" presetSubtype="0" fill="hold" grpId="1" nodeType="withEffect">
                                  <p:stCondLst>
                                    <p:cond delay="0"/>
                                  </p:stCondLst>
                                  <p:childTnLst>
                                    <p:animEffect transition="out" filter="fade">
                                      <p:cBhvr>
                                        <p:cTn id="83" dur="500"/>
                                        <p:tgtEl>
                                          <p:spTgt spid="9"/>
                                        </p:tgtEl>
                                      </p:cBhvr>
                                    </p:animEffect>
                                    <p:set>
                                      <p:cBhvr>
                                        <p:cTn id="84" dur="1" fill="hold">
                                          <p:stCondLst>
                                            <p:cond delay="499"/>
                                          </p:stCondLst>
                                        </p:cTn>
                                        <p:tgtEl>
                                          <p:spTgt spid="9"/>
                                        </p:tgtEl>
                                        <p:attrNameLst>
                                          <p:attrName>style.visibility</p:attrName>
                                        </p:attrNameLst>
                                      </p:cBhvr>
                                      <p:to>
                                        <p:strVal val="hidden"/>
                                      </p:to>
                                    </p:set>
                                  </p:childTnLst>
                                </p:cTn>
                              </p:par>
                              <p:par>
                                <p:cTn id="85" presetID="10" presetClass="exit" presetSubtype="0" fill="hold" nodeType="withEffect">
                                  <p:stCondLst>
                                    <p:cond delay="0"/>
                                  </p:stCondLst>
                                  <p:childTnLst>
                                    <p:animEffect transition="out" filter="fade">
                                      <p:cBhvr>
                                        <p:cTn id="86" dur="500"/>
                                        <p:tgtEl>
                                          <p:spTgt spid="14"/>
                                        </p:tgtEl>
                                      </p:cBhvr>
                                    </p:animEffect>
                                    <p:set>
                                      <p:cBhvr>
                                        <p:cTn id="87" dur="1" fill="hold">
                                          <p:stCondLst>
                                            <p:cond delay="499"/>
                                          </p:stCondLst>
                                        </p:cTn>
                                        <p:tgtEl>
                                          <p:spTgt spid="14"/>
                                        </p:tgtEl>
                                        <p:attrNameLst>
                                          <p:attrName>style.visibility</p:attrName>
                                        </p:attrNameLst>
                                      </p:cBhvr>
                                      <p:to>
                                        <p:strVal val="hidden"/>
                                      </p:to>
                                    </p:set>
                                  </p:childTnLst>
                                </p:cTn>
                              </p:par>
                              <p:par>
                                <p:cTn id="88" presetID="10" presetClass="exit" presetSubtype="0" fill="hold" grpId="1" nodeType="withEffect">
                                  <p:stCondLst>
                                    <p:cond delay="0"/>
                                  </p:stCondLst>
                                  <p:childTnLst>
                                    <p:animEffect transition="out" filter="fade">
                                      <p:cBhvr>
                                        <p:cTn id="89" dur="500"/>
                                        <p:tgtEl>
                                          <p:spTgt spid="12"/>
                                        </p:tgtEl>
                                      </p:cBhvr>
                                    </p:animEffect>
                                    <p:set>
                                      <p:cBhvr>
                                        <p:cTn id="9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1379" y="344354"/>
            <a:ext cx="7886700" cy="432048"/>
          </a:xfrm>
        </p:spPr>
        <p:txBody>
          <a:bodyPr>
            <a:normAutofit/>
          </a:bodyPr>
          <a:lstStyle/>
          <a:p>
            <a:pPr defTabSz="914400" eaLnBrk="0" fontAlgn="base" hangingPunct="0">
              <a:lnSpc>
                <a:spcPct val="150000"/>
              </a:lnSpc>
              <a:spcAft>
                <a:spcPct val="0"/>
              </a:spcAft>
              <a:defRPr/>
            </a:pPr>
            <a:r>
              <a:rPr lang="ja-JP" altLang="en-US" sz="1400" dirty="0">
                <a:solidFill>
                  <a:prstClr val="black"/>
                </a:solidFill>
                <a:latin typeface="HGS明朝B" panose="02020800000000000000" pitchFamily="18" charset="-128"/>
                <a:ea typeface="HGS明朝B" panose="02020800000000000000" pitchFamily="18" charset="-128"/>
                <a:cs typeface="+mn-cs"/>
              </a:rPr>
              <a:t>問題</a:t>
            </a:r>
            <a:r>
              <a:rPr lang="en-US" altLang="ja-JP" sz="1400" dirty="0">
                <a:solidFill>
                  <a:prstClr val="black"/>
                </a:solidFill>
                <a:latin typeface="HGS明朝B" panose="02020800000000000000" pitchFamily="18" charset="-128"/>
                <a:ea typeface="HGS明朝B" panose="02020800000000000000" pitchFamily="18" charset="-128"/>
                <a:cs typeface="+mn-cs"/>
              </a:rPr>
              <a:t>12</a:t>
            </a:r>
            <a:r>
              <a:rPr lang="ja-JP" altLang="en-US" sz="1400" dirty="0">
                <a:solidFill>
                  <a:prstClr val="black"/>
                </a:solidFill>
                <a:latin typeface="HGS明朝B" panose="02020800000000000000" pitchFamily="18" charset="-128"/>
                <a:ea typeface="HGS明朝B" panose="02020800000000000000" pitchFamily="18" charset="-128"/>
                <a:cs typeface="+mn-cs"/>
              </a:rPr>
              <a:t>④</a:t>
            </a:r>
            <a:endParaRPr lang="en-US" altLang="ja-JP" sz="1400" dirty="0">
              <a:solidFill>
                <a:prstClr val="black"/>
              </a:solidFill>
              <a:latin typeface="HGS明朝B" panose="02020800000000000000" pitchFamily="18" charset="-128"/>
              <a:ea typeface="HGS明朝B" panose="02020800000000000000" pitchFamily="18" charset="-128"/>
              <a:cs typeface="+mn-cs"/>
            </a:endParaRPr>
          </a:p>
        </p:txBody>
      </p:sp>
      <p:sp>
        <p:nvSpPr>
          <p:cNvPr id="10" name="フッター プレースホルダー 2">
            <a:extLst>
              <a:ext uri="{FF2B5EF4-FFF2-40B4-BE49-F238E27FC236}">
                <a16:creationId xmlns:a16="http://schemas.microsoft.com/office/drawing/2014/main" id="{45A096B5-F2EF-4C15-9885-47D46BAA8892}"/>
              </a:ext>
            </a:extLst>
          </p:cNvPr>
          <p:cNvSpPr>
            <a:spLocks noGrp="1"/>
          </p:cNvSpPr>
          <p:nvPr>
            <p:ph type="ftr" sz="quarter" idx="11"/>
          </p:nvPr>
        </p:nvSpPr>
        <p:spPr>
          <a:xfrm>
            <a:off x="2378217" y="6446696"/>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078F007F-F99F-4333-B305-F236CF380A9A}"/>
              </a:ext>
            </a:extLst>
          </p:cNvPr>
          <p:cNvSpPr/>
          <p:nvPr/>
        </p:nvSpPr>
        <p:spPr>
          <a:xfrm>
            <a:off x="851034" y="699398"/>
            <a:ext cx="7984957" cy="365036"/>
          </a:xfrm>
          <a:prstGeom prst="rect">
            <a:avLst/>
          </a:prstGeom>
        </p:spPr>
        <p:txBody>
          <a:bodyPr wrap="square">
            <a:sp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下記の固定資産台帳に基づいて、空欄の①～⑰に当てはまる金額又は勘定科目を答えなさい。</a:t>
            </a:r>
          </a:p>
        </p:txBody>
      </p:sp>
      <p:graphicFrame>
        <p:nvGraphicFramePr>
          <p:cNvPr id="6" name="表 5">
            <a:extLst>
              <a:ext uri="{FF2B5EF4-FFF2-40B4-BE49-F238E27FC236}">
                <a16:creationId xmlns:a16="http://schemas.microsoft.com/office/drawing/2014/main" id="{AD13675E-2A9B-4F74-AA56-C65FE57C3322}"/>
              </a:ext>
            </a:extLst>
          </p:cNvPr>
          <p:cNvGraphicFramePr>
            <a:graphicFrameLocks noGrp="1"/>
          </p:cNvGraphicFramePr>
          <p:nvPr/>
        </p:nvGraphicFramePr>
        <p:xfrm>
          <a:off x="1141435" y="3429000"/>
          <a:ext cx="7496808" cy="3108042"/>
        </p:xfrm>
        <a:graphic>
          <a:graphicData uri="http://schemas.openxmlformats.org/drawingml/2006/table">
            <a:tbl>
              <a:tblPr/>
              <a:tblGrid>
                <a:gridCol w="624734">
                  <a:extLst>
                    <a:ext uri="{9D8B030D-6E8A-4147-A177-3AD203B41FA5}">
                      <a16:colId xmlns:a16="http://schemas.microsoft.com/office/drawing/2014/main" val="1016412343"/>
                    </a:ext>
                  </a:extLst>
                </a:gridCol>
                <a:gridCol w="624734">
                  <a:extLst>
                    <a:ext uri="{9D8B030D-6E8A-4147-A177-3AD203B41FA5}">
                      <a16:colId xmlns:a16="http://schemas.microsoft.com/office/drawing/2014/main" val="852497916"/>
                    </a:ext>
                  </a:extLst>
                </a:gridCol>
                <a:gridCol w="624734">
                  <a:extLst>
                    <a:ext uri="{9D8B030D-6E8A-4147-A177-3AD203B41FA5}">
                      <a16:colId xmlns:a16="http://schemas.microsoft.com/office/drawing/2014/main" val="1466776213"/>
                    </a:ext>
                  </a:extLst>
                </a:gridCol>
                <a:gridCol w="624734">
                  <a:extLst>
                    <a:ext uri="{9D8B030D-6E8A-4147-A177-3AD203B41FA5}">
                      <a16:colId xmlns:a16="http://schemas.microsoft.com/office/drawing/2014/main" val="1898386471"/>
                    </a:ext>
                  </a:extLst>
                </a:gridCol>
                <a:gridCol w="624734">
                  <a:extLst>
                    <a:ext uri="{9D8B030D-6E8A-4147-A177-3AD203B41FA5}">
                      <a16:colId xmlns:a16="http://schemas.microsoft.com/office/drawing/2014/main" val="809258159"/>
                    </a:ext>
                  </a:extLst>
                </a:gridCol>
                <a:gridCol w="624734">
                  <a:extLst>
                    <a:ext uri="{9D8B030D-6E8A-4147-A177-3AD203B41FA5}">
                      <a16:colId xmlns:a16="http://schemas.microsoft.com/office/drawing/2014/main" val="3542398633"/>
                    </a:ext>
                  </a:extLst>
                </a:gridCol>
                <a:gridCol w="624734">
                  <a:extLst>
                    <a:ext uri="{9D8B030D-6E8A-4147-A177-3AD203B41FA5}">
                      <a16:colId xmlns:a16="http://schemas.microsoft.com/office/drawing/2014/main" val="2619054400"/>
                    </a:ext>
                  </a:extLst>
                </a:gridCol>
                <a:gridCol w="624734">
                  <a:extLst>
                    <a:ext uri="{9D8B030D-6E8A-4147-A177-3AD203B41FA5}">
                      <a16:colId xmlns:a16="http://schemas.microsoft.com/office/drawing/2014/main" val="139973498"/>
                    </a:ext>
                  </a:extLst>
                </a:gridCol>
                <a:gridCol w="624734">
                  <a:extLst>
                    <a:ext uri="{9D8B030D-6E8A-4147-A177-3AD203B41FA5}">
                      <a16:colId xmlns:a16="http://schemas.microsoft.com/office/drawing/2014/main" val="515184970"/>
                    </a:ext>
                  </a:extLst>
                </a:gridCol>
                <a:gridCol w="624734">
                  <a:extLst>
                    <a:ext uri="{9D8B030D-6E8A-4147-A177-3AD203B41FA5}">
                      <a16:colId xmlns:a16="http://schemas.microsoft.com/office/drawing/2014/main" val="3374432445"/>
                    </a:ext>
                  </a:extLst>
                </a:gridCol>
                <a:gridCol w="624734">
                  <a:extLst>
                    <a:ext uri="{9D8B030D-6E8A-4147-A177-3AD203B41FA5}">
                      <a16:colId xmlns:a16="http://schemas.microsoft.com/office/drawing/2014/main" val="551907147"/>
                    </a:ext>
                  </a:extLst>
                </a:gridCol>
                <a:gridCol w="624734">
                  <a:extLst>
                    <a:ext uri="{9D8B030D-6E8A-4147-A177-3AD203B41FA5}">
                      <a16:colId xmlns:a16="http://schemas.microsoft.com/office/drawing/2014/main" val="561155500"/>
                    </a:ext>
                  </a:extLst>
                </a:gridCol>
              </a:tblGrid>
              <a:tr h="202247">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　　　品</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4193085773"/>
                  </a:ext>
                </a:extLst>
              </a:tr>
              <a:tr h="202247">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Ⅹ6・4・1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前期繰越①</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次期繰越④</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2377232241"/>
                  </a:ext>
                </a:extLst>
              </a:tr>
              <a:tr h="202247">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Ⅹ6・6・1</a:t>
                      </a: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普通預金②</a:t>
                      </a: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036515594"/>
                  </a:ext>
                </a:extLst>
              </a:tr>
              <a:tr h="207433">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③</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⑤</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618457852"/>
                  </a:ext>
                </a:extLst>
              </a:tr>
              <a:tr h="207433">
                <a:tc>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extLst>
                  <a:ext uri="{0D108BD9-81ED-4DB2-BD59-A6C34878D82A}">
                    <a16:rowId xmlns:a16="http://schemas.microsoft.com/office/drawing/2014/main" val="3204330014"/>
                  </a:ext>
                </a:extLst>
              </a:tr>
              <a:tr h="202247">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備品減価償却累計額</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779896097"/>
                  </a:ext>
                </a:extLst>
              </a:tr>
              <a:tr h="202247">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次期繰越⑥</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Ⅹ6・4・1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前期繰越⑧</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1036193142"/>
                  </a:ext>
                </a:extLst>
              </a:tr>
              <a:tr h="202247">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⑨⑩</a:t>
                      </a: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219399052"/>
                  </a:ext>
                </a:extLst>
              </a:tr>
              <a:tr h="207433">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⑦</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⑪</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530403213"/>
                  </a:ext>
                </a:extLst>
              </a:tr>
              <a:tr h="207433">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2639983615"/>
                  </a:ext>
                </a:extLst>
              </a:tr>
              <a:tr h="202247">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備品減価償却費</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427283158"/>
                  </a:ext>
                </a:extLst>
              </a:tr>
              <a:tr h="202247">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⑫⑬</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FF0000"/>
                          </a:solidFill>
                          <a:effectLst/>
                          <a:latin typeface="HGS明朝B" panose="02020800000000000000" pitchFamily="18" charset="-128"/>
                          <a:ea typeface="HGS明朝B" panose="02020800000000000000" pitchFamily="18" charset="-128"/>
                        </a:rPr>
                        <a:t>損益⑮</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532512228"/>
                  </a:ext>
                </a:extLst>
              </a:tr>
              <a:tr h="207433">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⑭</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⑯</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984749516"/>
                  </a:ext>
                </a:extLst>
              </a:tr>
              <a:tr h="207433">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extLst>
                  <a:ext uri="{0D108BD9-81ED-4DB2-BD59-A6C34878D82A}">
                    <a16:rowId xmlns:a16="http://schemas.microsoft.com/office/drawing/2014/main" val="944916455"/>
                  </a:ext>
                </a:extLst>
              </a:tr>
            </a:tbl>
          </a:graphicData>
        </a:graphic>
      </p:graphicFrame>
      <p:cxnSp>
        <p:nvCxnSpPr>
          <p:cNvPr id="7" name="直線コネクタ 6">
            <a:extLst>
              <a:ext uri="{FF2B5EF4-FFF2-40B4-BE49-F238E27FC236}">
                <a16:creationId xmlns:a16="http://schemas.microsoft.com/office/drawing/2014/main" id="{3E1BA606-B7D5-4180-A174-9B0D9D0E508E}"/>
              </a:ext>
            </a:extLst>
          </p:cNvPr>
          <p:cNvCxnSpPr/>
          <p:nvPr/>
        </p:nvCxnSpPr>
        <p:spPr>
          <a:xfrm flipH="1">
            <a:off x="6808843" y="3879430"/>
            <a:ext cx="288032" cy="2160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345B07B4-9C45-4AB3-94D1-E7B438BEE272}"/>
              </a:ext>
            </a:extLst>
          </p:cNvPr>
          <p:cNvCxnSpPr/>
          <p:nvPr/>
        </p:nvCxnSpPr>
        <p:spPr>
          <a:xfrm flipH="1">
            <a:off x="3064427" y="4959550"/>
            <a:ext cx="216024" cy="2160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9" name="表 8">
            <a:extLst>
              <a:ext uri="{FF2B5EF4-FFF2-40B4-BE49-F238E27FC236}">
                <a16:creationId xmlns:a16="http://schemas.microsoft.com/office/drawing/2014/main" id="{4269E72C-D152-4F16-B983-4FC24ECF64F4}"/>
              </a:ext>
            </a:extLst>
          </p:cNvPr>
          <p:cNvGraphicFramePr>
            <a:graphicFrameLocks noGrp="1"/>
          </p:cNvGraphicFramePr>
          <p:nvPr/>
        </p:nvGraphicFramePr>
        <p:xfrm>
          <a:off x="1022487" y="1208450"/>
          <a:ext cx="7886697" cy="2056888"/>
        </p:xfrm>
        <a:graphic>
          <a:graphicData uri="http://schemas.openxmlformats.org/drawingml/2006/table">
            <a:tbl>
              <a:tblPr/>
              <a:tblGrid>
                <a:gridCol w="331374">
                  <a:extLst>
                    <a:ext uri="{9D8B030D-6E8A-4147-A177-3AD203B41FA5}">
                      <a16:colId xmlns:a16="http://schemas.microsoft.com/office/drawing/2014/main" val="1416523863"/>
                    </a:ext>
                  </a:extLst>
                </a:gridCol>
                <a:gridCol w="331374">
                  <a:extLst>
                    <a:ext uri="{9D8B030D-6E8A-4147-A177-3AD203B41FA5}">
                      <a16:colId xmlns:a16="http://schemas.microsoft.com/office/drawing/2014/main" val="959352322"/>
                    </a:ext>
                  </a:extLst>
                </a:gridCol>
                <a:gridCol w="331374">
                  <a:extLst>
                    <a:ext uri="{9D8B030D-6E8A-4147-A177-3AD203B41FA5}">
                      <a16:colId xmlns:a16="http://schemas.microsoft.com/office/drawing/2014/main" val="3098824005"/>
                    </a:ext>
                  </a:extLst>
                </a:gridCol>
                <a:gridCol w="1060397">
                  <a:extLst>
                    <a:ext uri="{9D8B030D-6E8A-4147-A177-3AD203B41FA5}">
                      <a16:colId xmlns:a16="http://schemas.microsoft.com/office/drawing/2014/main" val="2198223503"/>
                    </a:ext>
                  </a:extLst>
                </a:gridCol>
                <a:gridCol w="530198">
                  <a:extLst>
                    <a:ext uri="{9D8B030D-6E8A-4147-A177-3AD203B41FA5}">
                      <a16:colId xmlns:a16="http://schemas.microsoft.com/office/drawing/2014/main" val="2808035106"/>
                    </a:ext>
                  </a:extLst>
                </a:gridCol>
                <a:gridCol w="530198">
                  <a:extLst>
                    <a:ext uri="{9D8B030D-6E8A-4147-A177-3AD203B41FA5}">
                      <a16:colId xmlns:a16="http://schemas.microsoft.com/office/drawing/2014/main" val="485728384"/>
                    </a:ext>
                  </a:extLst>
                </a:gridCol>
                <a:gridCol w="530198">
                  <a:extLst>
                    <a:ext uri="{9D8B030D-6E8A-4147-A177-3AD203B41FA5}">
                      <a16:colId xmlns:a16="http://schemas.microsoft.com/office/drawing/2014/main" val="4124215404"/>
                    </a:ext>
                  </a:extLst>
                </a:gridCol>
                <a:gridCol w="530198">
                  <a:extLst>
                    <a:ext uri="{9D8B030D-6E8A-4147-A177-3AD203B41FA5}">
                      <a16:colId xmlns:a16="http://schemas.microsoft.com/office/drawing/2014/main" val="3326408"/>
                    </a:ext>
                  </a:extLst>
                </a:gridCol>
                <a:gridCol w="530198">
                  <a:extLst>
                    <a:ext uri="{9D8B030D-6E8A-4147-A177-3AD203B41FA5}">
                      <a16:colId xmlns:a16="http://schemas.microsoft.com/office/drawing/2014/main" val="2746799957"/>
                    </a:ext>
                  </a:extLst>
                </a:gridCol>
                <a:gridCol w="530198">
                  <a:extLst>
                    <a:ext uri="{9D8B030D-6E8A-4147-A177-3AD203B41FA5}">
                      <a16:colId xmlns:a16="http://schemas.microsoft.com/office/drawing/2014/main" val="1457446695"/>
                    </a:ext>
                  </a:extLst>
                </a:gridCol>
                <a:gridCol w="530198">
                  <a:extLst>
                    <a:ext uri="{9D8B030D-6E8A-4147-A177-3AD203B41FA5}">
                      <a16:colId xmlns:a16="http://schemas.microsoft.com/office/drawing/2014/main" val="92382419"/>
                    </a:ext>
                  </a:extLst>
                </a:gridCol>
                <a:gridCol w="530198">
                  <a:extLst>
                    <a:ext uri="{9D8B030D-6E8A-4147-A177-3AD203B41FA5}">
                      <a16:colId xmlns:a16="http://schemas.microsoft.com/office/drawing/2014/main" val="938392217"/>
                    </a:ext>
                  </a:extLst>
                </a:gridCol>
                <a:gridCol w="530198">
                  <a:extLst>
                    <a:ext uri="{9D8B030D-6E8A-4147-A177-3AD203B41FA5}">
                      <a16:colId xmlns:a16="http://schemas.microsoft.com/office/drawing/2014/main" val="2428165590"/>
                    </a:ext>
                  </a:extLst>
                </a:gridCol>
                <a:gridCol w="530198">
                  <a:extLst>
                    <a:ext uri="{9D8B030D-6E8A-4147-A177-3AD203B41FA5}">
                      <a16:colId xmlns:a16="http://schemas.microsoft.com/office/drawing/2014/main" val="3207265143"/>
                    </a:ext>
                  </a:extLst>
                </a:gridCol>
                <a:gridCol w="530198">
                  <a:extLst>
                    <a:ext uri="{9D8B030D-6E8A-4147-A177-3AD203B41FA5}">
                      <a16:colId xmlns:a16="http://schemas.microsoft.com/office/drawing/2014/main" val="2627812577"/>
                    </a:ext>
                  </a:extLst>
                </a:gridCol>
              </a:tblGrid>
              <a:tr h="257111">
                <a:tc gridSpan="4">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7357" marR="7357" marT="73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固　定　資　産　台　帳</a:t>
                      </a:r>
                    </a:p>
                  </a:txBody>
                  <a:tcPr marL="7357" marR="7357" marT="7357"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7357" marR="7357" marT="73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79443002"/>
                  </a:ext>
                </a:extLst>
              </a:tr>
              <a:tr h="257111">
                <a:tc gridSpan="4">
                  <a:txBody>
                    <a:bodyPr/>
                    <a:lstStyle/>
                    <a:p>
                      <a:pPr algn="l"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Ⅹ7</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日</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extLst>
                  <a:ext uri="{0D108BD9-81ED-4DB2-BD59-A6C34878D82A}">
                    <a16:rowId xmlns:a16="http://schemas.microsoft.com/office/drawing/2014/main" val="2720866866"/>
                  </a:ext>
                </a:extLst>
              </a:tr>
              <a:tr h="257111">
                <a:tc rowSpan="2" gridSpan="3">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取得年月日</a:t>
                      </a:r>
                    </a:p>
                  </a:txBody>
                  <a:tcPr marL="7357" marR="7357" marT="7357" marB="0" anchor="ctr">
                    <a:lnL>
                      <a:noFill/>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種類・数量</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耐用</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a:noFill/>
                    </a:lnB>
                  </a:tcPr>
                </a:tc>
                <a:tc rowSpan="2"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取得原価</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gridSpan="6">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減価償却累計額</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期末帳</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簿価額</a:t>
                      </a:r>
                    </a:p>
                  </a:txBody>
                  <a:tcPr marL="7357" marR="7357" marT="7357" marB="0" anchor="ctr">
                    <a:lnL w="6350" cap="flat" cmpd="sng" algn="ctr">
                      <a:solidFill>
                        <a:srgbClr val="FF0000"/>
                      </a:solidFill>
                      <a:prstDash val="solid"/>
                      <a:round/>
                      <a:headEnd type="none" w="med" len="med"/>
                      <a:tailEnd type="none" w="med" len="med"/>
                    </a:lnL>
                    <a:lnR>
                      <a:noFill/>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extLst>
                  <a:ext uri="{0D108BD9-81ED-4DB2-BD59-A6C34878D82A}">
                    <a16:rowId xmlns:a16="http://schemas.microsoft.com/office/drawing/2014/main" val="2108094575"/>
                  </a:ext>
                </a:extLst>
              </a:tr>
              <a:tr h="257111">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年数</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期首残高</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当期増減高</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期末残高</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086181672"/>
                  </a:ext>
                </a:extLst>
              </a:tr>
              <a:tr h="257111">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Ⅹ4</a:t>
                      </a:r>
                    </a:p>
                  </a:txBody>
                  <a:tcPr marL="7357" marR="7357" marT="7357"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X　4</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7357" marR="88284" marT="7357"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02932101"/>
                  </a:ext>
                </a:extLst>
              </a:tr>
              <a:tr h="257111">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Ⅹ5</a:t>
                      </a:r>
                    </a:p>
                  </a:txBody>
                  <a:tcPr marL="7357" marR="7357" marT="7357"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Y　1</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960,000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760,000</a:t>
                      </a:r>
                    </a:p>
                  </a:txBody>
                  <a:tcPr marL="7357" marR="88284" marT="7357"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58991273"/>
                  </a:ext>
                </a:extLst>
              </a:tr>
              <a:tr h="257111">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Ⅹ6</a:t>
                      </a:r>
                    </a:p>
                  </a:txBody>
                  <a:tcPr marL="7357" marR="7357" marT="7357"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Z　2</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570,000</a:t>
                      </a:r>
                    </a:p>
                  </a:txBody>
                  <a:tcPr marL="7357" marR="88284" marT="7357"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26870765"/>
                  </a:ext>
                </a:extLst>
              </a:tr>
              <a:tr h="257111">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計</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480,000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1,930,000</a:t>
                      </a:r>
                    </a:p>
                  </a:txBody>
                  <a:tcPr marL="7357" marR="88284" marT="7357"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24759971"/>
                  </a:ext>
                </a:extLst>
              </a:tr>
            </a:tbl>
          </a:graphicData>
        </a:graphic>
      </p:graphicFrame>
    </p:spTree>
    <p:extLst>
      <p:ext uri="{BB962C8B-B14F-4D97-AF65-F5344CB8AC3E}">
        <p14:creationId xmlns:p14="http://schemas.microsoft.com/office/powerpoint/2010/main" val="790326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4051" y="365127"/>
            <a:ext cx="9376510" cy="471586"/>
          </a:xfrm>
        </p:spPr>
        <p:txBody>
          <a:bodyPr>
            <a:normAutofit/>
          </a:bodyPr>
          <a:lstStyle/>
          <a:p>
            <a:pPr defTabSz="9144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④ </a:t>
            </a:r>
            <a:r>
              <a:rPr lang="ja-JP" altLang="en-US" sz="1600" dirty="0">
                <a:solidFill>
                  <a:prstClr val="black"/>
                </a:solidFill>
                <a:latin typeface="HGS明朝B" panose="02020800000000000000" pitchFamily="18" charset="-128"/>
                <a:ea typeface="HGS明朝B" panose="02020800000000000000" pitchFamily="18" charset="-128"/>
              </a:rPr>
              <a:t>解答</a:t>
            </a:r>
            <a:endParaRPr lang="en-US" altLang="ja-JP" sz="1600" dirty="0">
              <a:solidFill>
                <a:prstClr val="black"/>
              </a:solidFill>
              <a:latin typeface="HGS明朝B" panose="02020800000000000000" pitchFamily="18" charset="-128"/>
              <a:ea typeface="HGS明朝B" panose="02020800000000000000" pitchFamily="18" charset="-128"/>
              <a:cs typeface="+mn-cs"/>
            </a:endParaRPr>
          </a:p>
        </p:txBody>
      </p:sp>
      <p:sp>
        <p:nvSpPr>
          <p:cNvPr id="8" name="フッター プレースホルダー 2">
            <a:extLst>
              <a:ext uri="{FF2B5EF4-FFF2-40B4-BE49-F238E27FC236}">
                <a16:creationId xmlns:a16="http://schemas.microsoft.com/office/drawing/2014/main" id="{6A9FB76D-891C-4B85-91CF-401BE0AE3858}"/>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graphicFrame>
        <p:nvGraphicFramePr>
          <p:cNvPr id="5" name="表 4">
            <a:extLst>
              <a:ext uri="{FF2B5EF4-FFF2-40B4-BE49-F238E27FC236}">
                <a16:creationId xmlns:a16="http://schemas.microsoft.com/office/drawing/2014/main" id="{9F66F816-FC4A-4F0D-A6AE-42D979C44135}"/>
              </a:ext>
            </a:extLst>
          </p:cNvPr>
          <p:cNvGraphicFramePr>
            <a:graphicFrameLocks noGrp="1"/>
          </p:cNvGraphicFramePr>
          <p:nvPr/>
        </p:nvGraphicFramePr>
        <p:xfrm>
          <a:off x="1846555" y="1268761"/>
          <a:ext cx="8664610" cy="4985988"/>
        </p:xfrm>
        <a:graphic>
          <a:graphicData uri="http://schemas.openxmlformats.org/drawingml/2006/table">
            <a:tbl>
              <a:tblPr/>
              <a:tblGrid>
                <a:gridCol w="720554">
                  <a:extLst>
                    <a:ext uri="{9D8B030D-6E8A-4147-A177-3AD203B41FA5}">
                      <a16:colId xmlns:a16="http://schemas.microsoft.com/office/drawing/2014/main" val="2818367237"/>
                    </a:ext>
                  </a:extLst>
                </a:gridCol>
                <a:gridCol w="720554">
                  <a:extLst>
                    <a:ext uri="{9D8B030D-6E8A-4147-A177-3AD203B41FA5}">
                      <a16:colId xmlns:a16="http://schemas.microsoft.com/office/drawing/2014/main" val="1472215331"/>
                    </a:ext>
                  </a:extLst>
                </a:gridCol>
                <a:gridCol w="720554">
                  <a:extLst>
                    <a:ext uri="{9D8B030D-6E8A-4147-A177-3AD203B41FA5}">
                      <a16:colId xmlns:a16="http://schemas.microsoft.com/office/drawing/2014/main" val="2593174851"/>
                    </a:ext>
                  </a:extLst>
                </a:gridCol>
                <a:gridCol w="720554">
                  <a:extLst>
                    <a:ext uri="{9D8B030D-6E8A-4147-A177-3AD203B41FA5}">
                      <a16:colId xmlns:a16="http://schemas.microsoft.com/office/drawing/2014/main" val="2378845414"/>
                    </a:ext>
                  </a:extLst>
                </a:gridCol>
                <a:gridCol w="720554">
                  <a:extLst>
                    <a:ext uri="{9D8B030D-6E8A-4147-A177-3AD203B41FA5}">
                      <a16:colId xmlns:a16="http://schemas.microsoft.com/office/drawing/2014/main" val="490600932"/>
                    </a:ext>
                  </a:extLst>
                </a:gridCol>
                <a:gridCol w="720554">
                  <a:extLst>
                    <a:ext uri="{9D8B030D-6E8A-4147-A177-3AD203B41FA5}">
                      <a16:colId xmlns:a16="http://schemas.microsoft.com/office/drawing/2014/main" val="2999552846"/>
                    </a:ext>
                  </a:extLst>
                </a:gridCol>
                <a:gridCol w="720554">
                  <a:extLst>
                    <a:ext uri="{9D8B030D-6E8A-4147-A177-3AD203B41FA5}">
                      <a16:colId xmlns:a16="http://schemas.microsoft.com/office/drawing/2014/main" val="3998714990"/>
                    </a:ext>
                  </a:extLst>
                </a:gridCol>
                <a:gridCol w="720554">
                  <a:extLst>
                    <a:ext uri="{9D8B030D-6E8A-4147-A177-3AD203B41FA5}">
                      <a16:colId xmlns:a16="http://schemas.microsoft.com/office/drawing/2014/main" val="3533915724"/>
                    </a:ext>
                  </a:extLst>
                </a:gridCol>
                <a:gridCol w="720554">
                  <a:extLst>
                    <a:ext uri="{9D8B030D-6E8A-4147-A177-3AD203B41FA5}">
                      <a16:colId xmlns:a16="http://schemas.microsoft.com/office/drawing/2014/main" val="4147224150"/>
                    </a:ext>
                  </a:extLst>
                </a:gridCol>
                <a:gridCol w="720554">
                  <a:extLst>
                    <a:ext uri="{9D8B030D-6E8A-4147-A177-3AD203B41FA5}">
                      <a16:colId xmlns:a16="http://schemas.microsoft.com/office/drawing/2014/main" val="2398606501"/>
                    </a:ext>
                  </a:extLst>
                </a:gridCol>
                <a:gridCol w="585008">
                  <a:extLst>
                    <a:ext uri="{9D8B030D-6E8A-4147-A177-3AD203B41FA5}">
                      <a16:colId xmlns:a16="http://schemas.microsoft.com/office/drawing/2014/main" val="3111999663"/>
                    </a:ext>
                  </a:extLst>
                </a:gridCol>
                <a:gridCol w="153508">
                  <a:extLst>
                    <a:ext uri="{9D8B030D-6E8A-4147-A177-3AD203B41FA5}">
                      <a16:colId xmlns:a16="http://schemas.microsoft.com/office/drawing/2014/main" val="1128196980"/>
                    </a:ext>
                  </a:extLst>
                </a:gridCol>
                <a:gridCol w="720554">
                  <a:extLst>
                    <a:ext uri="{9D8B030D-6E8A-4147-A177-3AD203B41FA5}">
                      <a16:colId xmlns:a16="http://schemas.microsoft.com/office/drawing/2014/main" val="1306050731"/>
                    </a:ext>
                  </a:extLst>
                </a:gridCol>
              </a:tblGrid>
              <a:tr h="313148">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　　　品</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pPr algn="l" fontAlgn="ctr"/>
                      <a:endParaRPr lang="ja-JP" altLang="en-US" sz="14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37175344"/>
                  </a:ext>
                </a:extLst>
              </a:tr>
              <a:tr h="313148">
                <a:tc gridSpan="2">
                  <a:txBody>
                    <a:bodyPr/>
                    <a:lstStyle/>
                    <a:p>
                      <a:pPr algn="ctr" fontAlgn="ctr"/>
                      <a:r>
                        <a:rPr lang="en-US" sz="1600" b="0" i="0" u="none" strike="noStrike" dirty="0">
                          <a:solidFill>
                            <a:srgbClr val="000000"/>
                          </a:solidFill>
                          <a:effectLst/>
                          <a:latin typeface="HGS明朝B" panose="02020800000000000000" pitchFamily="18" charset="-128"/>
                          <a:ea typeface="HGS明朝B" panose="02020800000000000000" pitchFamily="18" charset="-128"/>
                        </a:rPr>
                        <a:t>Ⅹ6・4・1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前期繰越①</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2,160,000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en-US" sz="16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次期繰越④</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27087645"/>
                  </a:ext>
                </a:extLst>
              </a:tr>
              <a:tr h="313148">
                <a:tc gridSpan="2">
                  <a:txBody>
                    <a:bodyPr/>
                    <a:lstStyle/>
                    <a:p>
                      <a:pPr algn="ctr" fontAlgn="ctr"/>
                      <a:r>
                        <a:rPr lang="en-US" sz="1600" b="0" i="0" u="none" strike="noStrike" dirty="0">
                          <a:solidFill>
                            <a:srgbClr val="000000"/>
                          </a:solidFill>
                          <a:effectLst/>
                          <a:latin typeface="HGS明朝B" panose="02020800000000000000" pitchFamily="18" charset="-128"/>
                          <a:ea typeface="HGS明朝B" panose="02020800000000000000" pitchFamily="18" charset="-128"/>
                        </a:rPr>
                        <a:t>Ⅹ6・6・1</a:t>
                      </a: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普通預金②</a:t>
                      </a: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8643" marR="103717" marT="8643" marB="0" anchor="ctr">
                    <a:lnL>
                      <a:noFill/>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dist"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3">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27151867"/>
                  </a:ext>
                </a:extLst>
              </a:tr>
              <a:tr h="313148">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③</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⑤</a:t>
                      </a:r>
                    </a:p>
                  </a:txBody>
                  <a:tcPr marL="8643" marR="103717" marT="8643" marB="0" anchor="ctr">
                    <a:lnL>
                      <a:noFill/>
                    </a:lnL>
                    <a:lnR>
                      <a:noFill/>
                    </a:lnR>
                    <a:lnT>
                      <a:noFill/>
                    </a:lnT>
                    <a:lnB>
                      <a:noFill/>
                    </a:lnB>
                  </a:tcPr>
                </a:tc>
                <a:tc hMerge="1">
                  <a:txBody>
                    <a:bodyPr/>
                    <a:lstStyle/>
                    <a:p>
                      <a:endParaRPr kumimoji="1" lang="ja-JP" altLang="en-US"/>
                    </a:p>
                  </a:txBody>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2,800,000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28451778"/>
                  </a:ext>
                </a:extLst>
              </a:tr>
              <a:tr h="313148">
                <a:tc>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dist"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dist"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gridSpan="2">
                  <a:txBody>
                    <a:bodyPr/>
                    <a:lstStyle/>
                    <a:p>
                      <a:pPr algn="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hMerge="1">
                  <a:txBody>
                    <a:bodyPr/>
                    <a:lstStyle/>
                    <a:p>
                      <a:pPr algn="r" fontAlgn="ctr"/>
                      <a:endParaRPr lang="ja-JP" altLang="en-US" sz="14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extLst>
                  <a:ext uri="{0D108BD9-81ED-4DB2-BD59-A6C34878D82A}">
                    <a16:rowId xmlns:a16="http://schemas.microsoft.com/office/drawing/2014/main" val="2582921835"/>
                  </a:ext>
                </a:extLst>
              </a:tr>
              <a:tr h="313148">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備品減価償却累計額</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pPr algn="l" fontAlgn="ctr"/>
                      <a:endParaRPr lang="ja-JP" altLang="en-US" sz="14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565066171"/>
                  </a:ext>
                </a:extLst>
              </a:tr>
              <a:tr h="313148">
                <a:tc gridSpan="2">
                  <a:txBody>
                    <a:bodyPr/>
                    <a:lstStyle/>
                    <a:p>
                      <a:pPr algn="ctr" fontAlgn="ctr"/>
                      <a:r>
                        <a:rPr lang="en-US" sz="16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次期繰越⑥</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en-US" sz="1600" b="0" i="0" u="none" strike="noStrike" dirty="0">
                          <a:solidFill>
                            <a:srgbClr val="000000"/>
                          </a:solidFill>
                          <a:effectLst/>
                          <a:latin typeface="HGS明朝B" panose="02020800000000000000" pitchFamily="18" charset="-128"/>
                          <a:ea typeface="HGS明朝B" panose="02020800000000000000" pitchFamily="18" charset="-128"/>
                        </a:rPr>
                        <a:t>Ⅹ6・4・1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前期繰越⑧</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480,000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1614079"/>
                  </a:ext>
                </a:extLst>
              </a:tr>
              <a:tr h="614106">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a:txBody>
                    <a:bodyPr/>
                    <a:lstStyle/>
                    <a:p>
                      <a:pPr algn="dist"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6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⑨備品減価償却費⑩</a:t>
                      </a:r>
                    </a:p>
                  </a:txBody>
                  <a:tcPr marL="103717" marR="103717" marT="8643" marB="0" anchor="ctr">
                    <a:lnL>
                      <a:noFill/>
                    </a:lnL>
                    <a:lnR>
                      <a:noFill/>
                    </a:lnR>
                    <a:lnT>
                      <a:noFill/>
                    </a:lnT>
                    <a:lnB>
                      <a:noFill/>
                    </a:lnB>
                  </a:tcPr>
                </a:tc>
                <a:tc hMerge="1">
                  <a:txBody>
                    <a:bodyPr/>
                    <a:lstStyle/>
                    <a:p>
                      <a:endParaRPr kumimoji="1" lang="ja-JP" altLang="en-US"/>
                    </a:p>
                  </a:txBody>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43401500"/>
                  </a:ext>
                </a:extLst>
              </a:tr>
              <a:tr h="313148">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⑦</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⑪</a:t>
                      </a:r>
                    </a:p>
                  </a:txBody>
                  <a:tcPr marL="8643" marR="103717" marT="8643" marB="0" anchor="ctr">
                    <a:lnL>
                      <a:noFill/>
                    </a:lnL>
                    <a:lnR>
                      <a:noFill/>
                    </a:lnR>
                    <a:lnT>
                      <a:noFill/>
                    </a:lnT>
                    <a:lnB>
                      <a:noFill/>
                    </a:lnB>
                  </a:tcPr>
                </a:tc>
                <a:tc hMerge="1">
                  <a:txBody>
                    <a:bodyPr/>
                    <a:lstStyle/>
                    <a:p>
                      <a:endParaRPr kumimoji="1" lang="ja-JP" altLang="en-US"/>
                    </a:p>
                  </a:txBody>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30146303"/>
                  </a:ext>
                </a:extLst>
              </a:tr>
              <a:tr h="313148">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3">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73110039"/>
                  </a:ext>
                </a:extLst>
              </a:tr>
              <a:tr h="313148">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備品減価償却費</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pPr algn="l" fontAlgn="ctr"/>
                      <a:endParaRPr lang="ja-JP" altLang="en-US" sz="14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591322279"/>
                  </a:ext>
                </a:extLst>
              </a:tr>
              <a:tr h="614106">
                <a:tc gridSpan="2">
                  <a:txBody>
                    <a:bodyPr/>
                    <a:lstStyle/>
                    <a:p>
                      <a:pPr algn="ctr" fontAlgn="ctr"/>
                      <a:r>
                        <a:rPr lang="en-US" sz="16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⑫備品減価償却累計額⑬</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6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600" b="0" i="0" u="none" strike="noStrike" dirty="0">
                          <a:solidFill>
                            <a:srgbClr val="FF0000"/>
                          </a:solidFill>
                          <a:effectLst/>
                          <a:latin typeface="HGS明朝B" panose="02020800000000000000" pitchFamily="18" charset="-128"/>
                          <a:ea typeface="HGS明朝B" panose="02020800000000000000" pitchFamily="18" charset="-128"/>
                        </a:rPr>
                        <a:t>損益⑮</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79226146"/>
                  </a:ext>
                </a:extLst>
              </a:tr>
              <a:tr h="313148">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⑭</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⑯</a:t>
                      </a:r>
                    </a:p>
                  </a:txBody>
                  <a:tcPr marL="8643" marR="103717" marT="8643" marB="0" anchor="ctr">
                    <a:lnL>
                      <a:noFill/>
                    </a:lnL>
                    <a:lnR>
                      <a:noFill/>
                    </a:lnR>
                    <a:lnT>
                      <a:noFill/>
                    </a:lnT>
                    <a:lnB>
                      <a:noFill/>
                    </a:lnB>
                  </a:tcPr>
                </a:tc>
                <a:tc hMerge="1">
                  <a:txBody>
                    <a:bodyPr/>
                    <a:lstStyle/>
                    <a:p>
                      <a:endParaRPr kumimoji="1" lang="ja-JP" altLang="en-US"/>
                    </a:p>
                  </a:txBody>
                  <a:tcPr/>
                </a:tc>
                <a:tc gridSpan="3">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8563528"/>
                  </a:ext>
                </a:extLst>
              </a:tr>
              <a:tr h="313148">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gridSpan="2">
                  <a:txBody>
                    <a:bodyPr/>
                    <a:lstStyle/>
                    <a:p>
                      <a:pPr algn="l"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hMerge="1">
                  <a:txBody>
                    <a:bodyPr/>
                    <a:lstStyle/>
                    <a:p>
                      <a:pPr algn="l" fontAlgn="ctr"/>
                      <a:endParaRPr lang="ja-JP" altLang="en-US" sz="14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extLst>
                  <a:ext uri="{0D108BD9-81ED-4DB2-BD59-A6C34878D82A}">
                    <a16:rowId xmlns:a16="http://schemas.microsoft.com/office/drawing/2014/main" val="323085552"/>
                  </a:ext>
                </a:extLst>
              </a:tr>
            </a:tbl>
          </a:graphicData>
        </a:graphic>
      </p:graphicFrame>
      <p:cxnSp>
        <p:nvCxnSpPr>
          <p:cNvPr id="6" name="直線コネクタ 5">
            <a:extLst>
              <a:ext uri="{FF2B5EF4-FFF2-40B4-BE49-F238E27FC236}">
                <a16:creationId xmlns:a16="http://schemas.microsoft.com/office/drawing/2014/main" id="{57D26469-7F03-4D25-A3AE-60BF0EABE988}"/>
              </a:ext>
            </a:extLst>
          </p:cNvPr>
          <p:cNvCxnSpPr>
            <a:cxnSpLocks/>
          </p:cNvCxnSpPr>
          <p:nvPr/>
        </p:nvCxnSpPr>
        <p:spPr>
          <a:xfrm flipH="1">
            <a:off x="8330219" y="1917577"/>
            <a:ext cx="849292" cy="30504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8EC063F7-E9FE-4B97-BFCB-B2824D0E67D9}"/>
              </a:ext>
            </a:extLst>
          </p:cNvPr>
          <p:cNvCxnSpPr>
            <a:cxnSpLocks/>
          </p:cNvCxnSpPr>
          <p:nvPr/>
        </p:nvCxnSpPr>
        <p:spPr>
          <a:xfrm flipH="1">
            <a:off x="4035388" y="3497802"/>
            <a:ext cx="1131416" cy="5759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9125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9F66F816-FC4A-4F0D-A6AE-42D979C44135}"/>
              </a:ext>
            </a:extLst>
          </p:cNvPr>
          <p:cNvGraphicFramePr>
            <a:graphicFrameLocks noGrp="1"/>
          </p:cNvGraphicFramePr>
          <p:nvPr/>
        </p:nvGraphicFramePr>
        <p:xfrm>
          <a:off x="1130410" y="2821587"/>
          <a:ext cx="7715196" cy="3534762"/>
        </p:xfrm>
        <a:graphic>
          <a:graphicData uri="http://schemas.openxmlformats.org/drawingml/2006/table">
            <a:tbl>
              <a:tblPr/>
              <a:tblGrid>
                <a:gridCol w="642933">
                  <a:extLst>
                    <a:ext uri="{9D8B030D-6E8A-4147-A177-3AD203B41FA5}">
                      <a16:colId xmlns:a16="http://schemas.microsoft.com/office/drawing/2014/main" val="2818367237"/>
                    </a:ext>
                  </a:extLst>
                </a:gridCol>
                <a:gridCol w="642933">
                  <a:extLst>
                    <a:ext uri="{9D8B030D-6E8A-4147-A177-3AD203B41FA5}">
                      <a16:colId xmlns:a16="http://schemas.microsoft.com/office/drawing/2014/main" val="1472215331"/>
                    </a:ext>
                  </a:extLst>
                </a:gridCol>
                <a:gridCol w="642933">
                  <a:extLst>
                    <a:ext uri="{9D8B030D-6E8A-4147-A177-3AD203B41FA5}">
                      <a16:colId xmlns:a16="http://schemas.microsoft.com/office/drawing/2014/main" val="2593174851"/>
                    </a:ext>
                  </a:extLst>
                </a:gridCol>
                <a:gridCol w="642933">
                  <a:extLst>
                    <a:ext uri="{9D8B030D-6E8A-4147-A177-3AD203B41FA5}">
                      <a16:colId xmlns:a16="http://schemas.microsoft.com/office/drawing/2014/main" val="2378845414"/>
                    </a:ext>
                  </a:extLst>
                </a:gridCol>
                <a:gridCol w="642933">
                  <a:extLst>
                    <a:ext uri="{9D8B030D-6E8A-4147-A177-3AD203B41FA5}">
                      <a16:colId xmlns:a16="http://schemas.microsoft.com/office/drawing/2014/main" val="490600932"/>
                    </a:ext>
                  </a:extLst>
                </a:gridCol>
                <a:gridCol w="642933">
                  <a:extLst>
                    <a:ext uri="{9D8B030D-6E8A-4147-A177-3AD203B41FA5}">
                      <a16:colId xmlns:a16="http://schemas.microsoft.com/office/drawing/2014/main" val="2999552846"/>
                    </a:ext>
                  </a:extLst>
                </a:gridCol>
                <a:gridCol w="642933">
                  <a:extLst>
                    <a:ext uri="{9D8B030D-6E8A-4147-A177-3AD203B41FA5}">
                      <a16:colId xmlns:a16="http://schemas.microsoft.com/office/drawing/2014/main" val="3998714990"/>
                    </a:ext>
                  </a:extLst>
                </a:gridCol>
                <a:gridCol w="642933">
                  <a:extLst>
                    <a:ext uri="{9D8B030D-6E8A-4147-A177-3AD203B41FA5}">
                      <a16:colId xmlns:a16="http://schemas.microsoft.com/office/drawing/2014/main" val="3533915724"/>
                    </a:ext>
                  </a:extLst>
                </a:gridCol>
                <a:gridCol w="642933">
                  <a:extLst>
                    <a:ext uri="{9D8B030D-6E8A-4147-A177-3AD203B41FA5}">
                      <a16:colId xmlns:a16="http://schemas.microsoft.com/office/drawing/2014/main" val="4147224150"/>
                    </a:ext>
                  </a:extLst>
                </a:gridCol>
                <a:gridCol w="642933">
                  <a:extLst>
                    <a:ext uri="{9D8B030D-6E8A-4147-A177-3AD203B41FA5}">
                      <a16:colId xmlns:a16="http://schemas.microsoft.com/office/drawing/2014/main" val="2398606501"/>
                    </a:ext>
                  </a:extLst>
                </a:gridCol>
                <a:gridCol w="642933">
                  <a:extLst>
                    <a:ext uri="{9D8B030D-6E8A-4147-A177-3AD203B41FA5}">
                      <a16:colId xmlns:a16="http://schemas.microsoft.com/office/drawing/2014/main" val="3111999663"/>
                    </a:ext>
                  </a:extLst>
                </a:gridCol>
                <a:gridCol w="642933">
                  <a:extLst>
                    <a:ext uri="{9D8B030D-6E8A-4147-A177-3AD203B41FA5}">
                      <a16:colId xmlns:a16="http://schemas.microsoft.com/office/drawing/2014/main" val="1306050731"/>
                    </a:ext>
                  </a:extLst>
                </a:gridCol>
              </a:tblGrid>
              <a:tr h="202247">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　　　品</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1037175344"/>
                  </a:ext>
                </a:extLst>
              </a:tr>
              <a:tr h="202247">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Ⅹ6・4・1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前期繰越①</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2,160,000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次期繰越④</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3827087645"/>
                  </a:ext>
                </a:extLst>
              </a:tr>
              <a:tr h="202247">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Ⅹ6・6・1</a:t>
                      </a: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普通預金②</a:t>
                      </a: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8643" marR="103717" marT="8643" marB="0" anchor="ctr">
                    <a:lnL>
                      <a:noFill/>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227151867"/>
                  </a:ext>
                </a:extLst>
              </a:tr>
              <a:tr h="207433">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③</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⑤</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528451778"/>
                  </a:ext>
                </a:extLst>
              </a:tr>
              <a:tr h="207433">
                <a:tc>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103717" marT="8643" marB="0" anchor="ctr">
                    <a:lnL>
                      <a:noFill/>
                    </a:lnL>
                    <a:lnR>
                      <a:noFill/>
                    </a:lnR>
                    <a:lnT w="25400" cap="flat" cmpd="dbl" algn="ctr">
                      <a:solidFill>
                        <a:srgbClr val="FF0000"/>
                      </a:solidFill>
                      <a:prstDash val="solid"/>
                      <a:round/>
                      <a:headEnd type="none" w="med" len="med"/>
                      <a:tailEnd type="none" w="med" len="med"/>
                    </a:lnT>
                    <a:lnB>
                      <a:noFill/>
                    </a:lnB>
                  </a:tcPr>
                </a:tc>
                <a:extLst>
                  <a:ext uri="{0D108BD9-81ED-4DB2-BD59-A6C34878D82A}">
                    <a16:rowId xmlns:a16="http://schemas.microsoft.com/office/drawing/2014/main" val="2582921835"/>
                  </a:ext>
                </a:extLst>
              </a:tr>
              <a:tr h="202247">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備品減価償却累計額</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565066171"/>
                  </a:ext>
                </a:extLst>
              </a:tr>
              <a:tr h="202247">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次期繰越⑥</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Ⅹ6・4・1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前期繰越⑧</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480,000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1831614079"/>
                  </a:ext>
                </a:extLst>
              </a:tr>
              <a:tr h="202247">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⑨備品減価　償却費⑩</a:t>
                      </a: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43401500"/>
                  </a:ext>
                </a:extLst>
              </a:tr>
              <a:tr h="207433">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⑦</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⑪</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530146303"/>
                  </a:ext>
                </a:extLst>
              </a:tr>
              <a:tr h="207433">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dist"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103717" marR="103717" marT="8643" marB="0" anchor="ctr">
                    <a:lnL>
                      <a:noFill/>
                    </a:lnL>
                    <a:lnR>
                      <a:noFill/>
                    </a:lnR>
                    <a:lnT>
                      <a:noFill/>
                    </a:lnT>
                    <a:lnB>
                      <a:noFill/>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2373110039"/>
                  </a:ext>
                </a:extLst>
              </a:tr>
              <a:tr h="202247">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備品減価償却費</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103717" marR="103717"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8643" marR="8643" marT="8643" marB="0" anchor="ctr">
                    <a:lnL>
                      <a:noFill/>
                    </a:lnL>
                    <a:lnR>
                      <a:noFill/>
                    </a:lnR>
                    <a:lnT>
                      <a:noFill/>
                    </a:lnT>
                    <a:lnB w="635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2591322279"/>
                  </a:ext>
                </a:extLst>
              </a:tr>
              <a:tr h="202247">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⑫備品減価償却累計額⑬</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400" b="0" i="0" u="none" strike="noStrike" dirty="0">
                          <a:solidFill>
                            <a:srgbClr val="000000"/>
                          </a:solidFill>
                          <a:effectLst/>
                          <a:latin typeface="HGS明朝B" panose="02020800000000000000" pitchFamily="18" charset="-128"/>
                          <a:ea typeface="HGS明朝B" panose="02020800000000000000" pitchFamily="18" charset="-128"/>
                        </a:rPr>
                        <a:t>Ⅹ7・3・31</a:t>
                      </a:r>
                    </a:p>
                  </a:txBody>
                  <a:tcPr marL="8643" marR="8643" marT="8643"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dist" fontAlgn="ctr"/>
                      <a:r>
                        <a:rPr lang="ja-JP" altLang="en-US" sz="1400" b="0" i="0" u="none" strike="noStrike" dirty="0">
                          <a:solidFill>
                            <a:srgbClr val="FF0000"/>
                          </a:solidFill>
                          <a:effectLst/>
                          <a:latin typeface="HGS明朝B" panose="02020800000000000000" pitchFamily="18" charset="-128"/>
                          <a:ea typeface="HGS明朝B" panose="02020800000000000000" pitchFamily="18" charset="-128"/>
                        </a:rPr>
                        <a:t>損益⑮</a:t>
                      </a:r>
                    </a:p>
                  </a:txBody>
                  <a:tcPr marL="103717" marR="103717" marT="8643" marB="0" anchor="ctr">
                    <a:lnL>
                      <a:noFill/>
                    </a:lnL>
                    <a:lnR>
                      <a:noFill/>
                    </a:lnR>
                    <a:lnT w="6350" cap="flat" cmpd="sng" algn="ctr">
                      <a:solidFill>
                        <a:srgbClr val="FF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79226146"/>
                  </a:ext>
                </a:extLst>
              </a:tr>
              <a:tr h="207433">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⑭</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w="6350" cap="flat" cmpd="sng" algn="ctr">
                      <a:solidFill>
                        <a:srgbClr val="FF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gridSpan="2">
                  <a:txBody>
                    <a:bodyPr/>
                    <a:lstStyle/>
                    <a:p>
                      <a:pPr algn="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⑯</a:t>
                      </a:r>
                    </a:p>
                  </a:txBody>
                  <a:tcPr marL="8643" marR="103717" marT="8643" marB="0" anchor="ctr">
                    <a:lnL>
                      <a:noFill/>
                    </a:lnL>
                    <a:lnR>
                      <a:noFill/>
                    </a:lnR>
                    <a:lnT>
                      <a:noFill/>
                    </a:lnT>
                    <a:lnB>
                      <a:noFill/>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8643" marR="103717" marT="8643"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8563528"/>
                  </a:ext>
                </a:extLst>
              </a:tr>
              <a:tr h="207433">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a:noFill/>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643" marR="8643" marT="8643" marB="0" anchor="ctr">
                    <a:lnL>
                      <a:noFill/>
                    </a:lnL>
                    <a:lnR>
                      <a:noFill/>
                    </a:lnR>
                    <a:lnT w="25400" cap="flat" cmpd="dbl" algn="ctr">
                      <a:solidFill>
                        <a:srgbClr val="FF0000"/>
                      </a:solidFill>
                      <a:prstDash val="solid"/>
                      <a:round/>
                      <a:headEnd type="none" w="med" len="med"/>
                      <a:tailEnd type="none" w="med" len="med"/>
                    </a:lnT>
                    <a:lnB>
                      <a:noFill/>
                    </a:lnB>
                  </a:tcPr>
                </a:tc>
                <a:extLst>
                  <a:ext uri="{0D108BD9-81ED-4DB2-BD59-A6C34878D82A}">
                    <a16:rowId xmlns:a16="http://schemas.microsoft.com/office/drawing/2014/main" val="323085552"/>
                  </a:ext>
                </a:extLst>
              </a:tr>
            </a:tbl>
          </a:graphicData>
        </a:graphic>
      </p:graphicFrame>
      <p:graphicFrame>
        <p:nvGraphicFramePr>
          <p:cNvPr id="28" name="表 27">
            <a:extLst>
              <a:ext uri="{FF2B5EF4-FFF2-40B4-BE49-F238E27FC236}">
                <a16:creationId xmlns:a16="http://schemas.microsoft.com/office/drawing/2014/main" id="{B8EDD0A6-134C-482F-8C4F-B1485C8C5702}"/>
              </a:ext>
            </a:extLst>
          </p:cNvPr>
          <p:cNvGraphicFramePr>
            <a:graphicFrameLocks noGrp="1"/>
          </p:cNvGraphicFramePr>
          <p:nvPr/>
        </p:nvGraphicFramePr>
        <p:xfrm>
          <a:off x="1439666" y="692691"/>
          <a:ext cx="7467608" cy="2056888"/>
        </p:xfrm>
        <a:graphic>
          <a:graphicData uri="http://schemas.openxmlformats.org/drawingml/2006/table">
            <a:tbl>
              <a:tblPr/>
              <a:tblGrid>
                <a:gridCol w="313765">
                  <a:extLst>
                    <a:ext uri="{9D8B030D-6E8A-4147-A177-3AD203B41FA5}">
                      <a16:colId xmlns:a16="http://schemas.microsoft.com/office/drawing/2014/main" val="1416523863"/>
                    </a:ext>
                  </a:extLst>
                </a:gridCol>
                <a:gridCol w="313765">
                  <a:extLst>
                    <a:ext uri="{9D8B030D-6E8A-4147-A177-3AD203B41FA5}">
                      <a16:colId xmlns:a16="http://schemas.microsoft.com/office/drawing/2014/main" val="959352322"/>
                    </a:ext>
                  </a:extLst>
                </a:gridCol>
                <a:gridCol w="313765">
                  <a:extLst>
                    <a:ext uri="{9D8B030D-6E8A-4147-A177-3AD203B41FA5}">
                      <a16:colId xmlns:a16="http://schemas.microsoft.com/office/drawing/2014/main" val="3098824005"/>
                    </a:ext>
                  </a:extLst>
                </a:gridCol>
                <a:gridCol w="1004049">
                  <a:extLst>
                    <a:ext uri="{9D8B030D-6E8A-4147-A177-3AD203B41FA5}">
                      <a16:colId xmlns:a16="http://schemas.microsoft.com/office/drawing/2014/main" val="2198223503"/>
                    </a:ext>
                  </a:extLst>
                </a:gridCol>
                <a:gridCol w="502024">
                  <a:extLst>
                    <a:ext uri="{9D8B030D-6E8A-4147-A177-3AD203B41FA5}">
                      <a16:colId xmlns:a16="http://schemas.microsoft.com/office/drawing/2014/main" val="2808035106"/>
                    </a:ext>
                  </a:extLst>
                </a:gridCol>
                <a:gridCol w="502024">
                  <a:extLst>
                    <a:ext uri="{9D8B030D-6E8A-4147-A177-3AD203B41FA5}">
                      <a16:colId xmlns:a16="http://schemas.microsoft.com/office/drawing/2014/main" val="485728384"/>
                    </a:ext>
                  </a:extLst>
                </a:gridCol>
                <a:gridCol w="502024">
                  <a:extLst>
                    <a:ext uri="{9D8B030D-6E8A-4147-A177-3AD203B41FA5}">
                      <a16:colId xmlns:a16="http://schemas.microsoft.com/office/drawing/2014/main" val="4124215404"/>
                    </a:ext>
                  </a:extLst>
                </a:gridCol>
                <a:gridCol w="502024">
                  <a:extLst>
                    <a:ext uri="{9D8B030D-6E8A-4147-A177-3AD203B41FA5}">
                      <a16:colId xmlns:a16="http://schemas.microsoft.com/office/drawing/2014/main" val="3326408"/>
                    </a:ext>
                  </a:extLst>
                </a:gridCol>
                <a:gridCol w="502024">
                  <a:extLst>
                    <a:ext uri="{9D8B030D-6E8A-4147-A177-3AD203B41FA5}">
                      <a16:colId xmlns:a16="http://schemas.microsoft.com/office/drawing/2014/main" val="2746799957"/>
                    </a:ext>
                  </a:extLst>
                </a:gridCol>
                <a:gridCol w="502024">
                  <a:extLst>
                    <a:ext uri="{9D8B030D-6E8A-4147-A177-3AD203B41FA5}">
                      <a16:colId xmlns:a16="http://schemas.microsoft.com/office/drawing/2014/main" val="1457446695"/>
                    </a:ext>
                  </a:extLst>
                </a:gridCol>
                <a:gridCol w="502024">
                  <a:extLst>
                    <a:ext uri="{9D8B030D-6E8A-4147-A177-3AD203B41FA5}">
                      <a16:colId xmlns:a16="http://schemas.microsoft.com/office/drawing/2014/main" val="92382419"/>
                    </a:ext>
                  </a:extLst>
                </a:gridCol>
                <a:gridCol w="502024">
                  <a:extLst>
                    <a:ext uri="{9D8B030D-6E8A-4147-A177-3AD203B41FA5}">
                      <a16:colId xmlns:a16="http://schemas.microsoft.com/office/drawing/2014/main" val="938392217"/>
                    </a:ext>
                  </a:extLst>
                </a:gridCol>
                <a:gridCol w="502024">
                  <a:extLst>
                    <a:ext uri="{9D8B030D-6E8A-4147-A177-3AD203B41FA5}">
                      <a16:colId xmlns:a16="http://schemas.microsoft.com/office/drawing/2014/main" val="2428165590"/>
                    </a:ext>
                  </a:extLst>
                </a:gridCol>
                <a:gridCol w="502024">
                  <a:extLst>
                    <a:ext uri="{9D8B030D-6E8A-4147-A177-3AD203B41FA5}">
                      <a16:colId xmlns:a16="http://schemas.microsoft.com/office/drawing/2014/main" val="3207265143"/>
                    </a:ext>
                  </a:extLst>
                </a:gridCol>
                <a:gridCol w="502024">
                  <a:extLst>
                    <a:ext uri="{9D8B030D-6E8A-4147-A177-3AD203B41FA5}">
                      <a16:colId xmlns:a16="http://schemas.microsoft.com/office/drawing/2014/main" val="2627812577"/>
                    </a:ext>
                  </a:extLst>
                </a:gridCol>
              </a:tblGrid>
              <a:tr h="257111">
                <a:tc gridSpan="4">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7357" marR="7357" marT="73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固　定　資　産　台　帳</a:t>
                      </a:r>
                    </a:p>
                  </a:txBody>
                  <a:tcPr marL="7357" marR="7357" marT="7357" marB="0" anchor="ctr">
                    <a:lnL>
                      <a:noFill/>
                    </a:lnL>
                    <a:lnR>
                      <a:noFill/>
                    </a:lnR>
                    <a:lnT>
                      <a:noFill/>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7357" marR="7357" marT="73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79443002"/>
                  </a:ext>
                </a:extLst>
              </a:tr>
              <a:tr h="257111">
                <a:tc gridSpan="4">
                  <a:txBody>
                    <a:bodyPr/>
                    <a:lstStyle/>
                    <a:p>
                      <a:pPr algn="l"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Ⅹ7</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月</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31</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日</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tc>
                  <a:txBody>
                    <a:bodyPr/>
                    <a:lstStyle/>
                    <a:p>
                      <a:pPr algn="r" fontAlgn="ct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7357" marR="7357" marT="7357" marB="0" anchor="ctr">
                    <a:lnL>
                      <a:noFill/>
                    </a:lnL>
                    <a:lnR>
                      <a:noFill/>
                    </a:lnR>
                    <a:lnT>
                      <a:noFill/>
                    </a:lnT>
                    <a:lnB w="25400" cap="flat" cmpd="dbl" algn="ctr">
                      <a:solidFill>
                        <a:srgbClr val="FF0000"/>
                      </a:solidFill>
                      <a:prstDash val="solid"/>
                      <a:round/>
                      <a:headEnd type="none" w="med" len="med"/>
                      <a:tailEnd type="none" w="med" len="med"/>
                    </a:lnB>
                  </a:tcPr>
                </a:tc>
                <a:extLst>
                  <a:ext uri="{0D108BD9-81ED-4DB2-BD59-A6C34878D82A}">
                    <a16:rowId xmlns:a16="http://schemas.microsoft.com/office/drawing/2014/main" val="2720866866"/>
                  </a:ext>
                </a:extLst>
              </a:tr>
              <a:tr h="257111">
                <a:tc rowSpan="2" gridSpan="3">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取得年月日</a:t>
                      </a:r>
                    </a:p>
                  </a:txBody>
                  <a:tcPr marL="7357" marR="7357" marT="7357" marB="0" anchor="ctr">
                    <a:lnL>
                      <a:noFill/>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種類・数量</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耐用</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a:noFill/>
                    </a:lnB>
                  </a:tcPr>
                </a:tc>
                <a:tc rowSpan="2"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取得原価</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tc gridSpan="6">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減価償却累計額</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期末帳</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400" b="0" i="0" u="none" strike="noStrike" dirty="0">
                          <a:solidFill>
                            <a:srgbClr val="000000"/>
                          </a:solidFill>
                          <a:effectLst/>
                          <a:latin typeface="HGS明朝B" panose="02020800000000000000" pitchFamily="18" charset="-128"/>
                          <a:ea typeface="HGS明朝B" panose="02020800000000000000" pitchFamily="18" charset="-128"/>
                        </a:rPr>
                        <a:t>簿価額</a:t>
                      </a:r>
                    </a:p>
                  </a:txBody>
                  <a:tcPr marL="7357" marR="7357" marT="7357" marB="0" anchor="ctr">
                    <a:lnL w="6350" cap="flat" cmpd="sng" algn="ctr">
                      <a:solidFill>
                        <a:srgbClr val="FF0000"/>
                      </a:solidFill>
                      <a:prstDash val="solid"/>
                      <a:round/>
                      <a:headEnd type="none" w="med" len="med"/>
                      <a:tailEnd type="none" w="med" len="med"/>
                    </a:lnL>
                    <a:lnR>
                      <a:noFill/>
                    </a:lnR>
                    <a:lnT w="25400" cap="flat" cmpd="dbl"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rowSpan="2" hMerge="1">
                  <a:txBody>
                    <a:bodyPr/>
                    <a:lstStyle/>
                    <a:p>
                      <a:endParaRPr kumimoji="1" lang="ja-JP" altLang="en-US"/>
                    </a:p>
                  </a:txBody>
                  <a:tcPr/>
                </a:tc>
                <a:extLst>
                  <a:ext uri="{0D108BD9-81ED-4DB2-BD59-A6C34878D82A}">
                    <a16:rowId xmlns:a16="http://schemas.microsoft.com/office/drawing/2014/main" val="2108094575"/>
                  </a:ext>
                </a:extLst>
              </a:tr>
              <a:tr h="257111">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年数</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a:noFill/>
                    </a:lnT>
                    <a:lnB w="6350" cap="flat" cmpd="sng" algn="ctr">
                      <a:solidFill>
                        <a:srgbClr val="FF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期首残高</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当期増減高</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期末残高</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086181672"/>
                  </a:ext>
                </a:extLst>
              </a:tr>
              <a:tr h="257111">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Ⅹ4</a:t>
                      </a:r>
                    </a:p>
                  </a:txBody>
                  <a:tcPr marL="7357" marR="7357" marT="7357" marB="0" anchor="ctr">
                    <a:lnL>
                      <a:noFill/>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X　4</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600,000</a:t>
                      </a:r>
                    </a:p>
                  </a:txBody>
                  <a:tcPr marL="7357" marR="88284" marT="7357"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02932101"/>
                  </a:ext>
                </a:extLst>
              </a:tr>
              <a:tr h="257111">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Ⅹ5</a:t>
                      </a:r>
                    </a:p>
                  </a:txBody>
                  <a:tcPr marL="7357" marR="7357" marT="7357"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Y　1</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960,000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80,000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200,000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760,000</a:t>
                      </a:r>
                    </a:p>
                  </a:txBody>
                  <a:tcPr marL="7357" marR="88284" marT="7357"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58991273"/>
                  </a:ext>
                </a:extLst>
              </a:tr>
              <a:tr h="257111">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Ⅹ6</a:t>
                      </a:r>
                    </a:p>
                  </a:txBody>
                  <a:tcPr marL="7357" marR="7357" marT="7357"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6</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備品</a:t>
                      </a:r>
                      <a:r>
                        <a:rPr lang="en-US" sz="1400" b="0" i="0" u="none" strike="noStrike" dirty="0">
                          <a:solidFill>
                            <a:srgbClr val="000000"/>
                          </a:solidFill>
                          <a:effectLst/>
                          <a:latin typeface="HGS明朝B" panose="02020800000000000000" pitchFamily="18" charset="-128"/>
                          <a:ea typeface="HGS明朝B" panose="02020800000000000000" pitchFamily="18" charset="-128"/>
                        </a:rPr>
                        <a:t>Z　2</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150,000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570,000</a:t>
                      </a:r>
                    </a:p>
                  </a:txBody>
                  <a:tcPr marL="7357" marR="88284" marT="7357" marB="0" anchor="ctr">
                    <a:lnL w="6350" cap="flat" cmpd="sng" algn="ctr">
                      <a:solidFill>
                        <a:srgbClr val="FF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26870765"/>
                  </a:ext>
                </a:extLst>
              </a:tr>
              <a:tr h="257111">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a:noFill/>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計</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　</a:t>
                      </a:r>
                    </a:p>
                  </a:txBody>
                  <a:tcPr marL="7357" marR="7357"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2,880,000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480,000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470,000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950,000</a:t>
                      </a:r>
                    </a:p>
                  </a:txBody>
                  <a:tcPr marL="7357" marR="88284" marT="7357" marB="0"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tc gridSpan="2">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1,930,000</a:t>
                      </a:r>
                    </a:p>
                  </a:txBody>
                  <a:tcPr marL="7357" marR="88284" marT="7357" marB="0" anchor="ctr">
                    <a:lnL w="6350" cap="flat" cmpd="sng" algn="ctr">
                      <a:solidFill>
                        <a:srgbClr val="FF0000"/>
                      </a:solidFill>
                      <a:prstDash val="solid"/>
                      <a:round/>
                      <a:headEnd type="none" w="med" len="med"/>
                      <a:tailEnd type="none" w="med" len="med"/>
                    </a:lnL>
                    <a:lnR>
                      <a:noFill/>
                    </a:lnR>
                    <a:lnT w="6350" cap="flat" cmpd="sng" algn="ctr">
                      <a:solidFill>
                        <a:srgbClr val="FF0000"/>
                      </a:solidFill>
                      <a:prstDash val="solid"/>
                      <a:round/>
                      <a:headEnd type="none" w="med" len="med"/>
                      <a:tailEnd type="none" w="med" len="med"/>
                    </a:lnT>
                    <a:lnB w="25400" cap="flat" cmpd="dbl" algn="ctr">
                      <a:solidFill>
                        <a:srgbClr val="FF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24759971"/>
                  </a:ext>
                </a:extLst>
              </a:tr>
            </a:tbl>
          </a:graphicData>
        </a:graphic>
      </p:graphicFrame>
      <p:sp>
        <p:nvSpPr>
          <p:cNvPr id="2" name="タイトル 1"/>
          <p:cNvSpPr>
            <a:spLocks noGrp="1"/>
          </p:cNvSpPr>
          <p:nvPr>
            <p:ph type="title"/>
          </p:nvPr>
        </p:nvSpPr>
        <p:spPr>
          <a:xfrm>
            <a:off x="2152650" y="221112"/>
            <a:ext cx="7886700" cy="543593"/>
          </a:xfrm>
        </p:spPr>
        <p:txBody>
          <a:bodyPr>
            <a:normAutofit/>
          </a:bodyPr>
          <a:lstStyle/>
          <a:p>
            <a:pPr defTabSz="914400" eaLnBrk="0" fontAlgn="base" hangingPunct="0">
              <a:lnSpc>
                <a:spcPct val="150000"/>
              </a:lnSpc>
              <a:spcAft>
                <a:spcPct val="0"/>
              </a:spcAft>
              <a:defRPr/>
            </a:pPr>
            <a:r>
              <a:rPr lang="ja-JP" altLang="en-US" sz="1400" dirty="0">
                <a:solidFill>
                  <a:prstClr val="black"/>
                </a:solidFill>
                <a:latin typeface="HGS明朝B" panose="02020800000000000000" pitchFamily="18" charset="-128"/>
                <a:ea typeface="HGS明朝B" panose="02020800000000000000" pitchFamily="18" charset="-128"/>
                <a:cs typeface="+mn-cs"/>
              </a:rPr>
              <a:t>問題</a:t>
            </a:r>
            <a:r>
              <a:rPr lang="en-US" altLang="ja-JP" sz="1400" dirty="0">
                <a:solidFill>
                  <a:prstClr val="black"/>
                </a:solidFill>
                <a:latin typeface="HGS明朝B" panose="02020800000000000000" pitchFamily="18" charset="-128"/>
                <a:ea typeface="HGS明朝B" panose="02020800000000000000" pitchFamily="18" charset="-128"/>
                <a:cs typeface="+mn-cs"/>
              </a:rPr>
              <a:t>12</a:t>
            </a:r>
            <a:r>
              <a:rPr lang="ja-JP" altLang="en-US" sz="1400" dirty="0">
                <a:solidFill>
                  <a:prstClr val="black"/>
                </a:solidFill>
                <a:latin typeface="HGS明朝B" panose="02020800000000000000" pitchFamily="18" charset="-128"/>
                <a:ea typeface="HGS明朝B" panose="02020800000000000000" pitchFamily="18" charset="-128"/>
                <a:cs typeface="+mn-cs"/>
              </a:rPr>
              <a:t>④ 解説</a:t>
            </a:r>
            <a:endParaRPr kumimoji="1" lang="ja-JP" altLang="en-US" dirty="0"/>
          </a:p>
        </p:txBody>
      </p:sp>
      <p:sp>
        <p:nvSpPr>
          <p:cNvPr id="29" name="フッター プレースホルダー 2">
            <a:extLst>
              <a:ext uri="{FF2B5EF4-FFF2-40B4-BE49-F238E27FC236}">
                <a16:creationId xmlns:a16="http://schemas.microsoft.com/office/drawing/2014/main" id="{EF3F4A27-F683-4FF4-B4FE-525F46AD6DD0}"/>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cxnSp>
        <p:nvCxnSpPr>
          <p:cNvPr id="6" name="直線コネクタ 5">
            <a:extLst>
              <a:ext uri="{FF2B5EF4-FFF2-40B4-BE49-F238E27FC236}">
                <a16:creationId xmlns:a16="http://schemas.microsoft.com/office/drawing/2014/main" id="{D30B6380-6F3C-4FC0-8FBF-122BFE662465}"/>
              </a:ext>
            </a:extLst>
          </p:cNvPr>
          <p:cNvCxnSpPr>
            <a:cxnSpLocks/>
          </p:cNvCxnSpPr>
          <p:nvPr/>
        </p:nvCxnSpPr>
        <p:spPr>
          <a:xfrm flipH="1">
            <a:off x="6891050" y="3253635"/>
            <a:ext cx="288032" cy="288032"/>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6CF1715-4A05-4B96-8F8D-03885269CD04}"/>
              </a:ext>
            </a:extLst>
          </p:cNvPr>
          <p:cNvCxnSpPr/>
          <p:nvPr/>
        </p:nvCxnSpPr>
        <p:spPr>
          <a:xfrm flipH="1">
            <a:off x="3074626" y="4333755"/>
            <a:ext cx="216024" cy="504056"/>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ECC5226B-EB9E-42E7-A2FB-D063D96FD5FB}"/>
              </a:ext>
            </a:extLst>
          </p:cNvPr>
          <p:cNvSpPr/>
          <p:nvPr/>
        </p:nvSpPr>
        <p:spPr>
          <a:xfrm>
            <a:off x="1274426" y="1701929"/>
            <a:ext cx="3651182" cy="543593"/>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DA44F13F-9F6D-4735-B84E-E9E533097ACF}"/>
              </a:ext>
            </a:extLst>
          </p:cNvPr>
          <p:cNvSpPr/>
          <p:nvPr/>
        </p:nvSpPr>
        <p:spPr>
          <a:xfrm>
            <a:off x="1274426" y="3037611"/>
            <a:ext cx="3744416" cy="21602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9E2A3129-A40B-46A7-963B-3F792F25E2A4}"/>
              </a:ext>
            </a:extLst>
          </p:cNvPr>
          <p:cNvSpPr/>
          <p:nvPr/>
        </p:nvSpPr>
        <p:spPr>
          <a:xfrm>
            <a:off x="1274426" y="3261811"/>
            <a:ext cx="3744416" cy="21602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BFC4C322-398B-4D51-8BCE-C2FC234018FE}"/>
              </a:ext>
            </a:extLst>
          </p:cNvPr>
          <p:cNvSpPr/>
          <p:nvPr/>
        </p:nvSpPr>
        <p:spPr>
          <a:xfrm>
            <a:off x="1274426" y="2245523"/>
            <a:ext cx="3651182" cy="21602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FCC1A8AA-356E-436F-9AB7-ADE645CA7944}"/>
              </a:ext>
            </a:extLst>
          </p:cNvPr>
          <p:cNvSpPr/>
          <p:nvPr/>
        </p:nvSpPr>
        <p:spPr>
          <a:xfrm>
            <a:off x="5882938" y="1453435"/>
            <a:ext cx="1008112" cy="128276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正方形/長方形 12">
            <a:extLst>
              <a:ext uri="{FF2B5EF4-FFF2-40B4-BE49-F238E27FC236}">
                <a16:creationId xmlns:a16="http://schemas.microsoft.com/office/drawing/2014/main" id="{269EA36D-89A6-49BE-AA1D-869D85B8AB34}"/>
              </a:ext>
            </a:extLst>
          </p:cNvPr>
          <p:cNvSpPr/>
          <p:nvPr/>
        </p:nvSpPr>
        <p:spPr>
          <a:xfrm>
            <a:off x="4874826" y="1453435"/>
            <a:ext cx="986885" cy="128276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正方形/長方形 13">
            <a:extLst>
              <a:ext uri="{FF2B5EF4-FFF2-40B4-BE49-F238E27FC236}">
                <a16:creationId xmlns:a16="http://schemas.microsoft.com/office/drawing/2014/main" id="{D2AD63D4-15A6-4CAA-AF15-A503E725F08C}"/>
              </a:ext>
            </a:extLst>
          </p:cNvPr>
          <p:cNvSpPr/>
          <p:nvPr/>
        </p:nvSpPr>
        <p:spPr>
          <a:xfrm>
            <a:off x="6891050" y="1453435"/>
            <a:ext cx="1008112" cy="128276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5" name="正方形/長方形 14">
            <a:extLst>
              <a:ext uri="{FF2B5EF4-FFF2-40B4-BE49-F238E27FC236}">
                <a16:creationId xmlns:a16="http://schemas.microsoft.com/office/drawing/2014/main" id="{8A2D8D3A-697E-4575-A648-9D7A6BDBAC89}"/>
              </a:ext>
            </a:extLst>
          </p:cNvPr>
          <p:cNvSpPr/>
          <p:nvPr/>
        </p:nvSpPr>
        <p:spPr>
          <a:xfrm>
            <a:off x="4082738" y="5557891"/>
            <a:ext cx="936104" cy="28803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正方形/長方形 15">
            <a:extLst>
              <a:ext uri="{FF2B5EF4-FFF2-40B4-BE49-F238E27FC236}">
                <a16:creationId xmlns:a16="http://schemas.microsoft.com/office/drawing/2014/main" id="{27782377-E9D7-4646-BA9A-BFA6A5D23492}"/>
              </a:ext>
            </a:extLst>
          </p:cNvPr>
          <p:cNvSpPr/>
          <p:nvPr/>
        </p:nvSpPr>
        <p:spPr>
          <a:xfrm>
            <a:off x="4900217" y="1194783"/>
            <a:ext cx="2998945" cy="26703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正方形/長方形 16">
            <a:extLst>
              <a:ext uri="{FF2B5EF4-FFF2-40B4-BE49-F238E27FC236}">
                <a16:creationId xmlns:a16="http://schemas.microsoft.com/office/drawing/2014/main" id="{A3486703-1791-4045-B3AA-E6B6BFC9585C}"/>
              </a:ext>
            </a:extLst>
          </p:cNvPr>
          <p:cNvSpPr/>
          <p:nvPr/>
        </p:nvSpPr>
        <p:spPr>
          <a:xfrm>
            <a:off x="7899162" y="4153735"/>
            <a:ext cx="936104" cy="25202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18" name="直線矢印コネクタ 17">
            <a:extLst>
              <a:ext uri="{FF2B5EF4-FFF2-40B4-BE49-F238E27FC236}">
                <a16:creationId xmlns:a16="http://schemas.microsoft.com/office/drawing/2014/main" id="{A979229C-F158-4457-9B32-EE03175BD748}"/>
              </a:ext>
            </a:extLst>
          </p:cNvPr>
          <p:cNvCxnSpPr>
            <a:cxnSpLocks/>
            <a:stCxn id="9" idx="0"/>
            <a:endCxn id="8" idx="2"/>
          </p:cNvCxnSpPr>
          <p:nvPr/>
        </p:nvCxnSpPr>
        <p:spPr>
          <a:xfrm flipH="1" flipV="1">
            <a:off x="3100017" y="2245522"/>
            <a:ext cx="46617" cy="792089"/>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629024F7-6E02-4649-8F69-689A09089DC4}"/>
              </a:ext>
            </a:extLst>
          </p:cNvPr>
          <p:cNvCxnSpPr>
            <a:cxnSpLocks/>
            <a:stCxn id="10" idx="0"/>
            <a:endCxn id="11" idx="2"/>
          </p:cNvCxnSpPr>
          <p:nvPr/>
        </p:nvCxnSpPr>
        <p:spPr>
          <a:xfrm flipH="1" flipV="1">
            <a:off x="3100017" y="2461547"/>
            <a:ext cx="46617" cy="800264"/>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B620080E-9474-489B-B103-8AC6D775884D}"/>
              </a:ext>
            </a:extLst>
          </p:cNvPr>
          <p:cNvCxnSpPr>
            <a:cxnSpLocks/>
            <a:stCxn id="13" idx="2"/>
            <a:endCxn id="17" idx="0"/>
          </p:cNvCxnSpPr>
          <p:nvPr/>
        </p:nvCxnSpPr>
        <p:spPr>
          <a:xfrm>
            <a:off x="5368269" y="2736199"/>
            <a:ext cx="2998945" cy="1417536"/>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4B7DE9FD-DD81-491A-97D7-8DAE248DF80D}"/>
              </a:ext>
            </a:extLst>
          </p:cNvPr>
          <p:cNvCxnSpPr>
            <a:cxnSpLocks/>
            <a:stCxn id="12" idx="2"/>
            <a:endCxn id="15" idx="0"/>
          </p:cNvCxnSpPr>
          <p:nvPr/>
        </p:nvCxnSpPr>
        <p:spPr>
          <a:xfrm flipH="1">
            <a:off x="4550790" y="2736199"/>
            <a:ext cx="1836204" cy="2821692"/>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2BB756DC-1969-4278-9BEE-6B8287054D40}"/>
              </a:ext>
            </a:extLst>
          </p:cNvPr>
          <p:cNvSpPr/>
          <p:nvPr/>
        </p:nvSpPr>
        <p:spPr>
          <a:xfrm>
            <a:off x="4118743" y="4153735"/>
            <a:ext cx="828091" cy="25202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正方形/長方形 22">
            <a:extLst>
              <a:ext uri="{FF2B5EF4-FFF2-40B4-BE49-F238E27FC236}">
                <a16:creationId xmlns:a16="http://schemas.microsoft.com/office/drawing/2014/main" id="{3265A805-916F-4F3F-ACF7-A0F717D0267F}"/>
              </a:ext>
            </a:extLst>
          </p:cNvPr>
          <p:cNvSpPr/>
          <p:nvPr/>
        </p:nvSpPr>
        <p:spPr>
          <a:xfrm>
            <a:off x="7899162" y="3050991"/>
            <a:ext cx="936104" cy="20264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4" name="正方形/長方形 23">
            <a:extLst>
              <a:ext uri="{FF2B5EF4-FFF2-40B4-BE49-F238E27FC236}">
                <a16:creationId xmlns:a16="http://schemas.microsoft.com/office/drawing/2014/main" id="{A30AA2A7-E73E-471C-805E-340FF6CF9ED2}"/>
              </a:ext>
            </a:extLst>
          </p:cNvPr>
          <p:cNvSpPr/>
          <p:nvPr/>
        </p:nvSpPr>
        <p:spPr>
          <a:xfrm>
            <a:off x="7827154" y="2533555"/>
            <a:ext cx="1152128" cy="19426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25" name="直線矢印コネクタ 24">
            <a:extLst>
              <a:ext uri="{FF2B5EF4-FFF2-40B4-BE49-F238E27FC236}">
                <a16:creationId xmlns:a16="http://schemas.microsoft.com/office/drawing/2014/main" id="{DDA22BBE-47BF-45E2-B39A-D84E803CAA75}"/>
              </a:ext>
            </a:extLst>
          </p:cNvPr>
          <p:cNvCxnSpPr>
            <a:cxnSpLocks/>
            <a:endCxn id="22" idx="0"/>
          </p:cNvCxnSpPr>
          <p:nvPr/>
        </p:nvCxnSpPr>
        <p:spPr>
          <a:xfrm flipH="1">
            <a:off x="4532789" y="2816591"/>
            <a:ext cx="2790310" cy="1337144"/>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96A8D7A4-96DF-4E31-AADF-19E763345406}"/>
              </a:ext>
            </a:extLst>
          </p:cNvPr>
          <p:cNvCxnSpPr>
            <a:cxnSpLocks/>
            <a:stCxn id="22" idx="3"/>
            <a:endCxn id="23" idx="1"/>
          </p:cNvCxnSpPr>
          <p:nvPr/>
        </p:nvCxnSpPr>
        <p:spPr>
          <a:xfrm flipV="1">
            <a:off x="4946834" y="3152313"/>
            <a:ext cx="2952328" cy="1127436"/>
          </a:xfrm>
          <a:prstGeom prst="straightConnector1">
            <a:avLst/>
          </a:prstGeom>
          <a:ln w="28575">
            <a:solidFill>
              <a:srgbClr val="0000FF"/>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D1A94C8E-12E8-425F-90A2-47419F2B7B46}"/>
              </a:ext>
            </a:extLst>
          </p:cNvPr>
          <p:cNvCxnSpPr>
            <a:cxnSpLocks/>
          </p:cNvCxnSpPr>
          <p:nvPr/>
        </p:nvCxnSpPr>
        <p:spPr>
          <a:xfrm flipV="1">
            <a:off x="6365646" y="2816591"/>
            <a:ext cx="2037572" cy="890440"/>
          </a:xfrm>
          <a:prstGeom prst="straightConnector1">
            <a:avLst/>
          </a:prstGeom>
          <a:ln w="28575">
            <a:solidFill>
              <a:srgbClr val="0000FF"/>
            </a:solidFill>
            <a:prstDash val="solid"/>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3680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500" fill="hold"/>
                                        <p:tgtEl>
                                          <p:spTgt spid="18"/>
                                        </p:tgtEl>
                                        <p:attrNameLst>
                                          <p:attrName>ppt_w</p:attrName>
                                        </p:attrNameLst>
                                      </p:cBhvr>
                                      <p:tavLst>
                                        <p:tav tm="0">
                                          <p:val>
                                            <p:fltVal val="0"/>
                                          </p:val>
                                        </p:tav>
                                        <p:tav tm="100000">
                                          <p:val>
                                            <p:strVal val="#ppt_w"/>
                                          </p:val>
                                        </p:tav>
                                      </p:tavLst>
                                    </p:anim>
                                    <p:anim calcmode="lin" valueType="num">
                                      <p:cBhvr>
                                        <p:cTn id="22" dur="500" fill="hold"/>
                                        <p:tgtEl>
                                          <p:spTgt spid="18"/>
                                        </p:tgtEl>
                                        <p:attrNameLst>
                                          <p:attrName>ppt_h</p:attrName>
                                        </p:attrNameLst>
                                      </p:cBhvr>
                                      <p:tavLst>
                                        <p:tav tm="0">
                                          <p:val>
                                            <p:fltVal val="0"/>
                                          </p:val>
                                        </p:tav>
                                        <p:tav tm="100000">
                                          <p:val>
                                            <p:strVal val="#ppt_h"/>
                                          </p:val>
                                        </p:tav>
                                      </p:tavLst>
                                    </p:anim>
                                    <p:animEffect transition="in" filter="fad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xit" presetSubtype="21" fill="hold" grpId="1" nodeType="clickEffect">
                                  <p:stCondLst>
                                    <p:cond delay="0"/>
                                  </p:stCondLst>
                                  <p:childTnLst>
                                    <p:animEffect transition="out" filter="barn(inVertical)">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par>
                                <p:cTn id="29" presetID="16" presetClass="exit" presetSubtype="21" fill="hold" grpId="1" nodeType="withEffect">
                                  <p:stCondLst>
                                    <p:cond delay="0"/>
                                  </p:stCondLst>
                                  <p:childTnLst>
                                    <p:animEffect transition="out" filter="barn(inVertical)">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par>
                                <p:cTn id="32" presetID="16" presetClass="exit" presetSubtype="21" fill="hold" nodeType="withEffect">
                                  <p:stCondLst>
                                    <p:cond delay="0"/>
                                  </p:stCondLst>
                                  <p:childTnLst>
                                    <p:animEffect transition="out" filter="barn(inVertical)">
                                      <p:cBhvr>
                                        <p:cTn id="33" dur="500"/>
                                        <p:tgtEl>
                                          <p:spTgt spid="18"/>
                                        </p:tgtEl>
                                      </p:cBhvr>
                                    </p:animEffect>
                                    <p:set>
                                      <p:cBhvr>
                                        <p:cTn id="34" dur="1" fill="hold">
                                          <p:stCondLst>
                                            <p:cond delay="499"/>
                                          </p:stCondLst>
                                        </p:cTn>
                                        <p:tgtEl>
                                          <p:spTgt spid="18"/>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Effect transition="in" filter="fade">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p:cTn id="46" dur="500" fill="hold"/>
                                        <p:tgtEl>
                                          <p:spTgt spid="11"/>
                                        </p:tgtEl>
                                        <p:attrNameLst>
                                          <p:attrName>ppt_w</p:attrName>
                                        </p:attrNameLst>
                                      </p:cBhvr>
                                      <p:tavLst>
                                        <p:tav tm="0">
                                          <p:val>
                                            <p:fltVal val="0"/>
                                          </p:val>
                                        </p:tav>
                                        <p:tav tm="100000">
                                          <p:val>
                                            <p:strVal val="#ppt_w"/>
                                          </p:val>
                                        </p:tav>
                                      </p:tavLst>
                                    </p:anim>
                                    <p:anim calcmode="lin" valueType="num">
                                      <p:cBhvr>
                                        <p:cTn id="47" dur="500" fill="hold"/>
                                        <p:tgtEl>
                                          <p:spTgt spid="11"/>
                                        </p:tgtEl>
                                        <p:attrNameLst>
                                          <p:attrName>ppt_h</p:attrName>
                                        </p:attrNameLst>
                                      </p:cBhvr>
                                      <p:tavLst>
                                        <p:tav tm="0">
                                          <p:val>
                                            <p:fltVal val="0"/>
                                          </p:val>
                                        </p:tav>
                                        <p:tav tm="100000">
                                          <p:val>
                                            <p:strVal val="#ppt_h"/>
                                          </p:val>
                                        </p:tav>
                                      </p:tavLst>
                                    </p:anim>
                                    <p:animEffect transition="in" filter="fad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nodeType="click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xit" presetSubtype="21" fill="hold" grpId="1" nodeType="clickEffect">
                                  <p:stCondLst>
                                    <p:cond delay="0"/>
                                  </p:stCondLst>
                                  <p:childTnLst>
                                    <p:animEffect transition="out" filter="barn(inVertical)">
                                      <p:cBhvr>
                                        <p:cTn id="59" dur="500"/>
                                        <p:tgtEl>
                                          <p:spTgt spid="10"/>
                                        </p:tgtEl>
                                      </p:cBhvr>
                                    </p:animEffect>
                                    <p:set>
                                      <p:cBhvr>
                                        <p:cTn id="60" dur="1" fill="hold">
                                          <p:stCondLst>
                                            <p:cond delay="499"/>
                                          </p:stCondLst>
                                        </p:cTn>
                                        <p:tgtEl>
                                          <p:spTgt spid="10"/>
                                        </p:tgtEl>
                                        <p:attrNameLst>
                                          <p:attrName>style.visibility</p:attrName>
                                        </p:attrNameLst>
                                      </p:cBhvr>
                                      <p:to>
                                        <p:strVal val="hidden"/>
                                      </p:to>
                                    </p:set>
                                  </p:childTnLst>
                                </p:cTn>
                              </p:par>
                              <p:par>
                                <p:cTn id="61" presetID="16" presetClass="exit" presetSubtype="21" fill="hold" grpId="1" nodeType="withEffect">
                                  <p:stCondLst>
                                    <p:cond delay="0"/>
                                  </p:stCondLst>
                                  <p:childTnLst>
                                    <p:animEffect transition="out" filter="barn(inVertical)">
                                      <p:cBhvr>
                                        <p:cTn id="62" dur="500"/>
                                        <p:tgtEl>
                                          <p:spTgt spid="11"/>
                                        </p:tgtEl>
                                      </p:cBhvr>
                                    </p:animEffect>
                                    <p:set>
                                      <p:cBhvr>
                                        <p:cTn id="63" dur="1" fill="hold">
                                          <p:stCondLst>
                                            <p:cond delay="499"/>
                                          </p:stCondLst>
                                        </p:cTn>
                                        <p:tgtEl>
                                          <p:spTgt spid="11"/>
                                        </p:tgtEl>
                                        <p:attrNameLst>
                                          <p:attrName>style.visibility</p:attrName>
                                        </p:attrNameLst>
                                      </p:cBhvr>
                                      <p:to>
                                        <p:strVal val="hidden"/>
                                      </p:to>
                                    </p:set>
                                  </p:childTnLst>
                                </p:cTn>
                              </p:par>
                              <p:par>
                                <p:cTn id="64" presetID="16" presetClass="exit" presetSubtype="21" fill="hold" nodeType="withEffect">
                                  <p:stCondLst>
                                    <p:cond delay="0"/>
                                  </p:stCondLst>
                                  <p:childTnLst>
                                    <p:animEffect transition="out" filter="barn(inVertical)">
                                      <p:cBhvr>
                                        <p:cTn id="65" dur="500"/>
                                        <p:tgtEl>
                                          <p:spTgt spid="19"/>
                                        </p:tgtEl>
                                      </p:cBhvr>
                                    </p:animEffect>
                                    <p:set>
                                      <p:cBhvr>
                                        <p:cTn id="66" dur="1" fill="hold">
                                          <p:stCondLst>
                                            <p:cond delay="499"/>
                                          </p:stCondLst>
                                        </p:cTn>
                                        <p:tgtEl>
                                          <p:spTgt spid="19"/>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16" fill="hold" grpId="0" nodeType="clickEffect">
                                  <p:stCondLst>
                                    <p:cond delay="0"/>
                                  </p:stCondLst>
                                  <p:childTnLst>
                                    <p:set>
                                      <p:cBhvr>
                                        <p:cTn id="77" dur="1" fill="hold">
                                          <p:stCondLst>
                                            <p:cond delay="0"/>
                                          </p:stCondLst>
                                        </p:cTn>
                                        <p:tgtEl>
                                          <p:spTgt spid="17"/>
                                        </p:tgtEl>
                                        <p:attrNameLst>
                                          <p:attrName>style.visibility</p:attrName>
                                        </p:attrNameLst>
                                      </p:cBhvr>
                                      <p:to>
                                        <p:strVal val="visible"/>
                                      </p:to>
                                    </p:set>
                                    <p:anim calcmode="lin" valueType="num">
                                      <p:cBhvr>
                                        <p:cTn id="78" dur="500" fill="hold"/>
                                        <p:tgtEl>
                                          <p:spTgt spid="17"/>
                                        </p:tgtEl>
                                        <p:attrNameLst>
                                          <p:attrName>ppt_w</p:attrName>
                                        </p:attrNameLst>
                                      </p:cBhvr>
                                      <p:tavLst>
                                        <p:tav tm="0">
                                          <p:val>
                                            <p:fltVal val="0"/>
                                          </p:val>
                                        </p:tav>
                                        <p:tav tm="100000">
                                          <p:val>
                                            <p:strVal val="#ppt_w"/>
                                          </p:val>
                                        </p:tav>
                                      </p:tavLst>
                                    </p:anim>
                                    <p:anim calcmode="lin" valueType="num">
                                      <p:cBhvr>
                                        <p:cTn id="79" dur="500" fill="hold"/>
                                        <p:tgtEl>
                                          <p:spTgt spid="17"/>
                                        </p:tgtEl>
                                        <p:attrNameLst>
                                          <p:attrName>ppt_h</p:attrName>
                                        </p:attrNameLst>
                                      </p:cBhvr>
                                      <p:tavLst>
                                        <p:tav tm="0">
                                          <p:val>
                                            <p:fltVal val="0"/>
                                          </p:val>
                                        </p:tav>
                                        <p:tav tm="100000">
                                          <p:val>
                                            <p:strVal val="#ppt_h"/>
                                          </p:val>
                                        </p:tav>
                                      </p:tavLst>
                                    </p:anim>
                                    <p:animEffect transition="in" filter="fade">
                                      <p:cBhvr>
                                        <p:cTn id="80" dur="500"/>
                                        <p:tgtEl>
                                          <p:spTgt spid="17"/>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16" fill="hold" grpId="0" nodeType="clickEffect">
                                  <p:stCondLst>
                                    <p:cond delay="0"/>
                                  </p:stCondLst>
                                  <p:childTnLst>
                                    <p:set>
                                      <p:cBhvr>
                                        <p:cTn id="84" dur="1" fill="hold">
                                          <p:stCondLst>
                                            <p:cond delay="0"/>
                                          </p:stCondLst>
                                        </p:cTn>
                                        <p:tgtEl>
                                          <p:spTgt spid="13"/>
                                        </p:tgtEl>
                                        <p:attrNameLst>
                                          <p:attrName>style.visibility</p:attrName>
                                        </p:attrNameLst>
                                      </p:cBhvr>
                                      <p:to>
                                        <p:strVal val="visible"/>
                                      </p:to>
                                    </p:set>
                                    <p:anim calcmode="lin" valueType="num">
                                      <p:cBhvr>
                                        <p:cTn id="85" dur="500" fill="hold"/>
                                        <p:tgtEl>
                                          <p:spTgt spid="13"/>
                                        </p:tgtEl>
                                        <p:attrNameLst>
                                          <p:attrName>ppt_w</p:attrName>
                                        </p:attrNameLst>
                                      </p:cBhvr>
                                      <p:tavLst>
                                        <p:tav tm="0">
                                          <p:val>
                                            <p:fltVal val="0"/>
                                          </p:val>
                                        </p:tav>
                                        <p:tav tm="100000">
                                          <p:val>
                                            <p:strVal val="#ppt_w"/>
                                          </p:val>
                                        </p:tav>
                                      </p:tavLst>
                                    </p:anim>
                                    <p:anim calcmode="lin" valueType="num">
                                      <p:cBhvr>
                                        <p:cTn id="86" dur="500" fill="hold"/>
                                        <p:tgtEl>
                                          <p:spTgt spid="13"/>
                                        </p:tgtEl>
                                        <p:attrNameLst>
                                          <p:attrName>ppt_h</p:attrName>
                                        </p:attrNameLst>
                                      </p:cBhvr>
                                      <p:tavLst>
                                        <p:tav tm="0">
                                          <p:val>
                                            <p:fltVal val="0"/>
                                          </p:val>
                                        </p:tav>
                                        <p:tav tm="100000">
                                          <p:val>
                                            <p:strVal val="#ppt_h"/>
                                          </p:val>
                                        </p:tav>
                                      </p:tavLst>
                                    </p:anim>
                                    <p:animEffect transition="in" filter="fade">
                                      <p:cBhvr>
                                        <p:cTn id="87" dur="500"/>
                                        <p:tgtEl>
                                          <p:spTgt spid="13"/>
                                        </p:tgtEl>
                                      </p:cBhvr>
                                    </p:animEffect>
                                  </p:childTnLst>
                                </p:cTn>
                              </p:par>
                            </p:childTnLst>
                          </p:cTn>
                        </p:par>
                      </p:childTnLst>
                    </p:cTn>
                  </p:par>
                  <p:par>
                    <p:cTn id="88" fill="hold">
                      <p:stCondLst>
                        <p:cond delay="indefinite"/>
                      </p:stCondLst>
                      <p:childTnLst>
                        <p:par>
                          <p:cTn id="89" fill="hold">
                            <p:stCondLst>
                              <p:cond delay="0"/>
                            </p:stCondLst>
                            <p:childTnLst>
                              <p:par>
                                <p:cTn id="90" presetID="53" presetClass="entr" presetSubtype="16" fill="hold" nodeType="clickEffect">
                                  <p:stCondLst>
                                    <p:cond delay="0"/>
                                  </p:stCondLst>
                                  <p:childTnLst>
                                    <p:set>
                                      <p:cBhvr>
                                        <p:cTn id="91" dur="1" fill="hold">
                                          <p:stCondLst>
                                            <p:cond delay="0"/>
                                          </p:stCondLst>
                                        </p:cTn>
                                        <p:tgtEl>
                                          <p:spTgt spid="20"/>
                                        </p:tgtEl>
                                        <p:attrNameLst>
                                          <p:attrName>style.visibility</p:attrName>
                                        </p:attrNameLst>
                                      </p:cBhvr>
                                      <p:to>
                                        <p:strVal val="visible"/>
                                      </p:to>
                                    </p:set>
                                    <p:anim calcmode="lin" valueType="num">
                                      <p:cBhvr>
                                        <p:cTn id="92" dur="500" fill="hold"/>
                                        <p:tgtEl>
                                          <p:spTgt spid="20"/>
                                        </p:tgtEl>
                                        <p:attrNameLst>
                                          <p:attrName>ppt_w</p:attrName>
                                        </p:attrNameLst>
                                      </p:cBhvr>
                                      <p:tavLst>
                                        <p:tav tm="0">
                                          <p:val>
                                            <p:fltVal val="0"/>
                                          </p:val>
                                        </p:tav>
                                        <p:tav tm="100000">
                                          <p:val>
                                            <p:strVal val="#ppt_w"/>
                                          </p:val>
                                        </p:tav>
                                      </p:tavLst>
                                    </p:anim>
                                    <p:anim calcmode="lin" valueType="num">
                                      <p:cBhvr>
                                        <p:cTn id="93" dur="500" fill="hold"/>
                                        <p:tgtEl>
                                          <p:spTgt spid="20"/>
                                        </p:tgtEl>
                                        <p:attrNameLst>
                                          <p:attrName>ppt_h</p:attrName>
                                        </p:attrNameLst>
                                      </p:cBhvr>
                                      <p:tavLst>
                                        <p:tav tm="0">
                                          <p:val>
                                            <p:fltVal val="0"/>
                                          </p:val>
                                        </p:tav>
                                        <p:tav tm="100000">
                                          <p:val>
                                            <p:strVal val="#ppt_h"/>
                                          </p:val>
                                        </p:tav>
                                      </p:tavLst>
                                    </p:anim>
                                    <p:animEffect transition="in" filter="fade">
                                      <p:cBhvr>
                                        <p:cTn id="94" dur="500"/>
                                        <p:tgtEl>
                                          <p:spTgt spid="20"/>
                                        </p:tgtEl>
                                      </p:cBhvr>
                                    </p:animEffect>
                                  </p:childTnLst>
                                </p:cTn>
                              </p:par>
                            </p:childTnLst>
                          </p:cTn>
                        </p:par>
                      </p:childTnLst>
                    </p:cTn>
                  </p:par>
                  <p:par>
                    <p:cTn id="95" fill="hold">
                      <p:stCondLst>
                        <p:cond delay="indefinite"/>
                      </p:stCondLst>
                      <p:childTnLst>
                        <p:par>
                          <p:cTn id="96" fill="hold">
                            <p:stCondLst>
                              <p:cond delay="0"/>
                            </p:stCondLst>
                            <p:childTnLst>
                              <p:par>
                                <p:cTn id="97" presetID="16" presetClass="exit" presetSubtype="21" fill="hold" grpId="1" nodeType="clickEffect">
                                  <p:stCondLst>
                                    <p:cond delay="0"/>
                                  </p:stCondLst>
                                  <p:childTnLst>
                                    <p:animEffect transition="out" filter="barn(inVertical)">
                                      <p:cBhvr>
                                        <p:cTn id="98" dur="500"/>
                                        <p:tgtEl>
                                          <p:spTgt spid="17"/>
                                        </p:tgtEl>
                                      </p:cBhvr>
                                    </p:animEffect>
                                    <p:set>
                                      <p:cBhvr>
                                        <p:cTn id="99" dur="1" fill="hold">
                                          <p:stCondLst>
                                            <p:cond delay="499"/>
                                          </p:stCondLst>
                                        </p:cTn>
                                        <p:tgtEl>
                                          <p:spTgt spid="17"/>
                                        </p:tgtEl>
                                        <p:attrNameLst>
                                          <p:attrName>style.visibility</p:attrName>
                                        </p:attrNameLst>
                                      </p:cBhvr>
                                      <p:to>
                                        <p:strVal val="hidden"/>
                                      </p:to>
                                    </p:set>
                                  </p:childTnLst>
                                </p:cTn>
                              </p:par>
                              <p:par>
                                <p:cTn id="100" presetID="16" presetClass="exit" presetSubtype="21" fill="hold" grpId="1" nodeType="withEffect">
                                  <p:stCondLst>
                                    <p:cond delay="0"/>
                                  </p:stCondLst>
                                  <p:childTnLst>
                                    <p:animEffect transition="out" filter="barn(inVertical)">
                                      <p:cBhvr>
                                        <p:cTn id="101" dur="500"/>
                                        <p:tgtEl>
                                          <p:spTgt spid="13"/>
                                        </p:tgtEl>
                                      </p:cBhvr>
                                    </p:animEffect>
                                    <p:set>
                                      <p:cBhvr>
                                        <p:cTn id="102" dur="1" fill="hold">
                                          <p:stCondLst>
                                            <p:cond delay="499"/>
                                          </p:stCondLst>
                                        </p:cTn>
                                        <p:tgtEl>
                                          <p:spTgt spid="13"/>
                                        </p:tgtEl>
                                        <p:attrNameLst>
                                          <p:attrName>style.visibility</p:attrName>
                                        </p:attrNameLst>
                                      </p:cBhvr>
                                      <p:to>
                                        <p:strVal val="hidden"/>
                                      </p:to>
                                    </p:set>
                                  </p:childTnLst>
                                </p:cTn>
                              </p:par>
                              <p:par>
                                <p:cTn id="103" presetID="16" presetClass="exit" presetSubtype="21" fill="hold" nodeType="withEffect">
                                  <p:stCondLst>
                                    <p:cond delay="0"/>
                                  </p:stCondLst>
                                  <p:childTnLst>
                                    <p:animEffect transition="out" filter="barn(inVertical)">
                                      <p:cBhvr>
                                        <p:cTn id="104" dur="500"/>
                                        <p:tgtEl>
                                          <p:spTgt spid="20"/>
                                        </p:tgtEl>
                                      </p:cBhvr>
                                    </p:animEffect>
                                    <p:set>
                                      <p:cBhvr>
                                        <p:cTn id="105" dur="1" fill="hold">
                                          <p:stCondLst>
                                            <p:cond delay="499"/>
                                          </p:stCondLst>
                                        </p:cTn>
                                        <p:tgtEl>
                                          <p:spTgt spid="20"/>
                                        </p:tgtEl>
                                        <p:attrNameLst>
                                          <p:attrName>style.visibility</p:attrName>
                                        </p:attrNameLst>
                                      </p:cBhvr>
                                      <p:to>
                                        <p:strVal val="hidden"/>
                                      </p:to>
                                    </p:set>
                                  </p:childTnLst>
                                </p:cTn>
                              </p:par>
                            </p:childTnLst>
                          </p:cTn>
                        </p:par>
                      </p:childTnLst>
                    </p:cTn>
                  </p:par>
                  <p:par>
                    <p:cTn id="106" fill="hold">
                      <p:stCondLst>
                        <p:cond delay="indefinite"/>
                      </p:stCondLst>
                      <p:childTnLst>
                        <p:par>
                          <p:cTn id="107" fill="hold">
                            <p:stCondLst>
                              <p:cond delay="0"/>
                            </p:stCondLst>
                            <p:childTnLst>
                              <p:par>
                                <p:cTn id="108" presetID="53" presetClass="entr" presetSubtype="16" fill="hold" grpId="0" nodeType="clickEffect">
                                  <p:stCondLst>
                                    <p:cond delay="0"/>
                                  </p:stCondLst>
                                  <p:childTnLst>
                                    <p:set>
                                      <p:cBhvr>
                                        <p:cTn id="109" dur="1" fill="hold">
                                          <p:stCondLst>
                                            <p:cond delay="0"/>
                                          </p:stCondLst>
                                        </p:cTn>
                                        <p:tgtEl>
                                          <p:spTgt spid="15"/>
                                        </p:tgtEl>
                                        <p:attrNameLst>
                                          <p:attrName>style.visibility</p:attrName>
                                        </p:attrNameLst>
                                      </p:cBhvr>
                                      <p:to>
                                        <p:strVal val="visible"/>
                                      </p:to>
                                    </p:set>
                                    <p:anim calcmode="lin" valueType="num">
                                      <p:cBhvr>
                                        <p:cTn id="110" dur="500" fill="hold"/>
                                        <p:tgtEl>
                                          <p:spTgt spid="15"/>
                                        </p:tgtEl>
                                        <p:attrNameLst>
                                          <p:attrName>ppt_w</p:attrName>
                                        </p:attrNameLst>
                                      </p:cBhvr>
                                      <p:tavLst>
                                        <p:tav tm="0">
                                          <p:val>
                                            <p:fltVal val="0"/>
                                          </p:val>
                                        </p:tav>
                                        <p:tav tm="100000">
                                          <p:val>
                                            <p:strVal val="#ppt_w"/>
                                          </p:val>
                                        </p:tav>
                                      </p:tavLst>
                                    </p:anim>
                                    <p:anim calcmode="lin" valueType="num">
                                      <p:cBhvr>
                                        <p:cTn id="111" dur="500" fill="hold"/>
                                        <p:tgtEl>
                                          <p:spTgt spid="15"/>
                                        </p:tgtEl>
                                        <p:attrNameLst>
                                          <p:attrName>ppt_h</p:attrName>
                                        </p:attrNameLst>
                                      </p:cBhvr>
                                      <p:tavLst>
                                        <p:tav tm="0">
                                          <p:val>
                                            <p:fltVal val="0"/>
                                          </p:val>
                                        </p:tav>
                                        <p:tav tm="100000">
                                          <p:val>
                                            <p:strVal val="#ppt_h"/>
                                          </p:val>
                                        </p:tav>
                                      </p:tavLst>
                                    </p:anim>
                                    <p:animEffect transition="in" filter="fade">
                                      <p:cBhvr>
                                        <p:cTn id="112" dur="500"/>
                                        <p:tgtEl>
                                          <p:spTgt spid="15"/>
                                        </p:tgtEl>
                                      </p:cBhvr>
                                    </p:animEffect>
                                  </p:childTnLst>
                                </p:cTn>
                              </p:par>
                            </p:childTnLst>
                          </p:cTn>
                        </p:par>
                      </p:childTnLst>
                    </p:cTn>
                  </p:par>
                  <p:par>
                    <p:cTn id="113" fill="hold">
                      <p:stCondLst>
                        <p:cond delay="indefinite"/>
                      </p:stCondLst>
                      <p:childTnLst>
                        <p:par>
                          <p:cTn id="114" fill="hold">
                            <p:stCondLst>
                              <p:cond delay="0"/>
                            </p:stCondLst>
                            <p:childTnLst>
                              <p:par>
                                <p:cTn id="115" presetID="53" presetClass="entr" presetSubtype="16" fill="hold" grpId="0" nodeType="clickEffect">
                                  <p:stCondLst>
                                    <p:cond delay="0"/>
                                  </p:stCondLst>
                                  <p:childTnLst>
                                    <p:set>
                                      <p:cBhvr>
                                        <p:cTn id="116" dur="1" fill="hold">
                                          <p:stCondLst>
                                            <p:cond delay="0"/>
                                          </p:stCondLst>
                                        </p:cTn>
                                        <p:tgtEl>
                                          <p:spTgt spid="12"/>
                                        </p:tgtEl>
                                        <p:attrNameLst>
                                          <p:attrName>style.visibility</p:attrName>
                                        </p:attrNameLst>
                                      </p:cBhvr>
                                      <p:to>
                                        <p:strVal val="visible"/>
                                      </p:to>
                                    </p:set>
                                    <p:anim calcmode="lin" valueType="num">
                                      <p:cBhvr>
                                        <p:cTn id="117" dur="500" fill="hold"/>
                                        <p:tgtEl>
                                          <p:spTgt spid="12"/>
                                        </p:tgtEl>
                                        <p:attrNameLst>
                                          <p:attrName>ppt_w</p:attrName>
                                        </p:attrNameLst>
                                      </p:cBhvr>
                                      <p:tavLst>
                                        <p:tav tm="0">
                                          <p:val>
                                            <p:fltVal val="0"/>
                                          </p:val>
                                        </p:tav>
                                        <p:tav tm="100000">
                                          <p:val>
                                            <p:strVal val="#ppt_w"/>
                                          </p:val>
                                        </p:tav>
                                      </p:tavLst>
                                    </p:anim>
                                    <p:anim calcmode="lin" valueType="num">
                                      <p:cBhvr>
                                        <p:cTn id="118" dur="500" fill="hold"/>
                                        <p:tgtEl>
                                          <p:spTgt spid="12"/>
                                        </p:tgtEl>
                                        <p:attrNameLst>
                                          <p:attrName>ppt_h</p:attrName>
                                        </p:attrNameLst>
                                      </p:cBhvr>
                                      <p:tavLst>
                                        <p:tav tm="0">
                                          <p:val>
                                            <p:fltVal val="0"/>
                                          </p:val>
                                        </p:tav>
                                        <p:tav tm="100000">
                                          <p:val>
                                            <p:strVal val="#ppt_h"/>
                                          </p:val>
                                        </p:tav>
                                      </p:tavLst>
                                    </p:anim>
                                    <p:animEffect transition="in" filter="fade">
                                      <p:cBhvr>
                                        <p:cTn id="119" dur="500"/>
                                        <p:tgtEl>
                                          <p:spTgt spid="12"/>
                                        </p:tgtEl>
                                      </p:cBhvr>
                                    </p:animEffect>
                                  </p:childTnLst>
                                </p:cTn>
                              </p:par>
                            </p:childTnLst>
                          </p:cTn>
                        </p:par>
                      </p:childTnLst>
                    </p:cTn>
                  </p:par>
                  <p:par>
                    <p:cTn id="120" fill="hold">
                      <p:stCondLst>
                        <p:cond delay="indefinite"/>
                      </p:stCondLst>
                      <p:childTnLst>
                        <p:par>
                          <p:cTn id="121" fill="hold">
                            <p:stCondLst>
                              <p:cond delay="0"/>
                            </p:stCondLst>
                            <p:childTnLst>
                              <p:par>
                                <p:cTn id="122" presetID="53" presetClass="entr" presetSubtype="16" fill="hold" nodeType="clickEffect">
                                  <p:stCondLst>
                                    <p:cond delay="0"/>
                                  </p:stCondLst>
                                  <p:childTnLst>
                                    <p:set>
                                      <p:cBhvr>
                                        <p:cTn id="123" dur="1" fill="hold">
                                          <p:stCondLst>
                                            <p:cond delay="0"/>
                                          </p:stCondLst>
                                        </p:cTn>
                                        <p:tgtEl>
                                          <p:spTgt spid="21"/>
                                        </p:tgtEl>
                                        <p:attrNameLst>
                                          <p:attrName>style.visibility</p:attrName>
                                        </p:attrNameLst>
                                      </p:cBhvr>
                                      <p:to>
                                        <p:strVal val="visible"/>
                                      </p:to>
                                    </p:set>
                                    <p:anim calcmode="lin" valueType="num">
                                      <p:cBhvr>
                                        <p:cTn id="124" dur="500" fill="hold"/>
                                        <p:tgtEl>
                                          <p:spTgt spid="21"/>
                                        </p:tgtEl>
                                        <p:attrNameLst>
                                          <p:attrName>ppt_w</p:attrName>
                                        </p:attrNameLst>
                                      </p:cBhvr>
                                      <p:tavLst>
                                        <p:tav tm="0">
                                          <p:val>
                                            <p:fltVal val="0"/>
                                          </p:val>
                                        </p:tav>
                                        <p:tav tm="100000">
                                          <p:val>
                                            <p:strVal val="#ppt_w"/>
                                          </p:val>
                                        </p:tav>
                                      </p:tavLst>
                                    </p:anim>
                                    <p:anim calcmode="lin" valueType="num">
                                      <p:cBhvr>
                                        <p:cTn id="125" dur="500" fill="hold"/>
                                        <p:tgtEl>
                                          <p:spTgt spid="21"/>
                                        </p:tgtEl>
                                        <p:attrNameLst>
                                          <p:attrName>ppt_h</p:attrName>
                                        </p:attrNameLst>
                                      </p:cBhvr>
                                      <p:tavLst>
                                        <p:tav tm="0">
                                          <p:val>
                                            <p:fltVal val="0"/>
                                          </p:val>
                                        </p:tav>
                                        <p:tav tm="100000">
                                          <p:val>
                                            <p:strVal val="#ppt_h"/>
                                          </p:val>
                                        </p:tav>
                                      </p:tavLst>
                                    </p:anim>
                                    <p:animEffect transition="in" filter="fade">
                                      <p:cBhvr>
                                        <p:cTn id="126" dur="500"/>
                                        <p:tgtEl>
                                          <p:spTgt spid="21"/>
                                        </p:tgtEl>
                                      </p:cBhvr>
                                    </p:animEffect>
                                  </p:childTnLst>
                                </p:cTn>
                              </p:par>
                            </p:childTnLst>
                          </p:cTn>
                        </p:par>
                      </p:childTnLst>
                    </p:cTn>
                  </p:par>
                  <p:par>
                    <p:cTn id="127" fill="hold">
                      <p:stCondLst>
                        <p:cond delay="indefinite"/>
                      </p:stCondLst>
                      <p:childTnLst>
                        <p:par>
                          <p:cTn id="128" fill="hold">
                            <p:stCondLst>
                              <p:cond delay="0"/>
                            </p:stCondLst>
                            <p:childTnLst>
                              <p:par>
                                <p:cTn id="129" presetID="16" presetClass="exit" presetSubtype="21" fill="hold" grpId="1" nodeType="clickEffect">
                                  <p:stCondLst>
                                    <p:cond delay="0"/>
                                  </p:stCondLst>
                                  <p:childTnLst>
                                    <p:animEffect transition="out" filter="barn(inVertical)">
                                      <p:cBhvr>
                                        <p:cTn id="130" dur="500"/>
                                        <p:tgtEl>
                                          <p:spTgt spid="15"/>
                                        </p:tgtEl>
                                      </p:cBhvr>
                                    </p:animEffect>
                                    <p:set>
                                      <p:cBhvr>
                                        <p:cTn id="131" dur="1" fill="hold">
                                          <p:stCondLst>
                                            <p:cond delay="499"/>
                                          </p:stCondLst>
                                        </p:cTn>
                                        <p:tgtEl>
                                          <p:spTgt spid="15"/>
                                        </p:tgtEl>
                                        <p:attrNameLst>
                                          <p:attrName>style.visibility</p:attrName>
                                        </p:attrNameLst>
                                      </p:cBhvr>
                                      <p:to>
                                        <p:strVal val="hidden"/>
                                      </p:to>
                                    </p:set>
                                  </p:childTnLst>
                                </p:cTn>
                              </p:par>
                              <p:par>
                                <p:cTn id="132" presetID="16" presetClass="exit" presetSubtype="21" fill="hold" grpId="1" nodeType="withEffect">
                                  <p:stCondLst>
                                    <p:cond delay="0"/>
                                  </p:stCondLst>
                                  <p:childTnLst>
                                    <p:animEffect transition="out" filter="barn(inVertical)">
                                      <p:cBhvr>
                                        <p:cTn id="133" dur="500"/>
                                        <p:tgtEl>
                                          <p:spTgt spid="12"/>
                                        </p:tgtEl>
                                      </p:cBhvr>
                                    </p:animEffect>
                                    <p:set>
                                      <p:cBhvr>
                                        <p:cTn id="134" dur="1" fill="hold">
                                          <p:stCondLst>
                                            <p:cond delay="499"/>
                                          </p:stCondLst>
                                        </p:cTn>
                                        <p:tgtEl>
                                          <p:spTgt spid="12"/>
                                        </p:tgtEl>
                                        <p:attrNameLst>
                                          <p:attrName>style.visibility</p:attrName>
                                        </p:attrNameLst>
                                      </p:cBhvr>
                                      <p:to>
                                        <p:strVal val="hidden"/>
                                      </p:to>
                                    </p:set>
                                  </p:childTnLst>
                                </p:cTn>
                              </p:par>
                              <p:par>
                                <p:cTn id="135" presetID="16" presetClass="exit" presetSubtype="21" fill="hold" nodeType="withEffect">
                                  <p:stCondLst>
                                    <p:cond delay="0"/>
                                  </p:stCondLst>
                                  <p:childTnLst>
                                    <p:animEffect transition="out" filter="barn(inVertical)">
                                      <p:cBhvr>
                                        <p:cTn id="136" dur="500"/>
                                        <p:tgtEl>
                                          <p:spTgt spid="21"/>
                                        </p:tgtEl>
                                      </p:cBhvr>
                                    </p:animEffect>
                                    <p:set>
                                      <p:cBhvr>
                                        <p:cTn id="137" dur="1" fill="hold">
                                          <p:stCondLst>
                                            <p:cond delay="499"/>
                                          </p:stCondLst>
                                        </p:cTn>
                                        <p:tgtEl>
                                          <p:spTgt spid="21"/>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53" presetClass="entr" presetSubtype="16" fill="hold" grpId="0" nodeType="clickEffect">
                                  <p:stCondLst>
                                    <p:cond delay="0"/>
                                  </p:stCondLst>
                                  <p:childTnLst>
                                    <p:set>
                                      <p:cBhvr>
                                        <p:cTn id="141" dur="1" fill="hold">
                                          <p:stCondLst>
                                            <p:cond delay="0"/>
                                          </p:stCondLst>
                                        </p:cTn>
                                        <p:tgtEl>
                                          <p:spTgt spid="22"/>
                                        </p:tgtEl>
                                        <p:attrNameLst>
                                          <p:attrName>style.visibility</p:attrName>
                                        </p:attrNameLst>
                                      </p:cBhvr>
                                      <p:to>
                                        <p:strVal val="visible"/>
                                      </p:to>
                                    </p:set>
                                    <p:anim calcmode="lin" valueType="num">
                                      <p:cBhvr>
                                        <p:cTn id="142" dur="500" fill="hold"/>
                                        <p:tgtEl>
                                          <p:spTgt spid="22"/>
                                        </p:tgtEl>
                                        <p:attrNameLst>
                                          <p:attrName>ppt_w</p:attrName>
                                        </p:attrNameLst>
                                      </p:cBhvr>
                                      <p:tavLst>
                                        <p:tav tm="0">
                                          <p:val>
                                            <p:fltVal val="0"/>
                                          </p:val>
                                        </p:tav>
                                        <p:tav tm="100000">
                                          <p:val>
                                            <p:strVal val="#ppt_w"/>
                                          </p:val>
                                        </p:tav>
                                      </p:tavLst>
                                    </p:anim>
                                    <p:anim calcmode="lin" valueType="num">
                                      <p:cBhvr>
                                        <p:cTn id="143" dur="500" fill="hold"/>
                                        <p:tgtEl>
                                          <p:spTgt spid="22"/>
                                        </p:tgtEl>
                                        <p:attrNameLst>
                                          <p:attrName>ppt_h</p:attrName>
                                        </p:attrNameLst>
                                      </p:cBhvr>
                                      <p:tavLst>
                                        <p:tav tm="0">
                                          <p:val>
                                            <p:fltVal val="0"/>
                                          </p:val>
                                        </p:tav>
                                        <p:tav tm="100000">
                                          <p:val>
                                            <p:strVal val="#ppt_h"/>
                                          </p:val>
                                        </p:tav>
                                      </p:tavLst>
                                    </p:anim>
                                    <p:animEffect transition="in" filter="fade">
                                      <p:cBhvr>
                                        <p:cTn id="144" dur="500"/>
                                        <p:tgtEl>
                                          <p:spTgt spid="22"/>
                                        </p:tgtEl>
                                      </p:cBhvr>
                                    </p:animEffect>
                                  </p:childTnLst>
                                </p:cTn>
                              </p:par>
                            </p:childTnLst>
                          </p:cTn>
                        </p:par>
                      </p:childTnLst>
                    </p:cTn>
                  </p:par>
                  <p:par>
                    <p:cTn id="145" fill="hold">
                      <p:stCondLst>
                        <p:cond delay="indefinite"/>
                      </p:stCondLst>
                      <p:childTnLst>
                        <p:par>
                          <p:cTn id="146" fill="hold">
                            <p:stCondLst>
                              <p:cond delay="0"/>
                            </p:stCondLst>
                            <p:childTnLst>
                              <p:par>
                                <p:cTn id="147" presetID="53" presetClass="entr" presetSubtype="16" fill="hold" grpId="0" nodeType="clickEffect">
                                  <p:stCondLst>
                                    <p:cond delay="0"/>
                                  </p:stCondLst>
                                  <p:childTnLst>
                                    <p:set>
                                      <p:cBhvr>
                                        <p:cTn id="148" dur="1" fill="hold">
                                          <p:stCondLst>
                                            <p:cond delay="0"/>
                                          </p:stCondLst>
                                        </p:cTn>
                                        <p:tgtEl>
                                          <p:spTgt spid="14"/>
                                        </p:tgtEl>
                                        <p:attrNameLst>
                                          <p:attrName>style.visibility</p:attrName>
                                        </p:attrNameLst>
                                      </p:cBhvr>
                                      <p:to>
                                        <p:strVal val="visible"/>
                                      </p:to>
                                    </p:set>
                                    <p:anim calcmode="lin" valueType="num">
                                      <p:cBhvr>
                                        <p:cTn id="149" dur="500" fill="hold"/>
                                        <p:tgtEl>
                                          <p:spTgt spid="14"/>
                                        </p:tgtEl>
                                        <p:attrNameLst>
                                          <p:attrName>ppt_w</p:attrName>
                                        </p:attrNameLst>
                                      </p:cBhvr>
                                      <p:tavLst>
                                        <p:tav tm="0">
                                          <p:val>
                                            <p:fltVal val="0"/>
                                          </p:val>
                                        </p:tav>
                                        <p:tav tm="100000">
                                          <p:val>
                                            <p:strVal val="#ppt_w"/>
                                          </p:val>
                                        </p:tav>
                                      </p:tavLst>
                                    </p:anim>
                                    <p:anim calcmode="lin" valueType="num">
                                      <p:cBhvr>
                                        <p:cTn id="150" dur="500" fill="hold"/>
                                        <p:tgtEl>
                                          <p:spTgt spid="14"/>
                                        </p:tgtEl>
                                        <p:attrNameLst>
                                          <p:attrName>ppt_h</p:attrName>
                                        </p:attrNameLst>
                                      </p:cBhvr>
                                      <p:tavLst>
                                        <p:tav tm="0">
                                          <p:val>
                                            <p:fltVal val="0"/>
                                          </p:val>
                                        </p:tav>
                                        <p:tav tm="100000">
                                          <p:val>
                                            <p:strVal val="#ppt_h"/>
                                          </p:val>
                                        </p:tav>
                                      </p:tavLst>
                                    </p:anim>
                                    <p:animEffect transition="in" filter="fade">
                                      <p:cBhvr>
                                        <p:cTn id="151" dur="500"/>
                                        <p:tgtEl>
                                          <p:spTgt spid="14"/>
                                        </p:tgtEl>
                                      </p:cBhvr>
                                    </p:animEffect>
                                  </p:childTnLst>
                                </p:cTn>
                              </p:par>
                            </p:childTnLst>
                          </p:cTn>
                        </p:par>
                      </p:childTnLst>
                    </p:cTn>
                  </p:par>
                  <p:par>
                    <p:cTn id="152" fill="hold">
                      <p:stCondLst>
                        <p:cond delay="indefinite"/>
                      </p:stCondLst>
                      <p:childTnLst>
                        <p:par>
                          <p:cTn id="153" fill="hold">
                            <p:stCondLst>
                              <p:cond delay="0"/>
                            </p:stCondLst>
                            <p:childTnLst>
                              <p:par>
                                <p:cTn id="154" presetID="53" presetClass="entr" presetSubtype="16" fill="hold" nodeType="clickEffect">
                                  <p:stCondLst>
                                    <p:cond delay="0"/>
                                  </p:stCondLst>
                                  <p:childTnLst>
                                    <p:set>
                                      <p:cBhvr>
                                        <p:cTn id="155" dur="1" fill="hold">
                                          <p:stCondLst>
                                            <p:cond delay="0"/>
                                          </p:stCondLst>
                                        </p:cTn>
                                        <p:tgtEl>
                                          <p:spTgt spid="25"/>
                                        </p:tgtEl>
                                        <p:attrNameLst>
                                          <p:attrName>style.visibility</p:attrName>
                                        </p:attrNameLst>
                                      </p:cBhvr>
                                      <p:to>
                                        <p:strVal val="visible"/>
                                      </p:to>
                                    </p:set>
                                    <p:anim calcmode="lin" valueType="num">
                                      <p:cBhvr>
                                        <p:cTn id="156" dur="500" fill="hold"/>
                                        <p:tgtEl>
                                          <p:spTgt spid="25"/>
                                        </p:tgtEl>
                                        <p:attrNameLst>
                                          <p:attrName>ppt_w</p:attrName>
                                        </p:attrNameLst>
                                      </p:cBhvr>
                                      <p:tavLst>
                                        <p:tav tm="0">
                                          <p:val>
                                            <p:fltVal val="0"/>
                                          </p:val>
                                        </p:tav>
                                        <p:tav tm="100000">
                                          <p:val>
                                            <p:strVal val="#ppt_w"/>
                                          </p:val>
                                        </p:tav>
                                      </p:tavLst>
                                    </p:anim>
                                    <p:anim calcmode="lin" valueType="num">
                                      <p:cBhvr>
                                        <p:cTn id="157" dur="500" fill="hold"/>
                                        <p:tgtEl>
                                          <p:spTgt spid="25"/>
                                        </p:tgtEl>
                                        <p:attrNameLst>
                                          <p:attrName>ppt_h</p:attrName>
                                        </p:attrNameLst>
                                      </p:cBhvr>
                                      <p:tavLst>
                                        <p:tav tm="0">
                                          <p:val>
                                            <p:fltVal val="0"/>
                                          </p:val>
                                        </p:tav>
                                        <p:tav tm="100000">
                                          <p:val>
                                            <p:strVal val="#ppt_h"/>
                                          </p:val>
                                        </p:tav>
                                      </p:tavLst>
                                    </p:anim>
                                    <p:animEffect transition="in" filter="fade">
                                      <p:cBhvr>
                                        <p:cTn id="158" dur="500"/>
                                        <p:tgtEl>
                                          <p:spTgt spid="25"/>
                                        </p:tgtEl>
                                      </p:cBhvr>
                                    </p:animEffect>
                                  </p:childTnLst>
                                </p:cTn>
                              </p:par>
                            </p:childTnLst>
                          </p:cTn>
                        </p:par>
                      </p:childTnLst>
                    </p:cTn>
                  </p:par>
                  <p:par>
                    <p:cTn id="159" fill="hold">
                      <p:stCondLst>
                        <p:cond delay="indefinite"/>
                      </p:stCondLst>
                      <p:childTnLst>
                        <p:par>
                          <p:cTn id="160" fill="hold">
                            <p:stCondLst>
                              <p:cond delay="0"/>
                            </p:stCondLst>
                            <p:childTnLst>
                              <p:par>
                                <p:cTn id="161" presetID="16" presetClass="exit" presetSubtype="21" fill="hold" grpId="1" nodeType="clickEffect">
                                  <p:stCondLst>
                                    <p:cond delay="0"/>
                                  </p:stCondLst>
                                  <p:childTnLst>
                                    <p:animEffect transition="out" filter="barn(inVertical)">
                                      <p:cBhvr>
                                        <p:cTn id="162" dur="500"/>
                                        <p:tgtEl>
                                          <p:spTgt spid="22"/>
                                        </p:tgtEl>
                                      </p:cBhvr>
                                    </p:animEffect>
                                    <p:set>
                                      <p:cBhvr>
                                        <p:cTn id="163" dur="1" fill="hold">
                                          <p:stCondLst>
                                            <p:cond delay="499"/>
                                          </p:stCondLst>
                                        </p:cTn>
                                        <p:tgtEl>
                                          <p:spTgt spid="22"/>
                                        </p:tgtEl>
                                        <p:attrNameLst>
                                          <p:attrName>style.visibility</p:attrName>
                                        </p:attrNameLst>
                                      </p:cBhvr>
                                      <p:to>
                                        <p:strVal val="hidden"/>
                                      </p:to>
                                    </p:set>
                                  </p:childTnLst>
                                </p:cTn>
                              </p:par>
                              <p:par>
                                <p:cTn id="164" presetID="16" presetClass="exit" presetSubtype="21" fill="hold" grpId="1" nodeType="withEffect">
                                  <p:stCondLst>
                                    <p:cond delay="0"/>
                                  </p:stCondLst>
                                  <p:childTnLst>
                                    <p:animEffect transition="out" filter="barn(inVertical)">
                                      <p:cBhvr>
                                        <p:cTn id="165" dur="500"/>
                                        <p:tgtEl>
                                          <p:spTgt spid="14"/>
                                        </p:tgtEl>
                                      </p:cBhvr>
                                    </p:animEffect>
                                    <p:set>
                                      <p:cBhvr>
                                        <p:cTn id="166" dur="1" fill="hold">
                                          <p:stCondLst>
                                            <p:cond delay="499"/>
                                          </p:stCondLst>
                                        </p:cTn>
                                        <p:tgtEl>
                                          <p:spTgt spid="14"/>
                                        </p:tgtEl>
                                        <p:attrNameLst>
                                          <p:attrName>style.visibility</p:attrName>
                                        </p:attrNameLst>
                                      </p:cBhvr>
                                      <p:to>
                                        <p:strVal val="hidden"/>
                                      </p:to>
                                    </p:set>
                                  </p:childTnLst>
                                </p:cTn>
                              </p:par>
                              <p:par>
                                <p:cTn id="167" presetID="16" presetClass="exit" presetSubtype="21" fill="hold" nodeType="withEffect">
                                  <p:stCondLst>
                                    <p:cond delay="0"/>
                                  </p:stCondLst>
                                  <p:childTnLst>
                                    <p:animEffect transition="out" filter="barn(inVertical)">
                                      <p:cBhvr>
                                        <p:cTn id="168" dur="500"/>
                                        <p:tgtEl>
                                          <p:spTgt spid="25"/>
                                        </p:tgtEl>
                                      </p:cBhvr>
                                    </p:animEffect>
                                    <p:set>
                                      <p:cBhvr>
                                        <p:cTn id="169" dur="1" fill="hold">
                                          <p:stCondLst>
                                            <p:cond delay="499"/>
                                          </p:stCondLst>
                                        </p:cTn>
                                        <p:tgtEl>
                                          <p:spTgt spid="25"/>
                                        </p:tgtEl>
                                        <p:attrNameLst>
                                          <p:attrName>style.visibility</p:attrName>
                                        </p:attrNameLst>
                                      </p:cBhvr>
                                      <p:to>
                                        <p:strVal val="hidden"/>
                                      </p:to>
                                    </p:set>
                                  </p:childTnLst>
                                </p:cTn>
                              </p:par>
                              <p:par>
                                <p:cTn id="170" presetID="16" presetClass="exit" presetSubtype="21" fill="hold" grpId="1" nodeType="withEffect">
                                  <p:stCondLst>
                                    <p:cond delay="0"/>
                                  </p:stCondLst>
                                  <p:childTnLst>
                                    <p:animEffect transition="out" filter="barn(inVertical)">
                                      <p:cBhvr>
                                        <p:cTn id="171" dur="500"/>
                                        <p:tgtEl>
                                          <p:spTgt spid="16"/>
                                        </p:tgtEl>
                                      </p:cBhvr>
                                    </p:animEffect>
                                    <p:set>
                                      <p:cBhvr>
                                        <p:cTn id="172" dur="1" fill="hold">
                                          <p:stCondLst>
                                            <p:cond delay="499"/>
                                          </p:stCondLst>
                                        </p:cTn>
                                        <p:tgtEl>
                                          <p:spTgt spid="16"/>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53" presetClass="entr" presetSubtype="16" fill="hold" grpId="0" nodeType="clickEffect">
                                  <p:stCondLst>
                                    <p:cond delay="0"/>
                                  </p:stCondLst>
                                  <p:childTnLst>
                                    <p:set>
                                      <p:cBhvr>
                                        <p:cTn id="176" dur="1" fill="hold">
                                          <p:stCondLst>
                                            <p:cond delay="0"/>
                                          </p:stCondLst>
                                        </p:cTn>
                                        <p:tgtEl>
                                          <p:spTgt spid="24"/>
                                        </p:tgtEl>
                                        <p:attrNameLst>
                                          <p:attrName>style.visibility</p:attrName>
                                        </p:attrNameLst>
                                      </p:cBhvr>
                                      <p:to>
                                        <p:strVal val="visible"/>
                                      </p:to>
                                    </p:set>
                                    <p:anim calcmode="lin" valueType="num">
                                      <p:cBhvr>
                                        <p:cTn id="177" dur="500" fill="hold"/>
                                        <p:tgtEl>
                                          <p:spTgt spid="24"/>
                                        </p:tgtEl>
                                        <p:attrNameLst>
                                          <p:attrName>ppt_w</p:attrName>
                                        </p:attrNameLst>
                                      </p:cBhvr>
                                      <p:tavLst>
                                        <p:tav tm="0">
                                          <p:val>
                                            <p:fltVal val="0"/>
                                          </p:val>
                                        </p:tav>
                                        <p:tav tm="100000">
                                          <p:val>
                                            <p:strVal val="#ppt_w"/>
                                          </p:val>
                                        </p:tav>
                                      </p:tavLst>
                                    </p:anim>
                                    <p:anim calcmode="lin" valueType="num">
                                      <p:cBhvr>
                                        <p:cTn id="178" dur="500" fill="hold"/>
                                        <p:tgtEl>
                                          <p:spTgt spid="24"/>
                                        </p:tgtEl>
                                        <p:attrNameLst>
                                          <p:attrName>ppt_h</p:attrName>
                                        </p:attrNameLst>
                                      </p:cBhvr>
                                      <p:tavLst>
                                        <p:tav tm="0">
                                          <p:val>
                                            <p:fltVal val="0"/>
                                          </p:val>
                                        </p:tav>
                                        <p:tav tm="100000">
                                          <p:val>
                                            <p:strVal val="#ppt_h"/>
                                          </p:val>
                                        </p:tav>
                                      </p:tavLst>
                                    </p:anim>
                                    <p:animEffect transition="in" filter="fade">
                                      <p:cBhvr>
                                        <p:cTn id="179" dur="500"/>
                                        <p:tgtEl>
                                          <p:spTgt spid="24"/>
                                        </p:tgtEl>
                                      </p:cBhvr>
                                    </p:animEffect>
                                  </p:childTnLst>
                                </p:cTn>
                              </p:par>
                            </p:childTnLst>
                          </p:cTn>
                        </p:par>
                      </p:childTnLst>
                    </p:cTn>
                  </p:par>
                  <p:par>
                    <p:cTn id="180" fill="hold">
                      <p:stCondLst>
                        <p:cond delay="indefinite"/>
                      </p:stCondLst>
                      <p:childTnLst>
                        <p:par>
                          <p:cTn id="181" fill="hold">
                            <p:stCondLst>
                              <p:cond delay="0"/>
                            </p:stCondLst>
                            <p:childTnLst>
                              <p:par>
                                <p:cTn id="182" presetID="53" presetClass="entr" presetSubtype="16" fill="hold" grpId="0" nodeType="clickEffect">
                                  <p:stCondLst>
                                    <p:cond delay="0"/>
                                  </p:stCondLst>
                                  <p:childTnLst>
                                    <p:set>
                                      <p:cBhvr>
                                        <p:cTn id="183" dur="1" fill="hold">
                                          <p:stCondLst>
                                            <p:cond delay="0"/>
                                          </p:stCondLst>
                                        </p:cTn>
                                        <p:tgtEl>
                                          <p:spTgt spid="23"/>
                                        </p:tgtEl>
                                        <p:attrNameLst>
                                          <p:attrName>style.visibility</p:attrName>
                                        </p:attrNameLst>
                                      </p:cBhvr>
                                      <p:to>
                                        <p:strVal val="visible"/>
                                      </p:to>
                                    </p:set>
                                    <p:anim calcmode="lin" valueType="num">
                                      <p:cBhvr>
                                        <p:cTn id="184" dur="500" fill="hold"/>
                                        <p:tgtEl>
                                          <p:spTgt spid="23"/>
                                        </p:tgtEl>
                                        <p:attrNameLst>
                                          <p:attrName>ppt_w</p:attrName>
                                        </p:attrNameLst>
                                      </p:cBhvr>
                                      <p:tavLst>
                                        <p:tav tm="0">
                                          <p:val>
                                            <p:fltVal val="0"/>
                                          </p:val>
                                        </p:tav>
                                        <p:tav tm="100000">
                                          <p:val>
                                            <p:strVal val="#ppt_w"/>
                                          </p:val>
                                        </p:tav>
                                      </p:tavLst>
                                    </p:anim>
                                    <p:anim calcmode="lin" valueType="num">
                                      <p:cBhvr>
                                        <p:cTn id="185" dur="500" fill="hold"/>
                                        <p:tgtEl>
                                          <p:spTgt spid="23"/>
                                        </p:tgtEl>
                                        <p:attrNameLst>
                                          <p:attrName>ppt_h</p:attrName>
                                        </p:attrNameLst>
                                      </p:cBhvr>
                                      <p:tavLst>
                                        <p:tav tm="0">
                                          <p:val>
                                            <p:fltVal val="0"/>
                                          </p:val>
                                        </p:tav>
                                        <p:tav tm="100000">
                                          <p:val>
                                            <p:strVal val="#ppt_h"/>
                                          </p:val>
                                        </p:tav>
                                      </p:tavLst>
                                    </p:anim>
                                    <p:animEffect transition="in" filter="fade">
                                      <p:cBhvr>
                                        <p:cTn id="186" dur="500"/>
                                        <p:tgtEl>
                                          <p:spTgt spid="23"/>
                                        </p:tgtEl>
                                      </p:cBhvr>
                                    </p:animEffect>
                                  </p:childTnLst>
                                </p:cTn>
                              </p:par>
                            </p:childTnLst>
                          </p:cTn>
                        </p:par>
                      </p:childTnLst>
                    </p:cTn>
                  </p:par>
                  <p:par>
                    <p:cTn id="187" fill="hold">
                      <p:stCondLst>
                        <p:cond delay="indefinite"/>
                      </p:stCondLst>
                      <p:childTnLst>
                        <p:par>
                          <p:cTn id="188" fill="hold">
                            <p:stCondLst>
                              <p:cond delay="0"/>
                            </p:stCondLst>
                            <p:childTnLst>
                              <p:par>
                                <p:cTn id="189" presetID="53" presetClass="entr" presetSubtype="16" fill="hold" grpId="2" nodeType="clickEffect">
                                  <p:stCondLst>
                                    <p:cond delay="0"/>
                                  </p:stCondLst>
                                  <p:childTnLst>
                                    <p:set>
                                      <p:cBhvr>
                                        <p:cTn id="190" dur="1" fill="hold">
                                          <p:stCondLst>
                                            <p:cond delay="0"/>
                                          </p:stCondLst>
                                        </p:cTn>
                                        <p:tgtEl>
                                          <p:spTgt spid="22"/>
                                        </p:tgtEl>
                                        <p:attrNameLst>
                                          <p:attrName>style.visibility</p:attrName>
                                        </p:attrNameLst>
                                      </p:cBhvr>
                                      <p:to>
                                        <p:strVal val="visible"/>
                                      </p:to>
                                    </p:set>
                                    <p:anim calcmode="lin" valueType="num">
                                      <p:cBhvr>
                                        <p:cTn id="191" dur="500" fill="hold"/>
                                        <p:tgtEl>
                                          <p:spTgt spid="22"/>
                                        </p:tgtEl>
                                        <p:attrNameLst>
                                          <p:attrName>ppt_w</p:attrName>
                                        </p:attrNameLst>
                                      </p:cBhvr>
                                      <p:tavLst>
                                        <p:tav tm="0">
                                          <p:val>
                                            <p:fltVal val="0"/>
                                          </p:val>
                                        </p:tav>
                                        <p:tav tm="100000">
                                          <p:val>
                                            <p:strVal val="#ppt_w"/>
                                          </p:val>
                                        </p:tav>
                                      </p:tavLst>
                                    </p:anim>
                                    <p:anim calcmode="lin" valueType="num">
                                      <p:cBhvr>
                                        <p:cTn id="192" dur="500" fill="hold"/>
                                        <p:tgtEl>
                                          <p:spTgt spid="22"/>
                                        </p:tgtEl>
                                        <p:attrNameLst>
                                          <p:attrName>ppt_h</p:attrName>
                                        </p:attrNameLst>
                                      </p:cBhvr>
                                      <p:tavLst>
                                        <p:tav tm="0">
                                          <p:val>
                                            <p:fltVal val="0"/>
                                          </p:val>
                                        </p:tav>
                                        <p:tav tm="100000">
                                          <p:val>
                                            <p:strVal val="#ppt_h"/>
                                          </p:val>
                                        </p:tav>
                                      </p:tavLst>
                                    </p:anim>
                                    <p:animEffect transition="in" filter="fade">
                                      <p:cBhvr>
                                        <p:cTn id="193" dur="500"/>
                                        <p:tgtEl>
                                          <p:spTgt spid="22"/>
                                        </p:tgtEl>
                                      </p:cBhvr>
                                    </p:animEffect>
                                  </p:childTnLst>
                                </p:cTn>
                              </p:par>
                            </p:childTnLst>
                          </p:cTn>
                        </p:par>
                      </p:childTnLst>
                    </p:cTn>
                  </p:par>
                  <p:par>
                    <p:cTn id="194" fill="hold">
                      <p:stCondLst>
                        <p:cond delay="indefinite"/>
                      </p:stCondLst>
                      <p:childTnLst>
                        <p:par>
                          <p:cTn id="195" fill="hold">
                            <p:stCondLst>
                              <p:cond delay="0"/>
                            </p:stCondLst>
                            <p:childTnLst>
                              <p:par>
                                <p:cTn id="196" presetID="53" presetClass="entr" presetSubtype="16" fill="hold" nodeType="clickEffect">
                                  <p:stCondLst>
                                    <p:cond delay="0"/>
                                  </p:stCondLst>
                                  <p:childTnLst>
                                    <p:set>
                                      <p:cBhvr>
                                        <p:cTn id="197" dur="1" fill="hold">
                                          <p:stCondLst>
                                            <p:cond delay="0"/>
                                          </p:stCondLst>
                                        </p:cTn>
                                        <p:tgtEl>
                                          <p:spTgt spid="26"/>
                                        </p:tgtEl>
                                        <p:attrNameLst>
                                          <p:attrName>style.visibility</p:attrName>
                                        </p:attrNameLst>
                                      </p:cBhvr>
                                      <p:to>
                                        <p:strVal val="visible"/>
                                      </p:to>
                                    </p:set>
                                    <p:anim calcmode="lin" valueType="num">
                                      <p:cBhvr>
                                        <p:cTn id="198" dur="500" fill="hold"/>
                                        <p:tgtEl>
                                          <p:spTgt spid="26"/>
                                        </p:tgtEl>
                                        <p:attrNameLst>
                                          <p:attrName>ppt_w</p:attrName>
                                        </p:attrNameLst>
                                      </p:cBhvr>
                                      <p:tavLst>
                                        <p:tav tm="0">
                                          <p:val>
                                            <p:fltVal val="0"/>
                                          </p:val>
                                        </p:tav>
                                        <p:tav tm="100000">
                                          <p:val>
                                            <p:strVal val="#ppt_w"/>
                                          </p:val>
                                        </p:tav>
                                      </p:tavLst>
                                    </p:anim>
                                    <p:anim calcmode="lin" valueType="num">
                                      <p:cBhvr>
                                        <p:cTn id="199" dur="500" fill="hold"/>
                                        <p:tgtEl>
                                          <p:spTgt spid="26"/>
                                        </p:tgtEl>
                                        <p:attrNameLst>
                                          <p:attrName>ppt_h</p:attrName>
                                        </p:attrNameLst>
                                      </p:cBhvr>
                                      <p:tavLst>
                                        <p:tav tm="0">
                                          <p:val>
                                            <p:fltVal val="0"/>
                                          </p:val>
                                        </p:tav>
                                        <p:tav tm="100000">
                                          <p:val>
                                            <p:strVal val="#ppt_h"/>
                                          </p:val>
                                        </p:tav>
                                      </p:tavLst>
                                    </p:anim>
                                    <p:animEffect transition="in" filter="fade">
                                      <p:cBhvr>
                                        <p:cTn id="200" dur="500"/>
                                        <p:tgtEl>
                                          <p:spTgt spid="26"/>
                                        </p:tgtEl>
                                      </p:cBhvr>
                                    </p:animEffect>
                                  </p:childTnLst>
                                </p:cTn>
                              </p:par>
                            </p:childTnLst>
                          </p:cTn>
                        </p:par>
                      </p:childTnLst>
                    </p:cTn>
                  </p:par>
                  <p:par>
                    <p:cTn id="201" fill="hold">
                      <p:stCondLst>
                        <p:cond delay="indefinite"/>
                      </p:stCondLst>
                      <p:childTnLst>
                        <p:par>
                          <p:cTn id="202" fill="hold">
                            <p:stCondLst>
                              <p:cond delay="0"/>
                            </p:stCondLst>
                            <p:childTnLst>
                              <p:par>
                                <p:cTn id="203" presetID="53" presetClass="entr" presetSubtype="16" fill="hold" nodeType="clickEffect">
                                  <p:stCondLst>
                                    <p:cond delay="0"/>
                                  </p:stCondLst>
                                  <p:childTnLst>
                                    <p:set>
                                      <p:cBhvr>
                                        <p:cTn id="204" dur="1" fill="hold">
                                          <p:stCondLst>
                                            <p:cond delay="0"/>
                                          </p:stCondLst>
                                        </p:cTn>
                                        <p:tgtEl>
                                          <p:spTgt spid="27"/>
                                        </p:tgtEl>
                                        <p:attrNameLst>
                                          <p:attrName>style.visibility</p:attrName>
                                        </p:attrNameLst>
                                      </p:cBhvr>
                                      <p:to>
                                        <p:strVal val="visible"/>
                                      </p:to>
                                    </p:set>
                                    <p:anim calcmode="lin" valueType="num">
                                      <p:cBhvr>
                                        <p:cTn id="205" dur="500" fill="hold"/>
                                        <p:tgtEl>
                                          <p:spTgt spid="27"/>
                                        </p:tgtEl>
                                        <p:attrNameLst>
                                          <p:attrName>ppt_w</p:attrName>
                                        </p:attrNameLst>
                                      </p:cBhvr>
                                      <p:tavLst>
                                        <p:tav tm="0">
                                          <p:val>
                                            <p:fltVal val="0"/>
                                          </p:val>
                                        </p:tav>
                                        <p:tav tm="100000">
                                          <p:val>
                                            <p:strVal val="#ppt_w"/>
                                          </p:val>
                                        </p:tav>
                                      </p:tavLst>
                                    </p:anim>
                                    <p:anim calcmode="lin" valueType="num">
                                      <p:cBhvr>
                                        <p:cTn id="206" dur="500" fill="hold"/>
                                        <p:tgtEl>
                                          <p:spTgt spid="27"/>
                                        </p:tgtEl>
                                        <p:attrNameLst>
                                          <p:attrName>ppt_h</p:attrName>
                                        </p:attrNameLst>
                                      </p:cBhvr>
                                      <p:tavLst>
                                        <p:tav tm="0">
                                          <p:val>
                                            <p:fltVal val="0"/>
                                          </p:val>
                                        </p:tav>
                                        <p:tav tm="100000">
                                          <p:val>
                                            <p:strVal val="#ppt_h"/>
                                          </p:val>
                                        </p:tav>
                                      </p:tavLst>
                                    </p:anim>
                                    <p:animEffect transition="in" filter="fade">
                                      <p:cBhvr>
                                        <p:cTn id="207" dur="500"/>
                                        <p:tgtEl>
                                          <p:spTgt spid="27"/>
                                        </p:tgtEl>
                                      </p:cBhvr>
                                    </p:animEffect>
                                  </p:childTnLst>
                                </p:cTn>
                              </p:par>
                            </p:childTnLst>
                          </p:cTn>
                        </p:par>
                      </p:childTnLst>
                    </p:cTn>
                  </p:par>
                  <p:par>
                    <p:cTn id="208" fill="hold">
                      <p:stCondLst>
                        <p:cond delay="indefinite"/>
                      </p:stCondLst>
                      <p:childTnLst>
                        <p:par>
                          <p:cTn id="209" fill="hold">
                            <p:stCondLst>
                              <p:cond delay="0"/>
                            </p:stCondLst>
                            <p:childTnLst>
                              <p:par>
                                <p:cTn id="210" presetID="16" presetClass="exit" presetSubtype="21" fill="hold" grpId="1" nodeType="clickEffect">
                                  <p:stCondLst>
                                    <p:cond delay="0"/>
                                  </p:stCondLst>
                                  <p:childTnLst>
                                    <p:animEffect transition="out" filter="barn(inVertical)">
                                      <p:cBhvr>
                                        <p:cTn id="211" dur="500"/>
                                        <p:tgtEl>
                                          <p:spTgt spid="24"/>
                                        </p:tgtEl>
                                      </p:cBhvr>
                                    </p:animEffect>
                                    <p:set>
                                      <p:cBhvr>
                                        <p:cTn id="212" dur="1" fill="hold">
                                          <p:stCondLst>
                                            <p:cond delay="499"/>
                                          </p:stCondLst>
                                        </p:cTn>
                                        <p:tgtEl>
                                          <p:spTgt spid="24"/>
                                        </p:tgtEl>
                                        <p:attrNameLst>
                                          <p:attrName>style.visibility</p:attrName>
                                        </p:attrNameLst>
                                      </p:cBhvr>
                                      <p:to>
                                        <p:strVal val="hidden"/>
                                      </p:to>
                                    </p:set>
                                  </p:childTnLst>
                                </p:cTn>
                              </p:par>
                              <p:par>
                                <p:cTn id="213" presetID="16" presetClass="exit" presetSubtype="21" fill="hold" grpId="1" nodeType="withEffect">
                                  <p:stCondLst>
                                    <p:cond delay="0"/>
                                  </p:stCondLst>
                                  <p:childTnLst>
                                    <p:animEffect transition="out" filter="barn(inVertical)">
                                      <p:cBhvr>
                                        <p:cTn id="214" dur="500"/>
                                        <p:tgtEl>
                                          <p:spTgt spid="23"/>
                                        </p:tgtEl>
                                      </p:cBhvr>
                                    </p:animEffect>
                                    <p:set>
                                      <p:cBhvr>
                                        <p:cTn id="215" dur="1" fill="hold">
                                          <p:stCondLst>
                                            <p:cond delay="499"/>
                                          </p:stCondLst>
                                        </p:cTn>
                                        <p:tgtEl>
                                          <p:spTgt spid="23"/>
                                        </p:tgtEl>
                                        <p:attrNameLst>
                                          <p:attrName>style.visibility</p:attrName>
                                        </p:attrNameLst>
                                      </p:cBhvr>
                                      <p:to>
                                        <p:strVal val="hidden"/>
                                      </p:to>
                                    </p:set>
                                  </p:childTnLst>
                                </p:cTn>
                              </p:par>
                              <p:par>
                                <p:cTn id="216" presetID="16" presetClass="exit" presetSubtype="21" fill="hold" grpId="3" nodeType="withEffect">
                                  <p:stCondLst>
                                    <p:cond delay="0"/>
                                  </p:stCondLst>
                                  <p:childTnLst>
                                    <p:animEffect transition="out" filter="barn(inVertical)">
                                      <p:cBhvr>
                                        <p:cTn id="217" dur="500"/>
                                        <p:tgtEl>
                                          <p:spTgt spid="22"/>
                                        </p:tgtEl>
                                      </p:cBhvr>
                                    </p:animEffect>
                                    <p:set>
                                      <p:cBhvr>
                                        <p:cTn id="218" dur="1" fill="hold">
                                          <p:stCondLst>
                                            <p:cond delay="499"/>
                                          </p:stCondLst>
                                        </p:cTn>
                                        <p:tgtEl>
                                          <p:spTgt spid="22"/>
                                        </p:tgtEl>
                                        <p:attrNameLst>
                                          <p:attrName>style.visibility</p:attrName>
                                        </p:attrNameLst>
                                      </p:cBhvr>
                                      <p:to>
                                        <p:strVal val="hidden"/>
                                      </p:to>
                                    </p:set>
                                  </p:childTnLst>
                                </p:cTn>
                              </p:par>
                              <p:par>
                                <p:cTn id="219" presetID="16" presetClass="exit" presetSubtype="21" fill="hold" nodeType="withEffect">
                                  <p:stCondLst>
                                    <p:cond delay="0"/>
                                  </p:stCondLst>
                                  <p:childTnLst>
                                    <p:animEffect transition="out" filter="barn(inVertical)">
                                      <p:cBhvr>
                                        <p:cTn id="220" dur="500"/>
                                        <p:tgtEl>
                                          <p:spTgt spid="26"/>
                                        </p:tgtEl>
                                      </p:cBhvr>
                                    </p:animEffect>
                                    <p:set>
                                      <p:cBhvr>
                                        <p:cTn id="221" dur="1" fill="hold">
                                          <p:stCondLst>
                                            <p:cond delay="499"/>
                                          </p:stCondLst>
                                        </p:cTn>
                                        <p:tgtEl>
                                          <p:spTgt spid="26"/>
                                        </p:tgtEl>
                                        <p:attrNameLst>
                                          <p:attrName>style.visibility</p:attrName>
                                        </p:attrNameLst>
                                      </p:cBhvr>
                                      <p:to>
                                        <p:strVal val="hidden"/>
                                      </p:to>
                                    </p:set>
                                  </p:childTnLst>
                                </p:cTn>
                              </p:par>
                              <p:par>
                                <p:cTn id="222" presetID="16" presetClass="exit" presetSubtype="21" fill="hold" nodeType="withEffect">
                                  <p:stCondLst>
                                    <p:cond delay="0"/>
                                  </p:stCondLst>
                                  <p:childTnLst>
                                    <p:animEffect transition="out" filter="barn(inVertical)">
                                      <p:cBhvr>
                                        <p:cTn id="223" dur="500"/>
                                        <p:tgtEl>
                                          <p:spTgt spid="27"/>
                                        </p:tgtEl>
                                      </p:cBhvr>
                                    </p:animEffect>
                                    <p:set>
                                      <p:cBhvr>
                                        <p:cTn id="224" dur="1" fill="hold">
                                          <p:stCondLst>
                                            <p:cond delay="4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22" grpId="0" animBg="1"/>
      <p:bldP spid="22" grpId="1" animBg="1"/>
      <p:bldP spid="22" grpId="2" animBg="1"/>
      <p:bldP spid="22" grpId="3" animBg="1"/>
      <p:bldP spid="23" grpId="0" animBg="1"/>
      <p:bldP spid="23" grpId="1" animBg="1"/>
      <p:bldP spid="24" grpId="0" animBg="1"/>
      <p:bldP spid="24"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763E7340-100A-461E-A436-ABDB4F944D5C}"/>
              </a:ext>
            </a:extLst>
          </p:cNvPr>
          <p:cNvGraphicFramePr>
            <a:graphicFrameLocks noGrp="1"/>
          </p:cNvGraphicFramePr>
          <p:nvPr/>
        </p:nvGraphicFramePr>
        <p:xfrm>
          <a:off x="1408388" y="4364316"/>
          <a:ext cx="7467600" cy="1916115"/>
        </p:xfrm>
        <a:graphic>
          <a:graphicData uri="http://schemas.openxmlformats.org/drawingml/2006/table">
            <a:tbl>
              <a:tblPr/>
              <a:tblGrid>
                <a:gridCol w="472020">
                  <a:extLst>
                    <a:ext uri="{9D8B030D-6E8A-4147-A177-3AD203B41FA5}">
                      <a16:colId xmlns:a16="http://schemas.microsoft.com/office/drawing/2014/main" val="20000"/>
                    </a:ext>
                  </a:extLst>
                </a:gridCol>
                <a:gridCol w="774597">
                  <a:extLst>
                    <a:ext uri="{9D8B030D-6E8A-4147-A177-3AD203B41FA5}">
                      <a16:colId xmlns:a16="http://schemas.microsoft.com/office/drawing/2014/main" val="20001"/>
                    </a:ext>
                  </a:extLst>
                </a:gridCol>
                <a:gridCol w="459917">
                  <a:extLst>
                    <a:ext uri="{9D8B030D-6E8A-4147-A177-3AD203B41FA5}">
                      <a16:colId xmlns:a16="http://schemas.microsoft.com/office/drawing/2014/main" val="20002"/>
                    </a:ext>
                  </a:extLst>
                </a:gridCol>
                <a:gridCol w="798803">
                  <a:extLst>
                    <a:ext uri="{9D8B030D-6E8A-4147-A177-3AD203B41FA5}">
                      <a16:colId xmlns:a16="http://schemas.microsoft.com/office/drawing/2014/main" val="20003"/>
                    </a:ext>
                  </a:extLst>
                </a:gridCol>
                <a:gridCol w="701979">
                  <a:extLst>
                    <a:ext uri="{9D8B030D-6E8A-4147-A177-3AD203B41FA5}">
                      <a16:colId xmlns:a16="http://schemas.microsoft.com/office/drawing/2014/main" val="20004"/>
                    </a:ext>
                  </a:extLst>
                </a:gridCol>
                <a:gridCol w="689876">
                  <a:extLst>
                    <a:ext uri="{9D8B030D-6E8A-4147-A177-3AD203B41FA5}">
                      <a16:colId xmlns:a16="http://schemas.microsoft.com/office/drawing/2014/main" val="20005"/>
                    </a:ext>
                  </a:extLst>
                </a:gridCol>
                <a:gridCol w="762494">
                  <a:extLst>
                    <a:ext uri="{9D8B030D-6E8A-4147-A177-3AD203B41FA5}">
                      <a16:colId xmlns:a16="http://schemas.microsoft.com/office/drawing/2014/main" val="20006"/>
                    </a:ext>
                  </a:extLst>
                </a:gridCol>
                <a:gridCol w="653566">
                  <a:extLst>
                    <a:ext uri="{9D8B030D-6E8A-4147-A177-3AD203B41FA5}">
                      <a16:colId xmlns:a16="http://schemas.microsoft.com/office/drawing/2014/main" val="20007"/>
                    </a:ext>
                  </a:extLst>
                </a:gridCol>
                <a:gridCol w="847216">
                  <a:extLst>
                    <a:ext uri="{9D8B030D-6E8A-4147-A177-3AD203B41FA5}">
                      <a16:colId xmlns:a16="http://schemas.microsoft.com/office/drawing/2014/main" val="20008"/>
                    </a:ext>
                  </a:extLst>
                </a:gridCol>
                <a:gridCol w="653566">
                  <a:extLst>
                    <a:ext uri="{9D8B030D-6E8A-4147-A177-3AD203B41FA5}">
                      <a16:colId xmlns:a16="http://schemas.microsoft.com/office/drawing/2014/main" val="20009"/>
                    </a:ext>
                  </a:extLst>
                </a:gridCol>
                <a:gridCol w="653566">
                  <a:extLst>
                    <a:ext uri="{9D8B030D-6E8A-4147-A177-3AD203B41FA5}">
                      <a16:colId xmlns:a16="http://schemas.microsoft.com/office/drawing/2014/main" val="20010"/>
                    </a:ext>
                  </a:extLst>
                </a:gridCol>
              </a:tblGrid>
              <a:tr h="328424">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当期減少額</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普通償却額</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特別償却額</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当期償却額</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当期減損</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損失額</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当期償却　限度額</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期末帳</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簿価額</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期末圧縮</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記帳額</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償却累計額</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0" i="0" u="none" strike="noStrike" dirty="0">
                          <a:solidFill>
                            <a:srgbClr val="000000"/>
                          </a:solidFill>
                          <a:effectLst/>
                          <a:latin typeface="HGS明朝B" panose="02020800000000000000" pitchFamily="18" charset="-128"/>
                          <a:ea typeface="HGS明朝B" panose="02020800000000000000" pitchFamily="18" charset="-128"/>
                        </a:rPr>
                        <a:t>(</a:t>
                      </a: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減損損失累計額</a:t>
                      </a:r>
                      <a:r>
                        <a:rPr lang="en-US" altLang="zh-TW" sz="1000" b="0" i="0" u="none" strike="noStrike" dirty="0">
                          <a:solidFill>
                            <a:srgbClr val="000000"/>
                          </a:solidFill>
                          <a:effectLst/>
                          <a:latin typeface="HGS明朝B" panose="02020800000000000000" pitchFamily="18" charset="-128"/>
                          <a:ea typeface="HGS明朝B" panose="02020800000000000000" pitchFamily="18" charset="-128"/>
                        </a:rPr>
                        <a:t>)</a:t>
                      </a:r>
                      <a:endParaRPr lang="zh-TW" altLang="en-US" sz="1000" b="0" i="0" u="none" strike="noStrike" dirty="0">
                        <a:solidFill>
                          <a:srgbClr val="000000"/>
                        </a:solidFill>
                        <a:effectLst/>
                        <a:latin typeface="HGS明朝B" panose="02020800000000000000" pitchFamily="18" charset="-128"/>
                        <a:ea typeface="HGS明朝B" panose="02020800000000000000" pitchFamily="18" charset="-128"/>
                      </a:endParaRP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備考</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6813">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6813">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16,909</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16,909</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16,909</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461,674</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16,909</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26813">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5,070</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5,070</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5,070</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25,352</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5,070</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6813">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145,136</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145,136</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145,136</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3,310,506</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145,136</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6813">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6,211</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6,211</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6,211</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141,681</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6,211</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6813">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173,326</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173,326</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173,326</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3,939,213</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173,326</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6813">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9077" marR="9077" marT="90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5" name="表 4">
            <a:extLst>
              <a:ext uri="{FF2B5EF4-FFF2-40B4-BE49-F238E27FC236}">
                <a16:creationId xmlns:a16="http://schemas.microsoft.com/office/drawing/2014/main" id="{E438EA86-9E6D-44BA-84EC-95132AD7CA12}"/>
              </a:ext>
            </a:extLst>
          </p:cNvPr>
          <p:cNvGraphicFramePr>
            <a:graphicFrameLocks noGrp="1"/>
          </p:cNvGraphicFramePr>
          <p:nvPr/>
        </p:nvGraphicFramePr>
        <p:xfrm>
          <a:off x="1408386" y="1888572"/>
          <a:ext cx="7467602" cy="2299340"/>
        </p:xfrm>
        <a:graphic>
          <a:graphicData uri="http://schemas.openxmlformats.org/drawingml/2006/table">
            <a:tbl>
              <a:tblPr/>
              <a:tblGrid>
                <a:gridCol w="530244">
                  <a:extLst>
                    <a:ext uri="{9D8B030D-6E8A-4147-A177-3AD203B41FA5}">
                      <a16:colId xmlns:a16="http://schemas.microsoft.com/office/drawing/2014/main" val="20000"/>
                    </a:ext>
                  </a:extLst>
                </a:gridCol>
                <a:gridCol w="294580">
                  <a:extLst>
                    <a:ext uri="{9D8B030D-6E8A-4147-A177-3AD203B41FA5}">
                      <a16:colId xmlns:a16="http://schemas.microsoft.com/office/drawing/2014/main" val="20001"/>
                    </a:ext>
                  </a:extLst>
                </a:gridCol>
                <a:gridCol w="1070307">
                  <a:extLst>
                    <a:ext uri="{9D8B030D-6E8A-4147-A177-3AD203B41FA5}">
                      <a16:colId xmlns:a16="http://schemas.microsoft.com/office/drawing/2014/main" val="20002"/>
                    </a:ext>
                  </a:extLst>
                </a:gridCol>
                <a:gridCol w="294580">
                  <a:extLst>
                    <a:ext uri="{9D8B030D-6E8A-4147-A177-3AD203B41FA5}">
                      <a16:colId xmlns:a16="http://schemas.microsoft.com/office/drawing/2014/main" val="20003"/>
                    </a:ext>
                  </a:extLst>
                </a:gridCol>
                <a:gridCol w="453355">
                  <a:extLst>
                    <a:ext uri="{9D8B030D-6E8A-4147-A177-3AD203B41FA5}">
                      <a16:colId xmlns:a16="http://schemas.microsoft.com/office/drawing/2014/main" val="20004"/>
                    </a:ext>
                  </a:extLst>
                </a:gridCol>
                <a:gridCol w="432048">
                  <a:extLst>
                    <a:ext uri="{9D8B030D-6E8A-4147-A177-3AD203B41FA5}">
                      <a16:colId xmlns:a16="http://schemas.microsoft.com/office/drawing/2014/main" val="20005"/>
                    </a:ext>
                  </a:extLst>
                </a:gridCol>
                <a:gridCol w="479484">
                  <a:extLst>
                    <a:ext uri="{9D8B030D-6E8A-4147-A177-3AD203B41FA5}">
                      <a16:colId xmlns:a16="http://schemas.microsoft.com/office/drawing/2014/main" val="20006"/>
                    </a:ext>
                  </a:extLst>
                </a:gridCol>
                <a:gridCol w="257758">
                  <a:extLst>
                    <a:ext uri="{9D8B030D-6E8A-4147-A177-3AD203B41FA5}">
                      <a16:colId xmlns:a16="http://schemas.microsoft.com/office/drawing/2014/main" val="20007"/>
                    </a:ext>
                  </a:extLst>
                </a:gridCol>
                <a:gridCol w="333857">
                  <a:extLst>
                    <a:ext uri="{9D8B030D-6E8A-4147-A177-3AD203B41FA5}">
                      <a16:colId xmlns:a16="http://schemas.microsoft.com/office/drawing/2014/main" val="20008"/>
                    </a:ext>
                  </a:extLst>
                </a:gridCol>
                <a:gridCol w="402593">
                  <a:extLst>
                    <a:ext uri="{9D8B030D-6E8A-4147-A177-3AD203B41FA5}">
                      <a16:colId xmlns:a16="http://schemas.microsoft.com/office/drawing/2014/main" val="20009"/>
                    </a:ext>
                  </a:extLst>
                </a:gridCol>
                <a:gridCol w="316674">
                  <a:extLst>
                    <a:ext uri="{9D8B030D-6E8A-4147-A177-3AD203B41FA5}">
                      <a16:colId xmlns:a16="http://schemas.microsoft.com/office/drawing/2014/main" val="20010"/>
                    </a:ext>
                  </a:extLst>
                </a:gridCol>
                <a:gridCol w="294580">
                  <a:extLst>
                    <a:ext uri="{9D8B030D-6E8A-4147-A177-3AD203B41FA5}">
                      <a16:colId xmlns:a16="http://schemas.microsoft.com/office/drawing/2014/main" val="20011"/>
                    </a:ext>
                  </a:extLst>
                </a:gridCol>
                <a:gridCol w="697172">
                  <a:extLst>
                    <a:ext uri="{9D8B030D-6E8A-4147-A177-3AD203B41FA5}">
                      <a16:colId xmlns:a16="http://schemas.microsoft.com/office/drawing/2014/main" val="20012"/>
                    </a:ext>
                  </a:extLst>
                </a:gridCol>
                <a:gridCol w="386234">
                  <a:extLst>
                    <a:ext uri="{9D8B030D-6E8A-4147-A177-3AD203B41FA5}">
                      <a16:colId xmlns:a16="http://schemas.microsoft.com/office/drawing/2014/main" val="20013"/>
                    </a:ext>
                  </a:extLst>
                </a:gridCol>
                <a:gridCol w="504056">
                  <a:extLst>
                    <a:ext uri="{9D8B030D-6E8A-4147-A177-3AD203B41FA5}">
                      <a16:colId xmlns:a16="http://schemas.microsoft.com/office/drawing/2014/main" val="20014"/>
                    </a:ext>
                  </a:extLst>
                </a:gridCol>
                <a:gridCol w="720080">
                  <a:extLst>
                    <a:ext uri="{9D8B030D-6E8A-4147-A177-3AD203B41FA5}">
                      <a16:colId xmlns:a16="http://schemas.microsoft.com/office/drawing/2014/main" val="20015"/>
                    </a:ext>
                  </a:extLst>
                </a:gridCol>
              </a:tblGrid>
              <a:tr h="418844">
                <a:tc>
                  <a:txBody>
                    <a:bodyPr/>
                    <a:lstStyle/>
                    <a:p>
                      <a:pPr algn="ctr" fontAlgn="auto"/>
                      <a:r>
                        <a:rPr lang="ja-JP" altLang="en-US" sz="1200" b="0" i="0" u="none" strike="noStrike" dirty="0">
                          <a:solidFill>
                            <a:srgbClr val="000000"/>
                          </a:solidFill>
                          <a:effectLst/>
                          <a:latin typeface="HGS明朝B" panose="02020800000000000000" pitchFamily="18" charset="-128"/>
                          <a:ea typeface="HGS明朝B" panose="02020800000000000000" pitchFamily="18" charset="-128"/>
                        </a:rPr>
                        <a:t>物件　コード</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auto"/>
                      <a:r>
                        <a:rPr lang="ja-JP" altLang="en-US" sz="1200" b="0" i="0" u="none" strike="noStrike" dirty="0">
                          <a:solidFill>
                            <a:srgbClr val="000000"/>
                          </a:solidFill>
                          <a:effectLst/>
                          <a:latin typeface="HGS明朝B" panose="02020800000000000000" pitchFamily="18" charset="-128"/>
                          <a:ea typeface="HGS明朝B" panose="02020800000000000000" pitchFamily="18" charset="-128"/>
                        </a:rPr>
                        <a:t>枝番</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物件名称</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auto"/>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数量</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auto"/>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償却　方法</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取得　年月</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償却開</a:t>
                      </a: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始年月</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耐用年数</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改訂耐用年数</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償却率</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改訂償却率</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期間</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取得価額</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期首帳簿価額</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dirty="0">
                          <a:solidFill>
                            <a:srgbClr val="000000"/>
                          </a:solidFill>
                          <a:effectLst/>
                          <a:latin typeface="HGS明朝B" panose="02020800000000000000" pitchFamily="18" charset="-128"/>
                          <a:ea typeface="HGS明朝B" panose="02020800000000000000" pitchFamily="18" charset="-128"/>
                        </a:rPr>
                        <a:t>期首圧縮記帳額</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当期増加額</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4106">
                <a:tc>
                  <a:txBody>
                    <a:bodyPr/>
                    <a:lstStyle/>
                    <a:p>
                      <a:pPr algn="l" fontAlgn="auto"/>
                      <a:r>
                        <a:rPr lang="ja-JP" altLang="en-US" sz="12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auto"/>
                      <a:r>
                        <a:rPr lang="ja-JP" altLang="en-US" sz="12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TW" sz="900" b="0" i="0" u="none" strike="noStrike" dirty="0">
                          <a:solidFill>
                            <a:srgbClr val="000000"/>
                          </a:solidFill>
                          <a:effectLst/>
                          <a:latin typeface="HGS明朝B" panose="02020800000000000000" pitchFamily="18" charset="-128"/>
                          <a:ea typeface="HGS明朝B" panose="02020800000000000000" pitchFamily="18" charset="-128"/>
                        </a:rPr>
                        <a:t>【</a:t>
                      </a:r>
                      <a:r>
                        <a:rPr lang="zh-TW" altLang="en-US" sz="900" b="0" i="0" u="none" strike="noStrike" dirty="0">
                          <a:solidFill>
                            <a:srgbClr val="000000"/>
                          </a:solidFill>
                          <a:effectLst/>
                          <a:latin typeface="HGS明朝B" panose="02020800000000000000" pitchFamily="18" charset="-128"/>
                          <a:ea typeface="HGS明朝B" panose="02020800000000000000" pitchFamily="18" charset="-128"/>
                        </a:rPr>
                        <a:t>建物</a:t>
                      </a:r>
                      <a:r>
                        <a:rPr lang="en-US" altLang="zh-TW" sz="900" b="0" i="0" u="none" strike="noStrike" dirty="0">
                          <a:solidFill>
                            <a:srgbClr val="000000"/>
                          </a:solidFill>
                          <a:effectLst/>
                          <a:latin typeface="HGS明朝B" panose="02020800000000000000" pitchFamily="18" charset="-128"/>
                          <a:ea typeface="HGS明朝B" panose="02020800000000000000" pitchFamily="18" charset="-128"/>
                        </a:rPr>
                        <a:t>(</a:t>
                      </a:r>
                      <a:r>
                        <a:rPr lang="zh-TW" altLang="en-US" sz="900" b="0" i="0" u="none" strike="noStrike" dirty="0">
                          <a:solidFill>
                            <a:srgbClr val="000000"/>
                          </a:solidFill>
                          <a:effectLst/>
                          <a:latin typeface="HGS明朝B" panose="02020800000000000000" pitchFamily="18" charset="-128"/>
                          <a:ea typeface="HGS明朝B" panose="02020800000000000000" pitchFamily="18" charset="-128"/>
                        </a:rPr>
                        <a:t>定額</a:t>
                      </a:r>
                      <a:r>
                        <a:rPr lang="en-US" altLang="zh-TW" sz="900" b="0" i="0" u="none" strike="noStrike" dirty="0">
                          <a:solidFill>
                            <a:srgbClr val="000000"/>
                          </a:solidFill>
                          <a:effectLst/>
                          <a:latin typeface="HGS明朝B" panose="02020800000000000000" pitchFamily="18" charset="-128"/>
                          <a:ea typeface="HGS明朝B" panose="02020800000000000000" pitchFamily="18" charset="-128"/>
                        </a:rPr>
                        <a:t>)】</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auto"/>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auto"/>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4106">
                <a:tc>
                  <a:txBody>
                    <a:bodyPr/>
                    <a:lstStyle/>
                    <a:p>
                      <a:pPr algn="ctr" fontAlgn="ctr"/>
                      <a:r>
                        <a:rPr lang="en-US" altLang="ja-JP" sz="1200" b="0" i="0" u="none" strike="noStrike" dirty="0">
                          <a:solidFill>
                            <a:srgbClr val="000000"/>
                          </a:solidFill>
                          <a:effectLst/>
                          <a:latin typeface="HGS明朝B" panose="02020800000000000000" pitchFamily="18" charset="-128"/>
                          <a:ea typeface="HGS明朝B" panose="02020800000000000000" pitchFamily="18" charset="-128"/>
                        </a:rPr>
                        <a:t>10</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HGS明朝B" panose="02020800000000000000" pitchFamily="18" charset="-128"/>
                          <a:ea typeface="HGS明朝B" panose="02020800000000000000" pitchFamily="18" charset="-128"/>
                        </a:rPr>
                        <a:t>19</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油庫ポンプ室</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定額</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HGS明朝B" panose="02020800000000000000" pitchFamily="18" charset="-128"/>
                          <a:ea typeface="HGS明朝B" panose="02020800000000000000" pitchFamily="18" charset="-128"/>
                        </a:rPr>
                        <a:t>H29 7</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HGS明朝B" panose="02020800000000000000" pitchFamily="18" charset="-128"/>
                          <a:ea typeface="HGS明朝B" panose="02020800000000000000" pitchFamily="18" charset="-128"/>
                        </a:rPr>
                        <a:t>H29 7</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19</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0 053</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8</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478,583</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478,583</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81685">
                <a:tc>
                  <a:txBody>
                    <a:bodyPr/>
                    <a:lstStyle/>
                    <a:p>
                      <a:pPr algn="ctr" fontAlgn="ctr"/>
                      <a:r>
                        <a:rPr lang="en-US" altLang="ja-JP" sz="1200" b="0" i="0" u="none" strike="noStrike" dirty="0">
                          <a:solidFill>
                            <a:srgbClr val="000000"/>
                          </a:solidFill>
                          <a:effectLst/>
                          <a:latin typeface="HGS明朝B" panose="02020800000000000000" pitchFamily="18" charset="-128"/>
                          <a:ea typeface="HGS明朝B" panose="02020800000000000000" pitchFamily="18" charset="-128"/>
                        </a:rPr>
                        <a:t>10</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HGS明朝B" panose="02020800000000000000" pitchFamily="18" charset="-128"/>
                          <a:ea typeface="HGS明朝B" panose="02020800000000000000" pitchFamily="18" charset="-128"/>
                        </a:rPr>
                        <a:t>20</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車庫</a:t>
                      </a:r>
                      <a:r>
                        <a:rPr lang="en-US" altLang="ja-JP" sz="9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ガレージ</a:t>
                      </a:r>
                      <a:r>
                        <a:rPr lang="en-US" altLang="ja-JP" sz="9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移設工事</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定額</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HGS明朝B" panose="02020800000000000000" pitchFamily="18" charset="-128"/>
                          <a:ea typeface="HGS明朝B" panose="02020800000000000000" pitchFamily="18" charset="-128"/>
                        </a:rPr>
                        <a:t>H29 7</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HGS明朝B" panose="02020800000000000000" pitchFamily="18" charset="-128"/>
                          <a:ea typeface="HGS明朝B" panose="02020800000000000000" pitchFamily="18" charset="-128"/>
                        </a:rPr>
                        <a:t>H29 7</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0 25</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8</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30,422</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30,422</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4106">
                <a:tc>
                  <a:txBody>
                    <a:bodyPr/>
                    <a:lstStyle/>
                    <a:p>
                      <a:pPr algn="ctr" fontAlgn="ctr"/>
                      <a:r>
                        <a:rPr lang="en-US" altLang="ja-JP" sz="1200" b="0" i="0" u="none" strike="noStrike" dirty="0">
                          <a:solidFill>
                            <a:srgbClr val="000000"/>
                          </a:solidFill>
                          <a:effectLst/>
                          <a:latin typeface="HGS明朝B" panose="02020800000000000000" pitchFamily="18" charset="-128"/>
                          <a:ea typeface="HGS明朝B" panose="02020800000000000000" pitchFamily="18" charset="-128"/>
                        </a:rPr>
                        <a:t>10</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HGS明朝B" panose="02020800000000000000" pitchFamily="18" charset="-128"/>
                          <a:ea typeface="HGS明朝B" panose="02020800000000000000" pitchFamily="18" charset="-128"/>
                        </a:rPr>
                        <a:t>21</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シャフト工事　新設</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定額</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HGS明朝B" panose="02020800000000000000" pitchFamily="18" charset="-128"/>
                          <a:ea typeface="HGS明朝B" panose="02020800000000000000" pitchFamily="18" charset="-128"/>
                        </a:rPr>
                        <a:t>H29 7</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HGS明朝B" panose="02020800000000000000" pitchFamily="18" charset="-128"/>
                          <a:ea typeface="HGS明朝B" panose="02020800000000000000" pitchFamily="18" charset="-128"/>
                        </a:rPr>
                        <a:t>H29 7</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16</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0 063</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8</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3,455,642</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3,455,642</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81685">
                <a:tc>
                  <a:txBody>
                    <a:bodyPr/>
                    <a:lstStyle/>
                    <a:p>
                      <a:pPr algn="ctr" fontAlgn="ctr"/>
                      <a:r>
                        <a:rPr lang="en-US" altLang="ja-JP" sz="1200" b="0" i="0" u="none" strike="noStrike" dirty="0">
                          <a:solidFill>
                            <a:srgbClr val="000000"/>
                          </a:solidFill>
                          <a:effectLst/>
                          <a:latin typeface="HGS明朝B" panose="02020800000000000000" pitchFamily="18" charset="-128"/>
                          <a:ea typeface="HGS明朝B" panose="02020800000000000000" pitchFamily="18" charset="-128"/>
                        </a:rPr>
                        <a:t>10</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HGS明朝B" panose="02020800000000000000" pitchFamily="18" charset="-128"/>
                          <a:ea typeface="HGS明朝B" panose="02020800000000000000" pitchFamily="18" charset="-128"/>
                        </a:rPr>
                        <a:t>22</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シャフト工事　屋根塗装</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定額</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HGS明朝B" panose="02020800000000000000" pitchFamily="18" charset="-128"/>
                          <a:ea typeface="HGS明朝B" panose="02020800000000000000" pitchFamily="18" charset="-128"/>
                        </a:rPr>
                        <a:t>H29 7</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HGS明朝B" panose="02020800000000000000" pitchFamily="18" charset="-128"/>
                          <a:ea typeface="HGS明朝B" panose="02020800000000000000" pitchFamily="18" charset="-128"/>
                        </a:rPr>
                        <a:t>H29 7</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16</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0 063</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8</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147,892</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147,892</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81685">
                <a:tc>
                  <a:txBody>
                    <a:bodyPr/>
                    <a:lstStyle/>
                    <a:p>
                      <a:pPr algn="l" fontAlgn="ctr"/>
                      <a:r>
                        <a:rPr lang="ja-JP" altLang="en-US" sz="12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TW" sz="9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900" b="0" i="0" u="none" strike="noStrike" dirty="0">
                          <a:solidFill>
                            <a:srgbClr val="000000"/>
                          </a:solidFill>
                          <a:effectLst/>
                          <a:latin typeface="HGS明朝B" panose="02020800000000000000" pitchFamily="18" charset="-128"/>
                          <a:ea typeface="HGS明朝B" panose="02020800000000000000" pitchFamily="18" charset="-128"/>
                        </a:rPr>
                        <a:t>資 産 計 </a:t>
                      </a:r>
                      <a:r>
                        <a:rPr lang="en-US" altLang="zh-TW" sz="900" b="0" i="0" u="none" strike="noStrike" dirty="0">
                          <a:solidFill>
                            <a:srgbClr val="000000"/>
                          </a:solidFill>
                          <a:effectLst/>
                          <a:latin typeface="HGS明朝B" panose="02020800000000000000" pitchFamily="18" charset="-128"/>
                          <a:ea typeface="HGS明朝B" panose="02020800000000000000" pitchFamily="18" charset="-128"/>
                        </a:rPr>
                        <a:t>※     </a:t>
                      </a:r>
                      <a:r>
                        <a:rPr lang="zh-TW" altLang="en-US" sz="900" b="0" i="0" u="none" strike="noStrike" dirty="0">
                          <a:solidFill>
                            <a:srgbClr val="000000"/>
                          </a:solidFill>
                          <a:effectLst/>
                          <a:latin typeface="HGS明朝B" panose="02020800000000000000" pitchFamily="18" charset="-128"/>
                          <a:ea typeface="HGS明朝B" panose="02020800000000000000" pitchFamily="18" charset="-128"/>
                        </a:rPr>
                        <a:t>建物</a:t>
                      </a:r>
                      <a:r>
                        <a:rPr lang="en-US" altLang="zh-TW" sz="900" b="0" i="0" u="none" strike="noStrike" dirty="0">
                          <a:solidFill>
                            <a:srgbClr val="000000"/>
                          </a:solidFill>
                          <a:effectLst/>
                          <a:latin typeface="HGS明朝B" panose="02020800000000000000" pitchFamily="18" charset="-128"/>
                          <a:ea typeface="HGS明朝B" panose="02020800000000000000" pitchFamily="18" charset="-128"/>
                        </a:rPr>
                        <a:t>(</a:t>
                      </a:r>
                      <a:r>
                        <a:rPr lang="zh-TW" altLang="en-US" sz="900" b="0" i="0" u="none" strike="noStrike" dirty="0">
                          <a:solidFill>
                            <a:srgbClr val="000000"/>
                          </a:solidFill>
                          <a:effectLst/>
                          <a:latin typeface="HGS明朝B" panose="02020800000000000000" pitchFamily="18" charset="-128"/>
                          <a:ea typeface="HGS明朝B" panose="02020800000000000000" pitchFamily="18" charset="-128"/>
                        </a:rPr>
                        <a:t>定額</a:t>
                      </a:r>
                      <a:r>
                        <a:rPr lang="en-US" altLang="zh-TW" sz="900" b="0" i="0" u="none" strike="noStrike" dirty="0">
                          <a:solidFill>
                            <a:srgbClr val="000000"/>
                          </a:solidFill>
                          <a:effectLst/>
                          <a:latin typeface="HGS明朝B" panose="02020800000000000000" pitchFamily="18" charset="-128"/>
                          <a:ea typeface="HGS明朝B" panose="02020800000000000000" pitchFamily="18" charset="-128"/>
                        </a:rPr>
                        <a:t>)</a:t>
                      </a:r>
                      <a:r>
                        <a:rPr lang="zh-TW"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4,112,539</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HGS明朝B" panose="02020800000000000000" pitchFamily="18" charset="-128"/>
                          <a:ea typeface="HGS明朝B" panose="02020800000000000000" pitchFamily="18" charset="-128"/>
                        </a:rPr>
                        <a:t>4,112,539</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66585">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a:solidFill>
                            <a:srgbClr val="000000"/>
                          </a:solidFill>
                          <a:effectLst/>
                          <a:latin typeface="HGS明朝B" panose="02020800000000000000" pitchFamily="18" charset="-128"/>
                          <a:ea typeface="HGS明朝B" panose="02020800000000000000" pitchFamily="18" charset="-128"/>
                        </a:rPr>
                        <a:t>【 </a:t>
                      </a: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建物</a:t>
                      </a:r>
                      <a:r>
                        <a:rPr lang="en-US" altLang="ja-JP" sz="9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定率</a:t>
                      </a:r>
                      <a:r>
                        <a:rPr lang="en-US" altLang="ja-JP" sz="900" b="0" i="0" u="none" strike="noStrike" dirty="0">
                          <a:solidFill>
                            <a:srgbClr val="000000"/>
                          </a:solidFill>
                          <a:effectLst/>
                          <a:latin typeface="HGS明朝B" panose="02020800000000000000" pitchFamily="18" charset="-128"/>
                          <a:ea typeface="HGS明朝B" panose="02020800000000000000" pitchFamily="18" charset="-128"/>
                        </a:rPr>
                        <a:t>)】</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HGS明朝B" panose="02020800000000000000" pitchFamily="18" charset="-128"/>
                          <a:ea typeface="HGS明朝B" panose="02020800000000000000" pitchFamily="18" charset="-128"/>
                        </a:rPr>
                        <a:t>　</a:t>
                      </a:r>
                    </a:p>
                  </a:txBody>
                  <a:tcPr marL="7369" marR="7369" marT="7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タイトル 1"/>
          <p:cNvSpPr>
            <a:spLocks noGrp="1"/>
          </p:cNvSpPr>
          <p:nvPr>
            <p:ph type="title"/>
          </p:nvPr>
        </p:nvSpPr>
        <p:spPr>
          <a:xfrm>
            <a:off x="1065320" y="441047"/>
            <a:ext cx="9809826" cy="1005836"/>
          </a:xfrm>
        </p:spPr>
        <p:txBody>
          <a:bodyPr>
            <a:noAutofit/>
          </a:bodyPr>
          <a:lstStyle/>
          <a:p>
            <a:pPr algn="ctr" defTabSz="914400" eaLnBrk="0" fontAlgn="base" hangingPunct="0">
              <a:lnSpc>
                <a:spcPct val="100000"/>
              </a:lnSpc>
              <a:spcAft>
                <a:spcPct val="0"/>
              </a:spcAft>
              <a:defRPr/>
            </a:pPr>
            <a:r>
              <a:rPr lang="ja-JP" altLang="en-US" sz="2400" dirty="0">
                <a:latin typeface="HGS明朝B" panose="02020800000000000000" pitchFamily="18" charset="-128"/>
                <a:ea typeface="HGS明朝B" panose="02020800000000000000" pitchFamily="18" charset="-128"/>
                <a:cs typeface="+mn-cs"/>
              </a:rPr>
              <a:t>第</a:t>
            </a:r>
            <a:r>
              <a:rPr lang="en-US" altLang="ja-JP" sz="2400" dirty="0">
                <a:latin typeface="HGS明朝B" panose="02020800000000000000" pitchFamily="18" charset="-128"/>
                <a:ea typeface="HGS明朝B" panose="02020800000000000000" pitchFamily="18" charset="-128"/>
                <a:cs typeface="+mn-cs"/>
              </a:rPr>
              <a:t>1</a:t>
            </a:r>
            <a:r>
              <a:rPr lang="ja-JP" altLang="en-US" sz="2400" dirty="0">
                <a:latin typeface="HGS明朝B" panose="02020800000000000000" pitchFamily="18" charset="-128"/>
                <a:ea typeface="HGS明朝B" panose="02020800000000000000" pitchFamily="18" charset="-128"/>
                <a:cs typeface="+mn-cs"/>
              </a:rPr>
              <a:t>章簿記論第</a:t>
            </a:r>
            <a:r>
              <a:rPr lang="en-US" altLang="ja-JP" sz="2400" dirty="0">
                <a:latin typeface="HGS明朝B" panose="02020800000000000000" pitchFamily="18" charset="-128"/>
                <a:ea typeface="HGS明朝B" panose="02020800000000000000" pitchFamily="18" charset="-128"/>
                <a:cs typeface="+mn-cs"/>
              </a:rPr>
              <a:t>18</a:t>
            </a:r>
            <a:r>
              <a:rPr lang="ja-JP" altLang="en-US" sz="2400" dirty="0">
                <a:latin typeface="HGS明朝B" panose="02020800000000000000" pitchFamily="18" charset="-128"/>
                <a:ea typeface="HGS明朝B" panose="02020800000000000000" pitchFamily="18" charset="-128"/>
                <a:cs typeface="+mn-cs"/>
              </a:rPr>
              <a:t>講　</a:t>
            </a:r>
            <a:r>
              <a:rPr lang="ja-JP" altLang="en-US" sz="2400" cap="all" dirty="0">
                <a:latin typeface="HGS明朝B" panose="02020800000000000000" pitchFamily="18" charset="-128"/>
                <a:ea typeface="HGS明朝B" panose="02020800000000000000" pitchFamily="18" charset="-128"/>
                <a:cs typeface="+mn-cs"/>
              </a:rPr>
              <a:t>テーマ </a:t>
            </a:r>
            <a:r>
              <a:rPr lang="en-US" altLang="ja-JP" sz="2400" cap="all" dirty="0">
                <a:latin typeface="HGS明朝B" panose="02020800000000000000" pitchFamily="18" charset="-128"/>
                <a:ea typeface="HGS明朝B" panose="02020800000000000000" pitchFamily="18" charset="-128"/>
                <a:cs typeface="+mn-cs"/>
              </a:rPr>
              <a:t>18 </a:t>
            </a:r>
            <a:r>
              <a:rPr lang="en-US" altLang="ja-JP" sz="2400" dirty="0">
                <a:latin typeface="HGS明朝B" panose="02020800000000000000" pitchFamily="18" charset="-128"/>
                <a:ea typeface="HGS明朝B" panose="02020800000000000000" pitchFamily="18" charset="-128"/>
                <a:cs typeface="+mn-cs"/>
              </a:rPr>
              <a:t>【</a:t>
            </a:r>
            <a:r>
              <a:rPr lang="ja-JP" altLang="en-US" sz="2400" dirty="0">
                <a:latin typeface="HGS明朝B" panose="02020800000000000000" pitchFamily="18" charset="-128"/>
                <a:ea typeface="HGS明朝B" panose="02020800000000000000" pitchFamily="18" charset="-128"/>
                <a:cs typeface="+mn-cs"/>
              </a:rPr>
              <a:t>減価償却</a:t>
            </a:r>
            <a:r>
              <a:rPr lang="en-US" altLang="ja-JP" sz="2400" dirty="0">
                <a:latin typeface="HGS明朝B" panose="02020800000000000000" pitchFamily="18" charset="-128"/>
                <a:ea typeface="HGS明朝B" panose="02020800000000000000" pitchFamily="18" charset="-128"/>
                <a:cs typeface="+mn-cs"/>
              </a:rPr>
              <a:t>】2</a:t>
            </a:r>
            <a:r>
              <a:rPr lang="ja-JP" altLang="en-US" sz="2400" dirty="0">
                <a:latin typeface="HGS明朝B" panose="02020800000000000000" pitchFamily="18" charset="-128"/>
                <a:ea typeface="HGS明朝B" panose="02020800000000000000" pitchFamily="18" charset="-128"/>
                <a:cs typeface="+mn-cs"/>
              </a:rPr>
              <a:t>部</a:t>
            </a:r>
            <a:br>
              <a:rPr lang="en-US" altLang="ja-JP" sz="2400" dirty="0">
                <a:latin typeface="HGS明朝B" panose="02020800000000000000" pitchFamily="18" charset="-128"/>
                <a:ea typeface="HGS明朝B" panose="02020800000000000000" pitchFamily="18" charset="-128"/>
                <a:cs typeface="+mn-cs"/>
              </a:rPr>
            </a:br>
            <a:r>
              <a:rPr lang="en-US" altLang="ja-JP" sz="2400" dirty="0">
                <a:latin typeface="HGS明朝B" panose="02020800000000000000" pitchFamily="18" charset="-128"/>
                <a:ea typeface="HGS明朝B" panose="02020800000000000000" pitchFamily="18" charset="-128"/>
                <a:cs typeface="+mn-cs"/>
              </a:rPr>
              <a:t>(4)</a:t>
            </a:r>
            <a:r>
              <a:rPr lang="ja-JP" altLang="en-US" sz="2400" dirty="0">
                <a:solidFill>
                  <a:prstClr val="black"/>
                </a:solidFill>
                <a:latin typeface="HGS明朝B" panose="02020800000000000000" pitchFamily="18" charset="-128"/>
                <a:ea typeface="HGS明朝B" panose="02020800000000000000" pitchFamily="18" charset="-128"/>
                <a:cs typeface="+mn-cs"/>
              </a:rPr>
              <a:t>実務の固定資産台帳</a:t>
            </a:r>
            <a:endParaRPr lang="ja-JP" altLang="en-US" sz="2400" dirty="0"/>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A13ED36E-B715-4D54-A234-BF8B8F484DFE}"/>
              </a:ext>
            </a:extLst>
          </p:cNvPr>
          <p:cNvSpPr/>
          <p:nvPr/>
        </p:nvSpPr>
        <p:spPr>
          <a:xfrm>
            <a:off x="1387550" y="1855403"/>
            <a:ext cx="2232248" cy="233250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正方形/長方形 7">
            <a:extLst>
              <a:ext uri="{FF2B5EF4-FFF2-40B4-BE49-F238E27FC236}">
                <a16:creationId xmlns:a16="http://schemas.microsoft.com/office/drawing/2014/main" id="{57A25FB2-6B82-4E5F-A57E-CF0DE46971D6}"/>
              </a:ext>
            </a:extLst>
          </p:cNvPr>
          <p:cNvSpPr/>
          <p:nvPr/>
        </p:nvSpPr>
        <p:spPr>
          <a:xfrm>
            <a:off x="3116294" y="4364316"/>
            <a:ext cx="830064" cy="1916115"/>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E50031AF-05DD-4BEC-97D4-19E7D774AB9B}"/>
              </a:ext>
            </a:extLst>
          </p:cNvPr>
          <p:cNvSpPr/>
          <p:nvPr/>
        </p:nvSpPr>
        <p:spPr>
          <a:xfrm>
            <a:off x="6726319" y="4364316"/>
            <a:ext cx="864096" cy="1916115"/>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81635B09-83DE-4D19-9277-DDD2CD4FC265}"/>
              </a:ext>
            </a:extLst>
          </p:cNvPr>
          <p:cNvSpPr/>
          <p:nvPr/>
        </p:nvSpPr>
        <p:spPr>
          <a:xfrm>
            <a:off x="3619798" y="1855402"/>
            <a:ext cx="432048" cy="233251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59241D48-2EF5-4BEF-BF2D-3BB47ED623BB}"/>
              </a:ext>
            </a:extLst>
          </p:cNvPr>
          <p:cNvSpPr/>
          <p:nvPr/>
        </p:nvSpPr>
        <p:spPr>
          <a:xfrm>
            <a:off x="4051846" y="1855403"/>
            <a:ext cx="936498" cy="233250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F8FF1BAE-113B-4F09-A888-96F73387B484}"/>
              </a:ext>
            </a:extLst>
          </p:cNvPr>
          <p:cNvSpPr/>
          <p:nvPr/>
        </p:nvSpPr>
        <p:spPr>
          <a:xfrm>
            <a:off x="4988344" y="1855403"/>
            <a:ext cx="575670" cy="233250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正方形/長方形 12">
            <a:extLst>
              <a:ext uri="{FF2B5EF4-FFF2-40B4-BE49-F238E27FC236}">
                <a16:creationId xmlns:a16="http://schemas.microsoft.com/office/drawing/2014/main" id="{9D088E99-1E1E-407A-B413-5167F647AE66}"/>
              </a:ext>
            </a:extLst>
          </p:cNvPr>
          <p:cNvSpPr/>
          <p:nvPr/>
        </p:nvSpPr>
        <p:spPr>
          <a:xfrm>
            <a:off x="5564014" y="1855403"/>
            <a:ext cx="720080" cy="233250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正方形/長方形 13">
            <a:extLst>
              <a:ext uri="{FF2B5EF4-FFF2-40B4-BE49-F238E27FC236}">
                <a16:creationId xmlns:a16="http://schemas.microsoft.com/office/drawing/2014/main" id="{EE042F86-BA93-4FC9-A379-022451C12D57}"/>
              </a:ext>
            </a:extLst>
          </p:cNvPr>
          <p:cNvSpPr/>
          <p:nvPr/>
        </p:nvSpPr>
        <p:spPr>
          <a:xfrm>
            <a:off x="6284094" y="1855401"/>
            <a:ext cx="288032" cy="233250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5" name="正方形/長方形 14">
            <a:extLst>
              <a:ext uri="{FF2B5EF4-FFF2-40B4-BE49-F238E27FC236}">
                <a16:creationId xmlns:a16="http://schemas.microsoft.com/office/drawing/2014/main" id="{B62C027D-2D01-431C-BF66-FC9E2DBB89ED}"/>
              </a:ext>
            </a:extLst>
          </p:cNvPr>
          <p:cNvSpPr/>
          <p:nvPr/>
        </p:nvSpPr>
        <p:spPr>
          <a:xfrm>
            <a:off x="6572126" y="1855403"/>
            <a:ext cx="720080" cy="2332509"/>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正方形/長方形 15">
            <a:extLst>
              <a:ext uri="{FF2B5EF4-FFF2-40B4-BE49-F238E27FC236}">
                <a16:creationId xmlns:a16="http://schemas.microsoft.com/office/drawing/2014/main" id="{C0E90881-37FE-4783-8A61-9AB0EBFAA4E6}"/>
              </a:ext>
            </a:extLst>
          </p:cNvPr>
          <p:cNvSpPr/>
          <p:nvPr/>
        </p:nvSpPr>
        <p:spPr>
          <a:xfrm>
            <a:off x="5323643" y="4364316"/>
            <a:ext cx="754604" cy="1916115"/>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9" name="フッター プレースホルダー 2">
            <a:extLst>
              <a:ext uri="{FF2B5EF4-FFF2-40B4-BE49-F238E27FC236}">
                <a16:creationId xmlns:a16="http://schemas.microsoft.com/office/drawing/2014/main" id="{4CD679DF-A8D1-4902-9C9E-1CDB3690AA77}"/>
              </a:ext>
            </a:extLst>
          </p:cNvPr>
          <p:cNvSpPr>
            <a:spLocks noGrp="1"/>
          </p:cNvSpPr>
          <p:nvPr/>
        </p:nvSpPr>
        <p:spPr>
          <a:xfrm>
            <a:off x="2485029" y="6553513"/>
            <a:ext cx="7056784" cy="295606"/>
          </a:xfrm>
          <a:prstGeom prst="rect">
            <a:avLst/>
          </a:prstGeom>
        </p:spPr>
        <p:txBody>
          <a:bodyPr vert="horz" lIns="91440" tIns="45720" rIns="91440" bIns="45720" rtlCol="0" anchor="ctr"/>
          <a:lstStyle>
            <a:defPPr>
              <a:defRPr lang="ja-JP"/>
            </a:defPPr>
            <a:lvl1pPr algn="ctr" rtl="0" eaLnBrk="0" fontAlgn="base" hangingPunct="0">
              <a:spcBef>
                <a:spcPct val="0"/>
              </a:spcBef>
              <a:spcAft>
                <a:spcPct val="0"/>
              </a:spcAft>
              <a:defRPr kumimoji="1" sz="1200" kern="1200">
                <a:solidFill>
                  <a:schemeClr val="tx1">
                    <a:tint val="75000"/>
                  </a:schemeClr>
                </a:solidFill>
                <a:latin typeface="Verdan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rPr>
              <a:t>日本会计职业技能实训</a:t>
            </a:r>
            <a:r>
              <a:rPr kumimoji="1" lang="en-US" altLang="ja-JP"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rPr>
              <a:t>(</a:t>
            </a:r>
            <a:r>
              <a:rPr kumimoji="1" lang="ja-JP" altLang="en-US"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rPr>
              <a:t>日本会計職業技能実習訓練</a:t>
            </a:r>
            <a:r>
              <a:rPr kumimoji="1" lang="en-US" altLang="ja-JP"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rPr>
              <a:t>)©</a:t>
            </a:r>
            <a:r>
              <a:rPr kumimoji="1" lang="ja-JP" altLang="en-US"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rPr>
              <a:t>　 国際会計コンソーシアム</a:t>
            </a:r>
            <a:endParaRPr kumimoji="1" lang="en-US" altLang="ja-JP"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4" name="フッター プレースホルダー 3">
            <a:extLst>
              <a:ext uri="{FF2B5EF4-FFF2-40B4-BE49-F238E27FC236}">
                <a16:creationId xmlns:a16="http://schemas.microsoft.com/office/drawing/2014/main" id="{BB09E83B-D2FD-496B-858C-0D788DA5F830}"/>
              </a:ext>
            </a:extLst>
          </p:cNvPr>
          <p:cNvSpPr>
            <a:spLocks noGrp="1"/>
          </p:cNvSpPr>
          <p:nvPr>
            <p:ph type="ftr" sz="quarter" idx="11"/>
          </p:nvPr>
        </p:nvSpPr>
        <p:spPr/>
        <p:txBody>
          <a:bodyPr/>
          <a:lstStyle/>
          <a:p>
            <a:pPr>
              <a:defRPr/>
            </a:pPr>
            <a:r>
              <a:rPr lang="ja-JP" altLang="en-US"/>
              <a:t>社長の実践経営講座　</a:t>
            </a:r>
            <a:r>
              <a:rPr lang="en-US" altLang="ja-JP"/>
              <a:t>© </a:t>
            </a:r>
            <a:r>
              <a:rPr lang="ja-JP" altLang="en-US"/>
              <a:t>国際会計コンソーシアム</a:t>
            </a:r>
            <a:endParaRPr lang="en-US" altLang="ja-JP" dirty="0"/>
          </a:p>
        </p:txBody>
      </p:sp>
    </p:spTree>
    <p:custDataLst>
      <p:tags r:id="rId1"/>
    </p:custDataLst>
    <p:extLst>
      <p:ext uri="{BB962C8B-B14F-4D97-AF65-F5344CB8AC3E}">
        <p14:creationId xmlns:p14="http://schemas.microsoft.com/office/powerpoint/2010/main" val="279896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12"/>
                                        </p:tgtEl>
                                      </p:cBhvr>
                                    </p:animEffect>
                                    <p:set>
                                      <p:cBhvr>
                                        <p:cTn id="42" dur="1" fill="hold">
                                          <p:stCondLst>
                                            <p:cond delay="499"/>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13"/>
                                        </p:tgtEl>
                                      </p:cBhvr>
                                    </p:animEffect>
                                    <p:set>
                                      <p:cBhvr>
                                        <p:cTn id="52" dur="1" fill="hold">
                                          <p:stCondLst>
                                            <p:cond delay="4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14"/>
                                        </p:tgtEl>
                                      </p:cBhvr>
                                    </p:animEffect>
                                    <p:set>
                                      <p:cBhvr>
                                        <p:cTn id="62" dur="1" fill="hold">
                                          <p:stCondLst>
                                            <p:cond delay="4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15"/>
                                        </p:tgtEl>
                                      </p:cBhvr>
                                    </p:animEffect>
                                    <p:set>
                                      <p:cBhvr>
                                        <p:cTn id="72" dur="1" fill="hold">
                                          <p:stCondLst>
                                            <p:cond delay="499"/>
                                          </p:stCondLst>
                                        </p:cTn>
                                        <p:tgtEl>
                                          <p:spTgt spid="15"/>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500"/>
                                        <p:tgtEl>
                                          <p:spTgt spid="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8"/>
                                        </p:tgtEl>
                                      </p:cBhvr>
                                    </p:animEffect>
                                    <p:set>
                                      <p:cBhvr>
                                        <p:cTn id="82" dur="1" fill="hold">
                                          <p:stCondLst>
                                            <p:cond delay="499"/>
                                          </p:stCondLst>
                                        </p:cTn>
                                        <p:tgtEl>
                                          <p:spTgt spid="8"/>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fade">
                                      <p:cBhvr>
                                        <p:cTn id="87" dur="500"/>
                                        <p:tgtEl>
                                          <p:spTgt spid="16"/>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1" nodeType="clickEffect">
                                  <p:stCondLst>
                                    <p:cond delay="0"/>
                                  </p:stCondLst>
                                  <p:childTnLst>
                                    <p:animEffect transition="out" filter="fade">
                                      <p:cBhvr>
                                        <p:cTn id="91" dur="500"/>
                                        <p:tgtEl>
                                          <p:spTgt spid="16"/>
                                        </p:tgtEl>
                                      </p:cBhvr>
                                    </p:animEffect>
                                    <p:set>
                                      <p:cBhvr>
                                        <p:cTn id="92" dur="1" fill="hold">
                                          <p:stCondLst>
                                            <p:cond delay="499"/>
                                          </p:stCondLst>
                                        </p:cTn>
                                        <p:tgtEl>
                                          <p:spTgt spid="16"/>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fade">
                                      <p:cBhvr>
                                        <p:cTn id="97" dur="500"/>
                                        <p:tgtEl>
                                          <p:spTgt spid="9"/>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grpId="1" nodeType="clickEffect">
                                  <p:stCondLst>
                                    <p:cond delay="0"/>
                                  </p:stCondLst>
                                  <p:childTnLst>
                                    <p:animEffect transition="out" filter="fade">
                                      <p:cBhvr>
                                        <p:cTn id="101" dur="500"/>
                                        <p:tgtEl>
                                          <p:spTgt spid="9"/>
                                        </p:tgtEl>
                                      </p:cBhvr>
                                    </p:animEffect>
                                    <p:set>
                                      <p:cBhvr>
                                        <p:cTn id="10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75971" y="660712"/>
            <a:ext cx="7867060" cy="1238822"/>
          </a:xfrm>
        </p:spPr>
        <p:txBody>
          <a:bodyPr>
            <a:noAutofit/>
          </a:bodyPr>
          <a:lstStyle/>
          <a:p>
            <a:pPr algn="ctr" defTabSz="914400" eaLnBrk="0" fontAlgn="base" hangingPunct="0">
              <a:lnSpc>
                <a:spcPct val="100000"/>
              </a:lnSpc>
              <a:spcAft>
                <a:spcPct val="0"/>
              </a:spcAft>
              <a:defRPr/>
            </a:pPr>
            <a:r>
              <a:rPr lang="ja-JP" altLang="en-US" sz="2400" dirty="0">
                <a:latin typeface="HGS明朝B" panose="02020800000000000000" pitchFamily="18" charset="-128"/>
                <a:ea typeface="HGS明朝B" panose="02020800000000000000" pitchFamily="18" charset="-128"/>
                <a:cs typeface="+mn-cs"/>
              </a:rPr>
              <a:t>第</a:t>
            </a:r>
            <a:r>
              <a:rPr lang="en-US" altLang="ja-JP" sz="2400" dirty="0">
                <a:latin typeface="HGS明朝B" panose="02020800000000000000" pitchFamily="18" charset="-128"/>
                <a:ea typeface="HGS明朝B" panose="02020800000000000000" pitchFamily="18" charset="-128"/>
                <a:cs typeface="+mn-cs"/>
              </a:rPr>
              <a:t>12</a:t>
            </a:r>
            <a:r>
              <a:rPr lang="ja-JP" altLang="en-US" sz="2400" dirty="0">
                <a:latin typeface="HGS明朝B" panose="02020800000000000000" pitchFamily="18" charset="-128"/>
                <a:ea typeface="HGS明朝B" panose="02020800000000000000" pitchFamily="18" charset="-128"/>
                <a:cs typeface="+mn-cs"/>
              </a:rPr>
              <a:t>講　減価償却</a:t>
            </a:r>
            <a:br>
              <a:rPr lang="en-US" altLang="ja-JP" sz="2400" dirty="0">
                <a:latin typeface="HGS明朝B" panose="02020800000000000000" pitchFamily="18" charset="-128"/>
                <a:ea typeface="HGS明朝B" panose="02020800000000000000" pitchFamily="18" charset="-128"/>
                <a:cs typeface="+mn-cs"/>
              </a:rPr>
            </a:br>
            <a:r>
              <a:rPr lang="en-US" altLang="ja-JP" sz="2400" dirty="0">
                <a:solidFill>
                  <a:srgbClr val="000000"/>
                </a:solidFill>
                <a:latin typeface="HGS明朝B" panose="02020800000000000000" pitchFamily="18" charset="-128"/>
                <a:ea typeface="HGS明朝B" panose="02020800000000000000" pitchFamily="18" charset="-128"/>
                <a:cs typeface="+mn-cs"/>
              </a:rPr>
              <a:t>6 </a:t>
            </a:r>
            <a:r>
              <a:rPr lang="ja-JP" altLang="en-US" sz="2400" dirty="0">
                <a:solidFill>
                  <a:srgbClr val="000000"/>
                </a:solidFill>
                <a:latin typeface="HGS明朝B" panose="02020800000000000000" pitchFamily="18" charset="-128"/>
                <a:ea typeface="HGS明朝B" panose="02020800000000000000" pitchFamily="18" charset="-128"/>
                <a:cs typeface="+mn-cs"/>
              </a:rPr>
              <a:t>固定資産の売却</a:t>
            </a:r>
            <a:r>
              <a:rPr lang="en-US" altLang="ja-JP" sz="2400" dirty="0">
                <a:solidFill>
                  <a:srgbClr val="000000"/>
                </a:solidFill>
                <a:latin typeface="HGS明朝B" panose="02020800000000000000" pitchFamily="18" charset="-128"/>
                <a:ea typeface="HGS明朝B" panose="02020800000000000000" pitchFamily="18" charset="-128"/>
                <a:cs typeface="+mn-cs"/>
              </a:rPr>
              <a:t>(</a:t>
            </a:r>
            <a:r>
              <a:rPr lang="ja-JP" altLang="en-US" sz="2400" dirty="0">
                <a:solidFill>
                  <a:srgbClr val="000000"/>
                </a:solidFill>
                <a:latin typeface="HGS明朝B" panose="02020800000000000000" pitchFamily="18" charset="-128"/>
                <a:ea typeface="HGS明朝B" panose="02020800000000000000" pitchFamily="18" charset="-128"/>
                <a:cs typeface="+mn-cs"/>
              </a:rPr>
              <a:t>こていしさんのばいきゃく</a:t>
            </a:r>
            <a:r>
              <a:rPr lang="en-US" altLang="ja-JP" sz="2400" dirty="0">
                <a:solidFill>
                  <a:srgbClr val="000000"/>
                </a:solidFill>
                <a:latin typeface="HGS明朝B" panose="02020800000000000000" pitchFamily="18" charset="-128"/>
                <a:ea typeface="HGS明朝B" panose="02020800000000000000" pitchFamily="18" charset="-128"/>
                <a:cs typeface="+mn-cs"/>
              </a:rPr>
              <a:t>)</a:t>
            </a:r>
            <a:endParaRPr lang="ja-JP" altLang="en-US" sz="2400" dirty="0">
              <a:solidFill>
                <a:prstClr val="black"/>
              </a:solidFill>
              <a:latin typeface="HGS明朝B" panose="02020800000000000000" pitchFamily="18" charset="-128"/>
              <a:ea typeface="HGS明朝B" panose="02020800000000000000" pitchFamily="18" charset="-128"/>
              <a:cs typeface="+mn-cs"/>
            </a:endParaRPr>
          </a:p>
        </p:txBody>
      </p:sp>
      <p:sp>
        <p:nvSpPr>
          <p:cNvPr id="6" name="フッター プレースホルダー 2">
            <a:extLst>
              <a:ext uri="{FF2B5EF4-FFF2-40B4-BE49-F238E27FC236}">
                <a16:creationId xmlns:a16="http://schemas.microsoft.com/office/drawing/2014/main" id="{7A88D120-4FE8-4FF2-96F6-E56EBF432118}"/>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正方形/長方形 4"/>
          <p:cNvSpPr/>
          <p:nvPr/>
        </p:nvSpPr>
        <p:spPr>
          <a:xfrm>
            <a:off x="1924150" y="2165415"/>
            <a:ext cx="7200800" cy="403187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(1)</a:t>
            </a:r>
            <a:r>
              <a:rPr kumimoji="1" lang="ja-JP" altLang="en-US"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固定資産売却益</a:t>
            </a:r>
            <a:r>
              <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こていしさんばいきゃくえき</a:t>
            </a:r>
            <a:r>
              <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帳簿価額を上回る価額で固定資産を売却した際に生じる差益。</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具体的には、車両売却益、建物売却益、備品売却益、土地売却益、</a:t>
            </a:r>
            <a:endPar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機械売却益など。</a:t>
            </a:r>
            <a:endPar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AA2B1E"/>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借方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現金　〇〇</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貸方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備品　〇〇　</a:t>
            </a:r>
            <a:endPar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借方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備品減価償却累計額　〇〇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貸方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固定資産売却益　〇〇</a:t>
            </a:r>
            <a:endPar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　</a:t>
            </a:r>
            <a:endPar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(2)</a:t>
            </a:r>
            <a:r>
              <a:rPr kumimoji="1" lang="ja-JP" altLang="en-US"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固定資産売却損</a:t>
            </a:r>
            <a:r>
              <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こていしさんばいきゃくそん</a:t>
            </a:r>
            <a:r>
              <a:rPr kumimoji="1" lang="en-US" altLang="ja-JP"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帳簿価額を下回る価額で固定資産を売却した際に生じる差損。</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具体的には、車両売却損、建物売却損、備品売却損、土地売却損、</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機械売却損など。</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借方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現金　〇〇</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貸方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備品　〇〇　</a:t>
            </a:r>
            <a:endPar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借方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備品減価償却累計額　〇〇　　　　</a:t>
            </a:r>
            <a:endPar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借方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固定資産売却損　〇〇</a:t>
            </a:r>
            <a:endParaRPr kumimoji="1" lang="ja-JP" altLang="en-US" sz="1600" b="0" i="0" u="none" strike="noStrike" kern="1200" cap="none" spc="0" normalizeH="0" baseline="0" noProof="0" dirty="0">
              <a:ln>
                <a:noFill/>
              </a:ln>
              <a:solidFill>
                <a:srgbClr val="ED7D31">
                  <a:lumMod val="50000"/>
                </a:srgbClr>
              </a:solidFill>
              <a:effectLst/>
              <a:uLnTx/>
              <a:uFillTx/>
              <a:latin typeface="Verdana" panose="020B0604030504040204" pitchFamily="34" charset="0"/>
              <a:ea typeface="ＭＳ Ｐゴシック" panose="020B0600070205080204" pitchFamily="50" charset="-128"/>
              <a:cs typeface="+mn-cs"/>
            </a:endParaRPr>
          </a:p>
        </p:txBody>
      </p:sp>
      <p:sp>
        <p:nvSpPr>
          <p:cNvPr id="4" name="正方形/長方形 3">
            <a:extLst>
              <a:ext uri="{FF2B5EF4-FFF2-40B4-BE49-F238E27FC236}">
                <a16:creationId xmlns:a16="http://schemas.microsoft.com/office/drawing/2014/main" id="{469B9065-2150-47ED-83D4-689C18EDF718}"/>
              </a:ext>
            </a:extLst>
          </p:cNvPr>
          <p:cNvSpPr/>
          <p:nvPr/>
        </p:nvSpPr>
        <p:spPr>
          <a:xfrm>
            <a:off x="1666044" y="2165415"/>
            <a:ext cx="52613" cy="403187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Tree>
    <p:custDataLst>
      <p:tags r:id="rId1"/>
    </p:custDataLst>
    <p:extLst>
      <p:ext uri="{BB962C8B-B14F-4D97-AF65-F5344CB8AC3E}">
        <p14:creationId xmlns:p14="http://schemas.microsoft.com/office/powerpoint/2010/main" val="716138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fade">
                                      <p:cBhvr>
                                        <p:cTn id="47" dur="500"/>
                                        <p:tgtEl>
                                          <p:spTgt spid="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11" end="11"/>
                                            </p:txEl>
                                          </p:spTgt>
                                        </p:tgtEl>
                                        <p:attrNameLst>
                                          <p:attrName>style.visibility</p:attrName>
                                        </p:attrNameLst>
                                      </p:cBhvr>
                                      <p:to>
                                        <p:strVal val="visible"/>
                                      </p:to>
                                    </p:set>
                                    <p:animEffect transition="in" filter="fade">
                                      <p:cBhvr>
                                        <p:cTn id="52" dur="500"/>
                                        <p:tgtEl>
                                          <p:spTgt spid="5">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3" end="13"/>
                                            </p:txEl>
                                          </p:spTgt>
                                        </p:tgtEl>
                                        <p:attrNameLst>
                                          <p:attrName>style.visibility</p:attrName>
                                        </p:attrNameLst>
                                      </p:cBhvr>
                                      <p:to>
                                        <p:strVal val="visible"/>
                                      </p:to>
                                    </p:set>
                                    <p:animEffect transition="in" filter="fade">
                                      <p:cBhvr>
                                        <p:cTn id="57" dur="500"/>
                                        <p:tgtEl>
                                          <p:spTgt spid="5">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4" end="14"/>
                                            </p:txEl>
                                          </p:spTgt>
                                        </p:tgtEl>
                                        <p:attrNameLst>
                                          <p:attrName>style.visibility</p:attrName>
                                        </p:attrNameLst>
                                      </p:cBhvr>
                                      <p:to>
                                        <p:strVal val="visible"/>
                                      </p:to>
                                    </p:set>
                                    <p:animEffect transition="in" filter="fade">
                                      <p:cBhvr>
                                        <p:cTn id="62" dur="500"/>
                                        <p:tgtEl>
                                          <p:spTgt spid="5">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animEffect transition="in" filter="fade">
                                      <p:cBhvr>
                                        <p:cTn id="67"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1FEA2E-79F4-4A1B-86FB-2CE4D75E08C7}"/>
              </a:ext>
            </a:extLst>
          </p:cNvPr>
          <p:cNvSpPr>
            <a:spLocks noGrp="1"/>
          </p:cNvSpPr>
          <p:nvPr>
            <p:ph type="title"/>
          </p:nvPr>
        </p:nvSpPr>
        <p:spPr>
          <a:xfrm>
            <a:off x="838200" y="304231"/>
            <a:ext cx="10515600" cy="759619"/>
          </a:xfrm>
        </p:spPr>
        <p:txBody>
          <a:bodyPr>
            <a:normAutofit/>
          </a:bodyPr>
          <a:lstStyle/>
          <a:p>
            <a:pPr algn="ctr"/>
            <a:r>
              <a:rPr kumimoji="1" lang="ja-JP" altLang="en-US" sz="2400" dirty="0">
                <a:latin typeface="HGP明朝B" panose="02020800000000000000" pitchFamily="18" charset="-128"/>
                <a:ea typeface="HGP明朝B" panose="02020800000000000000" pitchFamily="18" charset="-128"/>
              </a:rPr>
              <a:t>質問コーナー</a:t>
            </a:r>
          </a:p>
        </p:txBody>
      </p:sp>
      <p:sp>
        <p:nvSpPr>
          <p:cNvPr id="3" name="フッター プレースホルダー 2">
            <a:extLst>
              <a:ext uri="{FF2B5EF4-FFF2-40B4-BE49-F238E27FC236}">
                <a16:creationId xmlns:a16="http://schemas.microsoft.com/office/drawing/2014/main" id="{970337AB-FD8B-4A69-96C4-C2C0D1EF4B74}"/>
              </a:ext>
            </a:extLst>
          </p:cNvPr>
          <p:cNvSpPr>
            <a:spLocks noGrp="1"/>
          </p:cNvSpPr>
          <p:nvPr>
            <p:ph type="ftr" sz="quarter" idx="11"/>
          </p:nvPr>
        </p:nvSpPr>
        <p:spPr>
          <a:xfrm>
            <a:off x="2135560" y="6356350"/>
            <a:ext cx="7488832"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国際会計コンソーシアム</a:t>
            </a:r>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4" name="スライド番号プレースホルダー 3">
            <a:extLst>
              <a:ext uri="{FF2B5EF4-FFF2-40B4-BE49-F238E27FC236}">
                <a16:creationId xmlns:a16="http://schemas.microsoft.com/office/drawing/2014/main" id="{7FB20C86-4A2B-4C3B-9803-0241AAF31C1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smtClean="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5F878465-B4C6-4AA4-94A9-471266416653}"/>
              </a:ext>
            </a:extLst>
          </p:cNvPr>
          <p:cNvSpPr txBox="1"/>
          <p:nvPr/>
        </p:nvSpPr>
        <p:spPr>
          <a:xfrm>
            <a:off x="1108697" y="1541150"/>
            <a:ext cx="7128792"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ED7D31">
                    <a:lumMod val="50000"/>
                  </a:srgbClr>
                </a:solidFill>
                <a:effectLst/>
                <a:uLnTx/>
                <a:uFillTx/>
                <a:latin typeface="HGP明朝B" panose="02020800000000000000" pitchFamily="18" charset="-128"/>
                <a:ea typeface="HGP明朝B" panose="02020800000000000000" pitchFamily="18" charset="-128"/>
                <a:cs typeface="+mn-cs"/>
              </a:rPr>
              <a:t>Q</a:t>
            </a:r>
            <a:r>
              <a:rPr kumimoji="1" lang="ja-JP" altLang="en-US" sz="1600" b="0" i="0" u="none" strike="noStrike" kern="1200" cap="none" spc="0" normalizeH="0" baseline="0" noProof="0" dirty="0">
                <a:ln>
                  <a:noFill/>
                </a:ln>
                <a:solidFill>
                  <a:srgbClr val="ED7D31">
                    <a:lumMod val="50000"/>
                  </a:srgbClr>
                </a:solidFill>
                <a:effectLst/>
                <a:uLnTx/>
                <a:uFillTx/>
                <a:latin typeface="HGP明朝B" panose="02020800000000000000" pitchFamily="18" charset="-128"/>
                <a:ea typeface="HGP明朝B" panose="02020800000000000000" pitchFamily="18" charset="-128"/>
                <a:cs typeface="+mn-cs"/>
              </a:rPr>
              <a:t>：固定資産を除却した場合の処理方法を教えてください。</a:t>
            </a:r>
          </a:p>
        </p:txBody>
      </p:sp>
      <p:sp>
        <p:nvSpPr>
          <p:cNvPr id="7" name="正方形/長方形 6">
            <a:extLst>
              <a:ext uri="{FF2B5EF4-FFF2-40B4-BE49-F238E27FC236}">
                <a16:creationId xmlns:a16="http://schemas.microsoft.com/office/drawing/2014/main" id="{CC5FCB75-4BCC-4432-BE92-552D72A378E0}"/>
              </a:ext>
            </a:extLst>
          </p:cNvPr>
          <p:cNvSpPr/>
          <p:nvPr/>
        </p:nvSpPr>
        <p:spPr>
          <a:xfrm>
            <a:off x="964681" y="1346007"/>
            <a:ext cx="7272808" cy="75961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9" name="正方形/長方形 8">
            <a:extLst>
              <a:ext uri="{FF2B5EF4-FFF2-40B4-BE49-F238E27FC236}">
                <a16:creationId xmlns:a16="http://schemas.microsoft.com/office/drawing/2014/main" id="{22B6544E-B95F-46B6-A647-9F43C2891CC8}"/>
              </a:ext>
            </a:extLst>
          </p:cNvPr>
          <p:cNvSpPr/>
          <p:nvPr/>
        </p:nvSpPr>
        <p:spPr>
          <a:xfrm>
            <a:off x="964681" y="3034891"/>
            <a:ext cx="7272808" cy="227968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10" name="テキスト ボックス 9">
            <a:extLst>
              <a:ext uri="{FF2B5EF4-FFF2-40B4-BE49-F238E27FC236}">
                <a16:creationId xmlns:a16="http://schemas.microsoft.com/office/drawing/2014/main" id="{9CE98A20-2B97-4783-8560-37DAD79070A0}"/>
              </a:ext>
            </a:extLst>
          </p:cNvPr>
          <p:cNvSpPr txBox="1"/>
          <p:nvPr/>
        </p:nvSpPr>
        <p:spPr>
          <a:xfrm>
            <a:off x="1155553" y="3215326"/>
            <a:ext cx="6692307" cy="181588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固定資産除却損</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こていしさんじょきゃくそん</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機械などの固定資産について、その使用の中止やスクラ</a:t>
            </a: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ップしたことなどにより除却した場合の損失をいう。</a:t>
            </a: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借方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備品減価償却累計額　〇〇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貸方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備品　〇〇　</a:t>
            </a:r>
            <a:endPar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借方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固定資産除却損　〇〇</a:t>
            </a:r>
            <a:endParaRPr kumimoji="1" lang="ja-JP" altLang="en-US" sz="1600" b="0" i="0" u="none" strike="noStrike" kern="1200" cap="none" spc="0" normalizeH="0" baseline="0" noProof="0" dirty="0">
              <a:ln>
                <a:noFill/>
              </a:ln>
              <a:solidFill>
                <a:srgbClr val="ED7D31">
                  <a:lumMod val="50000"/>
                </a:srgbClr>
              </a:solidFill>
              <a:effectLst/>
              <a:uLnTx/>
              <a:uFillTx/>
              <a:latin typeface="Verdana" panose="020B0604030504040204" pitchFamily="34" charset="0"/>
              <a:ea typeface="ＭＳ Ｐゴシック" panose="020B0600070205080204" pitchFamily="50" charset="-128"/>
              <a:cs typeface="+mn-cs"/>
            </a:endParaRPr>
          </a:p>
        </p:txBody>
      </p:sp>
    </p:spTree>
    <p:custDataLst>
      <p:tags r:id="rId1"/>
    </p:custDataLst>
    <p:extLst>
      <p:ext uri="{BB962C8B-B14F-4D97-AF65-F5344CB8AC3E}">
        <p14:creationId xmlns:p14="http://schemas.microsoft.com/office/powerpoint/2010/main" val="82926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fade">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5" end="5"/>
                                            </p:txEl>
                                          </p:spTgt>
                                        </p:tgtEl>
                                        <p:attrNameLst>
                                          <p:attrName>style.visibility</p:attrName>
                                        </p:attrNameLst>
                                      </p:cBhvr>
                                      <p:to>
                                        <p:strVal val="visible"/>
                                      </p:to>
                                    </p:set>
                                    <p:animEffect transition="in" filter="fade">
                                      <p:cBhvr>
                                        <p:cTn id="22" dur="500"/>
                                        <p:tgtEl>
                                          <p:spTgt spid="1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Effect transition="in" filter="fade">
                                      <p:cBhvr>
                                        <p:cTn id="27"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00100" y="936066"/>
            <a:ext cx="7886700" cy="615601"/>
          </a:xfrm>
        </p:spPr>
        <p:txBody>
          <a:bodyPr>
            <a:normAutofit/>
          </a:bodyPr>
          <a:lstStyle/>
          <a:p>
            <a:pPr defTabSz="9144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⑤</a:t>
            </a:r>
            <a:endParaRPr kumimoji="1" lang="ja-JP" altLang="en-US" sz="1600" dirty="0"/>
          </a:p>
        </p:txBody>
      </p:sp>
      <p:sp>
        <p:nvSpPr>
          <p:cNvPr id="7" name="フッター プレースホルダー 2">
            <a:extLst>
              <a:ext uri="{FF2B5EF4-FFF2-40B4-BE49-F238E27FC236}">
                <a16:creationId xmlns:a16="http://schemas.microsoft.com/office/drawing/2014/main" id="{ACCD14F8-7BC3-407E-B58E-C3EF5B66EC25}"/>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59E0C359-A0C9-4C99-BFF6-9FC2CEF162B1}"/>
              </a:ext>
            </a:extLst>
          </p:cNvPr>
          <p:cNvSpPr/>
          <p:nvPr/>
        </p:nvSpPr>
        <p:spPr>
          <a:xfrm>
            <a:off x="1207363" y="1749743"/>
            <a:ext cx="8313060" cy="1511952"/>
          </a:xfrm>
          <a:prstGeom prst="rect">
            <a:avLst/>
          </a:prstGeom>
        </p:spPr>
        <p:txBody>
          <a:bodyPr wrap="square">
            <a:sp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１ 当社の土地</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㎡が</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㎡あたり</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40,000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円で、土地公社に収用され、代金は当社の普</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通預金口座に振り込まれた。なお土地の取得価額は、</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あたり</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円である。</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２ 帳簿価額</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20,000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円のパソコンが不要になったので</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8,000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円で売却し、代金は現</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金で受け取った。</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p:txBody>
      </p:sp>
      <p:graphicFrame>
        <p:nvGraphicFramePr>
          <p:cNvPr id="6" name="表 5">
            <a:extLst>
              <a:ext uri="{FF2B5EF4-FFF2-40B4-BE49-F238E27FC236}">
                <a16:creationId xmlns:a16="http://schemas.microsoft.com/office/drawing/2014/main" id="{B95FA481-85A5-4721-8E93-C7326CDA8674}"/>
              </a:ext>
            </a:extLst>
          </p:cNvPr>
          <p:cNvGraphicFramePr>
            <a:graphicFrameLocks noGrp="1"/>
          </p:cNvGraphicFramePr>
          <p:nvPr/>
        </p:nvGraphicFramePr>
        <p:xfrm>
          <a:off x="1207363" y="3657847"/>
          <a:ext cx="7879437" cy="2016225"/>
        </p:xfrm>
        <a:graphic>
          <a:graphicData uri="http://schemas.openxmlformats.org/drawingml/2006/table">
            <a:tbl>
              <a:tblPr/>
              <a:tblGrid>
                <a:gridCol w="555106">
                  <a:extLst>
                    <a:ext uri="{9D8B030D-6E8A-4147-A177-3AD203B41FA5}">
                      <a16:colId xmlns:a16="http://schemas.microsoft.com/office/drawing/2014/main" val="3857399587"/>
                    </a:ext>
                  </a:extLst>
                </a:gridCol>
                <a:gridCol w="2339381">
                  <a:extLst>
                    <a:ext uri="{9D8B030D-6E8A-4147-A177-3AD203B41FA5}">
                      <a16:colId xmlns:a16="http://schemas.microsoft.com/office/drawing/2014/main" val="4137450169"/>
                    </a:ext>
                  </a:extLst>
                </a:gridCol>
                <a:gridCol w="1330494">
                  <a:extLst>
                    <a:ext uri="{9D8B030D-6E8A-4147-A177-3AD203B41FA5}">
                      <a16:colId xmlns:a16="http://schemas.microsoft.com/office/drawing/2014/main" val="3469664106"/>
                    </a:ext>
                  </a:extLst>
                </a:gridCol>
                <a:gridCol w="2368017">
                  <a:extLst>
                    <a:ext uri="{9D8B030D-6E8A-4147-A177-3AD203B41FA5}">
                      <a16:colId xmlns:a16="http://schemas.microsoft.com/office/drawing/2014/main" val="3014123347"/>
                    </a:ext>
                  </a:extLst>
                </a:gridCol>
                <a:gridCol w="1286439">
                  <a:extLst>
                    <a:ext uri="{9D8B030D-6E8A-4147-A177-3AD203B41FA5}">
                      <a16:colId xmlns:a16="http://schemas.microsoft.com/office/drawing/2014/main" val="2341604037"/>
                    </a:ext>
                  </a:extLst>
                </a:gridCol>
              </a:tblGrid>
              <a:tr h="403245">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借方科目</a:t>
                      </a:r>
                    </a:p>
                  </a:txBody>
                  <a:tcPr marL="262533" marR="26253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貸方科目</a:t>
                      </a:r>
                    </a:p>
                  </a:txBody>
                  <a:tcPr marL="262533" marR="26253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7629722"/>
                  </a:ext>
                </a:extLst>
              </a:tr>
              <a:tr h="403245">
                <a:tc rowSpan="2">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511"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293"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511"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293"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068432134"/>
                  </a:ext>
                </a:extLst>
              </a:tr>
              <a:tr h="403245">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511"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293"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endParaRPr lang="ja-JP" altLang="en-US" sz="1600" b="0" i="0" u="none" strike="noStrike" dirty="0">
                        <a:solidFill>
                          <a:srgbClr val="000000"/>
                        </a:solidFill>
                        <a:effectLst/>
                        <a:latin typeface="HGS明朝B" panose="02020800000000000000" pitchFamily="18" charset="-128"/>
                        <a:ea typeface="HGS明朝B" panose="02020800000000000000" pitchFamily="18" charset="-128"/>
                      </a:endParaRPr>
                    </a:p>
                  </a:txBody>
                  <a:tcPr marL="87511"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293"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627073"/>
                  </a:ext>
                </a:extLst>
              </a:tr>
              <a:tr h="403245">
                <a:tc rowSpan="2">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a:t>
                      </a:r>
                    </a:p>
                  </a:txBody>
                  <a:tcPr marL="7293" marR="7293"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511"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293"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511"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293"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16404581"/>
                  </a:ext>
                </a:extLst>
              </a:tr>
              <a:tr h="403245">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511"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293"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511"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293" marR="87511" marT="72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6535452"/>
                  </a:ext>
                </a:extLst>
              </a:tr>
            </a:tbl>
          </a:graphicData>
        </a:graphic>
      </p:graphicFrame>
    </p:spTree>
    <p:custDataLst>
      <p:tags r:id="rId1"/>
    </p:custDataLst>
    <p:extLst>
      <p:ext uri="{BB962C8B-B14F-4D97-AF65-F5344CB8AC3E}">
        <p14:creationId xmlns:p14="http://schemas.microsoft.com/office/powerpoint/2010/main" val="426515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62109" y="1352554"/>
            <a:ext cx="7886700" cy="471586"/>
          </a:xfrm>
        </p:spPr>
        <p:txBody>
          <a:bodyPr>
            <a:normAutofit/>
          </a:bodyPr>
          <a:lstStyle/>
          <a:p>
            <a:pPr defTabSz="9144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⑤ 解答</a:t>
            </a:r>
            <a:endParaRPr lang="en-US" altLang="ja-JP" sz="1600" dirty="0">
              <a:solidFill>
                <a:prstClr val="black"/>
              </a:solidFill>
              <a:latin typeface="HGS明朝B" panose="02020800000000000000" pitchFamily="18" charset="-128"/>
              <a:ea typeface="HGS明朝B" panose="02020800000000000000" pitchFamily="18" charset="-128"/>
              <a:cs typeface="+mn-cs"/>
            </a:endParaRPr>
          </a:p>
        </p:txBody>
      </p:sp>
      <p:sp>
        <p:nvSpPr>
          <p:cNvPr id="6" name="フッター プレースホルダー 2">
            <a:extLst>
              <a:ext uri="{FF2B5EF4-FFF2-40B4-BE49-F238E27FC236}">
                <a16:creationId xmlns:a16="http://schemas.microsoft.com/office/drawing/2014/main" id="{8BF4936B-5CD4-4F7F-98C9-D903B1B07731}"/>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graphicFrame>
        <p:nvGraphicFramePr>
          <p:cNvPr id="5" name="表 4"/>
          <p:cNvGraphicFramePr>
            <a:graphicFrameLocks noGrp="1"/>
          </p:cNvGraphicFramePr>
          <p:nvPr/>
        </p:nvGraphicFramePr>
        <p:xfrm>
          <a:off x="1262109" y="2454425"/>
          <a:ext cx="9667781" cy="2641355"/>
        </p:xfrm>
        <a:graphic>
          <a:graphicData uri="http://schemas.openxmlformats.org/drawingml/2006/table">
            <a:tbl>
              <a:tblPr/>
              <a:tblGrid>
                <a:gridCol w="681097">
                  <a:extLst>
                    <a:ext uri="{9D8B030D-6E8A-4147-A177-3AD203B41FA5}">
                      <a16:colId xmlns:a16="http://schemas.microsoft.com/office/drawing/2014/main" val="20000"/>
                    </a:ext>
                  </a:extLst>
                </a:gridCol>
                <a:gridCol w="3121691">
                  <a:extLst>
                    <a:ext uri="{9D8B030D-6E8A-4147-A177-3AD203B41FA5}">
                      <a16:colId xmlns:a16="http://schemas.microsoft.com/office/drawing/2014/main" val="20001"/>
                    </a:ext>
                  </a:extLst>
                </a:gridCol>
                <a:gridCol w="1381111">
                  <a:extLst>
                    <a:ext uri="{9D8B030D-6E8A-4147-A177-3AD203B41FA5}">
                      <a16:colId xmlns:a16="http://schemas.microsoft.com/office/drawing/2014/main" val="20002"/>
                    </a:ext>
                  </a:extLst>
                </a:gridCol>
                <a:gridCol w="3121691">
                  <a:extLst>
                    <a:ext uri="{9D8B030D-6E8A-4147-A177-3AD203B41FA5}">
                      <a16:colId xmlns:a16="http://schemas.microsoft.com/office/drawing/2014/main" val="20003"/>
                    </a:ext>
                  </a:extLst>
                </a:gridCol>
                <a:gridCol w="1362191">
                  <a:extLst>
                    <a:ext uri="{9D8B030D-6E8A-4147-A177-3AD203B41FA5}">
                      <a16:colId xmlns:a16="http://schemas.microsoft.com/office/drawing/2014/main" val="20004"/>
                    </a:ext>
                  </a:extLst>
                </a:gridCol>
              </a:tblGrid>
              <a:tr h="528271">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702" marR="770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借方科目</a:t>
                      </a:r>
                    </a:p>
                  </a:txBody>
                  <a:tcPr marL="277267" marR="277267"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702" marR="770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貸方科目</a:t>
                      </a:r>
                    </a:p>
                  </a:txBody>
                  <a:tcPr marL="277267" marR="277267"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702" marR="770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8271">
                <a:tc rowSpan="2">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a:t>
                      </a:r>
                    </a:p>
                  </a:txBody>
                  <a:tcPr marL="7702" marR="770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普通預金</a:t>
                      </a:r>
                    </a:p>
                  </a:txBody>
                  <a:tcPr marL="9242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400,000</a:t>
                      </a:r>
                    </a:p>
                  </a:txBody>
                  <a:tcPr marL="770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土地</a:t>
                      </a:r>
                    </a:p>
                  </a:txBody>
                  <a:tcPr marL="9242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300,000</a:t>
                      </a:r>
                    </a:p>
                  </a:txBody>
                  <a:tcPr marL="770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528271">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242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70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土地売却益</a:t>
                      </a:r>
                    </a:p>
                  </a:txBody>
                  <a:tcPr marL="9242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100,000</a:t>
                      </a:r>
                    </a:p>
                  </a:txBody>
                  <a:tcPr marL="770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8271">
                <a:tc rowSpan="2">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a:t>
                      </a:r>
                    </a:p>
                  </a:txBody>
                  <a:tcPr marL="7702" marR="770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現金</a:t>
                      </a:r>
                    </a:p>
                  </a:txBody>
                  <a:tcPr marL="9242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8,000</a:t>
                      </a:r>
                    </a:p>
                  </a:txBody>
                  <a:tcPr marL="770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p>
                  </a:txBody>
                  <a:tcPr marL="9242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20,000</a:t>
                      </a:r>
                    </a:p>
                  </a:txBody>
                  <a:tcPr marL="770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528271">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備品売却損</a:t>
                      </a:r>
                    </a:p>
                  </a:txBody>
                  <a:tcPr marL="9242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12,000</a:t>
                      </a:r>
                    </a:p>
                  </a:txBody>
                  <a:tcPr marL="770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242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702" marR="92422" marT="77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2141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91544" y="188640"/>
            <a:ext cx="7886700" cy="720080"/>
          </a:xfrm>
        </p:spPr>
        <p:txBody>
          <a:bodyPr>
            <a:normAutofit/>
          </a:bodyPr>
          <a:lstStyle/>
          <a:p>
            <a:pPr algn="ctr"/>
            <a:r>
              <a:rPr lang="ja-JP" altLang="en-US" sz="2400" dirty="0">
                <a:solidFill>
                  <a:prstClr val="black"/>
                </a:solidFill>
                <a:latin typeface="HGS明朝B" panose="02020800000000000000" pitchFamily="18" charset="-128"/>
                <a:ea typeface="HGS明朝B" panose="02020800000000000000" pitchFamily="18" charset="-128"/>
              </a:rPr>
              <a:t>第</a:t>
            </a:r>
            <a:r>
              <a:rPr lang="en-US" altLang="ja-JP" sz="2400" dirty="0">
                <a:solidFill>
                  <a:prstClr val="black"/>
                </a:solidFill>
                <a:latin typeface="HGS明朝B" panose="02020800000000000000" pitchFamily="18" charset="-128"/>
                <a:ea typeface="HGS明朝B" panose="02020800000000000000" pitchFamily="18" charset="-128"/>
              </a:rPr>
              <a:t>11</a:t>
            </a:r>
            <a:r>
              <a:rPr lang="ja-JP" altLang="en-US" sz="2400" dirty="0">
                <a:solidFill>
                  <a:prstClr val="black"/>
                </a:solidFill>
                <a:latin typeface="HGS明朝B" panose="02020800000000000000" pitchFamily="18" charset="-128"/>
                <a:ea typeface="HGS明朝B" panose="02020800000000000000" pitchFamily="18" charset="-128"/>
              </a:rPr>
              <a:t>講 決算手続き  　復習</a:t>
            </a:r>
            <a:endParaRPr lang="ja-JP" altLang="en-US" sz="2400" dirty="0">
              <a:latin typeface="HGS明朝B" panose="02020800000000000000" pitchFamily="18" charset="-128"/>
              <a:ea typeface="HGS明朝B" panose="02020800000000000000" pitchFamily="18" charset="-128"/>
            </a:endParaRPr>
          </a:p>
        </p:txBody>
      </p:sp>
      <p:sp>
        <p:nvSpPr>
          <p:cNvPr id="6" name="フッター プレースホルダー 2">
            <a:extLst>
              <a:ext uri="{FF2B5EF4-FFF2-40B4-BE49-F238E27FC236}">
                <a16:creationId xmlns:a16="http://schemas.microsoft.com/office/drawing/2014/main" id="{55700211-7066-4EFF-A0DF-3C82547CF287}"/>
              </a:ext>
            </a:extLst>
          </p:cNvPr>
          <p:cNvSpPr>
            <a:spLocks noGrp="1"/>
          </p:cNvSpPr>
          <p:nvPr>
            <p:ph type="ftr" sz="quarter" idx="11"/>
          </p:nvPr>
        </p:nvSpPr>
        <p:spPr>
          <a:xfrm>
            <a:off x="2351584" y="6356351"/>
            <a:ext cx="7056784" cy="365125"/>
          </a:xfrm>
        </p:spPr>
        <p:txBody>
          <a:bodyPr/>
          <a:lstStyle/>
          <a:p>
            <a:pPr>
              <a:defRPr/>
            </a:pPr>
            <a:r>
              <a:rPr lang="ja-JP" altLang="en-US" sz="900">
                <a:solidFill>
                  <a:prstClr val="black">
                    <a:tint val="75000"/>
                  </a:prstClr>
                </a:solidFill>
                <a:latin typeface="SimSun" panose="02010600030101010101" pitchFamily="2" charset="-122"/>
                <a:ea typeface="SimSun" panose="02010600030101010101" pitchFamily="2" charset="-122"/>
              </a:rPr>
              <a:t>社長の実践経営講座　</a:t>
            </a:r>
            <a:r>
              <a:rPr lang="en-US" altLang="ja-JP" sz="900">
                <a:solidFill>
                  <a:prstClr val="black">
                    <a:tint val="75000"/>
                  </a:prstClr>
                </a:solidFill>
                <a:latin typeface="SimSun" panose="02010600030101010101" pitchFamily="2" charset="-122"/>
                <a:ea typeface="SimSun" panose="02010600030101010101" pitchFamily="2" charset="-122"/>
              </a:rPr>
              <a:t>© </a:t>
            </a:r>
            <a:r>
              <a:rPr lang="ja-JP" altLang="en-US" sz="900">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sz="900" dirty="0">
              <a:solidFill>
                <a:prstClr val="black">
                  <a:tint val="75000"/>
                </a:prstClr>
              </a:solidFill>
              <a:latin typeface="SimSun" panose="02010600030101010101" pitchFamily="2" charset="-122"/>
              <a:ea typeface="SimSun" panose="02010600030101010101" pitchFamily="2" charset="-122"/>
            </a:endParaRPr>
          </a:p>
        </p:txBody>
      </p:sp>
      <p:sp>
        <p:nvSpPr>
          <p:cNvPr id="5" name="スライド番号プレースホルダー 4">
            <a:extLst>
              <a:ext uri="{FF2B5EF4-FFF2-40B4-BE49-F238E27FC236}">
                <a16:creationId xmlns:a16="http://schemas.microsoft.com/office/drawing/2014/main" id="{1E39563D-AB56-47E0-AE76-608863B44E85}"/>
              </a:ext>
            </a:extLst>
          </p:cNvPr>
          <p:cNvSpPr>
            <a:spLocks noGrp="1"/>
          </p:cNvSpPr>
          <p:nvPr>
            <p:ph type="sldNum" sz="quarter" idx="12"/>
          </p:nvPr>
        </p:nvSpPr>
        <p:spPr/>
        <p:txBody>
          <a:bodyPr/>
          <a:lstStyle/>
          <a:p>
            <a:pPr>
              <a:defRPr/>
            </a:pPr>
            <a:fld id="{0E2621B6-12FD-43D3-8E5F-7D5349A087E4}" type="slidenum">
              <a:rPr lang="ja-JP" altLang="en-US">
                <a:solidFill>
                  <a:prstClr val="black">
                    <a:tint val="75000"/>
                  </a:prstClr>
                </a:solidFill>
              </a:rPr>
              <a:pPr>
                <a:defRPr/>
              </a:pPr>
              <a:t>4</a:t>
            </a:fld>
            <a:endParaRPr lang="ja-JP" altLang="en-US">
              <a:solidFill>
                <a:prstClr val="black">
                  <a:tint val="75000"/>
                </a:prstClr>
              </a:solidFill>
            </a:endParaRPr>
          </a:p>
        </p:txBody>
      </p:sp>
      <p:sp>
        <p:nvSpPr>
          <p:cNvPr id="4" name="正方形/長方形 3"/>
          <p:cNvSpPr/>
          <p:nvPr/>
        </p:nvSpPr>
        <p:spPr>
          <a:xfrm>
            <a:off x="1991544" y="1361509"/>
            <a:ext cx="6552728" cy="5016758"/>
          </a:xfrm>
          <a:prstGeom prst="rect">
            <a:avLst/>
          </a:prstGeom>
        </p:spPr>
        <p:txBody>
          <a:bodyPr wrap="square">
            <a:spAutoFit/>
          </a:bodyPr>
          <a:lstStyle/>
          <a:p>
            <a:pPr>
              <a:defRPr/>
            </a:pPr>
            <a:r>
              <a:rPr lang="en-US" altLang="ja-JP" sz="1600" dirty="0">
                <a:solidFill>
                  <a:srgbClr val="000000"/>
                </a:solidFill>
                <a:latin typeface="HGS明朝B" panose="02020800000000000000" pitchFamily="18" charset="-128"/>
                <a:ea typeface="HGS明朝B" panose="02020800000000000000" pitchFamily="18" charset="-128"/>
              </a:rPr>
              <a:t>1 </a:t>
            </a:r>
            <a:r>
              <a:rPr lang="ja-JP" altLang="en-US" sz="1600" dirty="0">
                <a:solidFill>
                  <a:prstClr val="black"/>
                </a:solidFill>
                <a:latin typeface="HGS明朝B" panose="02020800000000000000" pitchFamily="18" charset="-128"/>
                <a:ea typeface="HGS明朝B" panose="02020800000000000000" pitchFamily="18" charset="-128"/>
              </a:rPr>
              <a:t>決算</a:t>
            </a:r>
            <a:r>
              <a:rPr lang="en-US" altLang="ja-JP" sz="1600" dirty="0">
                <a:solidFill>
                  <a:prstClr val="black"/>
                </a:solidFill>
                <a:latin typeface="HGS明朝B" panose="02020800000000000000" pitchFamily="18" charset="-128"/>
                <a:ea typeface="HGS明朝B" panose="02020800000000000000" pitchFamily="18" charset="-128"/>
              </a:rPr>
              <a:t>(</a:t>
            </a:r>
            <a:r>
              <a:rPr lang="ja-JP" altLang="en-US" sz="1600" dirty="0">
                <a:solidFill>
                  <a:prstClr val="black"/>
                </a:solidFill>
                <a:latin typeface="HGS明朝B" panose="02020800000000000000" pitchFamily="18" charset="-128"/>
                <a:ea typeface="HGS明朝B" panose="02020800000000000000" pitchFamily="18" charset="-128"/>
              </a:rPr>
              <a:t>けっさん</a:t>
            </a:r>
            <a:r>
              <a:rPr lang="en-US" altLang="ja-JP" sz="1600" dirty="0">
                <a:solidFill>
                  <a:prstClr val="black"/>
                </a:solidFill>
                <a:latin typeface="HGS明朝B" panose="02020800000000000000" pitchFamily="18" charset="-128"/>
                <a:ea typeface="HGS明朝B" panose="02020800000000000000" pitchFamily="18" charset="-128"/>
              </a:rPr>
              <a:t>)</a:t>
            </a: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企業の一定期間</a:t>
            </a:r>
            <a:r>
              <a:rPr lang="en-US" altLang="ja-JP" sz="1600" dirty="0">
                <a:solidFill>
                  <a:srgbClr val="FF0000"/>
                </a:solidFill>
                <a:latin typeface="HGS明朝B" panose="02020800000000000000" pitchFamily="18" charset="-128"/>
                <a:ea typeface="HGS明朝B" panose="02020800000000000000" pitchFamily="18" charset="-128"/>
              </a:rPr>
              <a:t>(1</a:t>
            </a:r>
            <a:r>
              <a:rPr lang="ja-JP" altLang="en-US" sz="1600" dirty="0">
                <a:solidFill>
                  <a:srgbClr val="FF0000"/>
                </a:solidFill>
                <a:latin typeface="HGS明朝B" panose="02020800000000000000" pitchFamily="18" charset="-128"/>
                <a:ea typeface="HGS明朝B" panose="02020800000000000000" pitchFamily="18" charset="-128"/>
              </a:rPr>
              <a:t>年又は半年若しくは四半期</a:t>
            </a:r>
            <a:r>
              <a:rPr lang="en-US" altLang="ja-JP" sz="1600" dirty="0">
                <a:solidFill>
                  <a:srgbClr val="FF0000"/>
                </a:solidFill>
                <a:latin typeface="HGS明朝B" panose="02020800000000000000" pitchFamily="18" charset="-128"/>
                <a:ea typeface="HGS明朝B" panose="02020800000000000000" pitchFamily="18" charset="-128"/>
              </a:rPr>
              <a:t>)</a:t>
            </a:r>
            <a:r>
              <a:rPr lang="ja-JP" altLang="en-US" sz="1600" dirty="0">
                <a:solidFill>
                  <a:srgbClr val="FF0000"/>
                </a:solidFill>
                <a:latin typeface="HGS明朝B" panose="02020800000000000000" pitchFamily="18" charset="-128"/>
                <a:ea typeface="HGS明朝B" panose="02020800000000000000" pitchFamily="18" charset="-128"/>
              </a:rPr>
              <a:t>の収益と費用を計算</a:t>
            </a:r>
            <a:endParaRPr lang="en-US" altLang="ja-JP" sz="1600" dirty="0">
              <a:solidFill>
                <a:srgbClr val="FF0000"/>
              </a:solidFill>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し、損益や財産の増減をまとめた数字を「財務諸表」として確定</a:t>
            </a:r>
            <a:endParaRPr lang="en-US" altLang="ja-JP" sz="1600" dirty="0">
              <a:solidFill>
                <a:srgbClr val="FF0000"/>
              </a:solidFill>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させること。</a:t>
            </a:r>
            <a:r>
              <a:rPr lang="ja-JP" altLang="en-US" sz="1600" dirty="0">
                <a:solidFill>
                  <a:srgbClr val="000000"/>
                </a:solidFill>
                <a:latin typeface="HGS明朝B" panose="02020800000000000000" pitchFamily="18" charset="-128"/>
                <a:ea typeface="HGS明朝B" panose="02020800000000000000" pitchFamily="18" charset="-128"/>
              </a:rPr>
              <a:t>						</a:t>
            </a:r>
          </a:p>
          <a:p>
            <a:pPr>
              <a:defRPr/>
            </a:pPr>
            <a:r>
              <a:rPr lang="ja-JP" altLang="en-US" sz="1600" dirty="0">
                <a:solidFill>
                  <a:srgbClr val="000000"/>
                </a:solidFill>
                <a:latin typeface="HGS明朝B" panose="02020800000000000000" pitchFamily="18" charset="-128"/>
                <a:ea typeface="HGS明朝B" panose="02020800000000000000" pitchFamily="18" charset="-128"/>
              </a:rPr>
              <a:t>決算によって、企業の財務状態や経営成績を把握することができる	</a:t>
            </a: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endParaRPr lang="ja-JP" altLang="en-US" sz="1600" dirty="0">
              <a:solidFill>
                <a:srgbClr val="000000"/>
              </a:solidFill>
              <a:latin typeface="HGS明朝B" panose="02020800000000000000" pitchFamily="18" charset="-128"/>
              <a:ea typeface="HGS明朝B" panose="02020800000000000000" pitchFamily="18" charset="-128"/>
            </a:endParaRPr>
          </a:p>
          <a:p>
            <a:pPr>
              <a:defRPr/>
            </a:pPr>
            <a:r>
              <a:rPr lang="en-US" altLang="ja-JP" sz="1600" dirty="0">
                <a:solidFill>
                  <a:srgbClr val="000000"/>
                </a:solidFill>
                <a:latin typeface="HGS明朝B" panose="02020800000000000000" pitchFamily="18" charset="-128"/>
                <a:ea typeface="HGS明朝B" panose="02020800000000000000" pitchFamily="18" charset="-128"/>
              </a:rPr>
              <a:t>2 </a:t>
            </a:r>
            <a:r>
              <a:rPr lang="ja-JP" altLang="en-US" sz="1600" dirty="0">
                <a:solidFill>
                  <a:srgbClr val="000000"/>
                </a:solidFill>
                <a:latin typeface="HGS明朝B" panose="02020800000000000000" pitchFamily="18" charset="-128"/>
                <a:ea typeface="HGS明朝B" panose="02020800000000000000" pitchFamily="18" charset="-128"/>
              </a:rPr>
              <a:t>決算日</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けっさんび</a:t>
            </a:r>
            <a:r>
              <a:rPr lang="en-US" altLang="ja-JP" sz="1600" dirty="0">
                <a:solidFill>
                  <a:srgbClr val="000000"/>
                </a:solidFill>
                <a:latin typeface="HGS明朝B" panose="02020800000000000000" pitchFamily="18" charset="-128"/>
                <a:ea typeface="HGS明朝B" panose="02020800000000000000" pitchFamily="18" charset="-128"/>
              </a:rPr>
              <a:t>)</a:t>
            </a:r>
          </a:p>
          <a:p>
            <a:pPr>
              <a:defRPr/>
            </a:pP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会計期間の末日をいう</a:t>
            </a:r>
            <a:endParaRPr lang="en-US" altLang="ja-JP" sz="1600" dirty="0">
              <a:solidFill>
                <a:srgbClr val="FF0000"/>
              </a:solidFill>
              <a:latin typeface="HGS明朝B" panose="02020800000000000000" pitchFamily="18" charset="-128"/>
              <a:ea typeface="HGS明朝B" panose="02020800000000000000" pitchFamily="18" charset="-128"/>
            </a:endParaRPr>
          </a:p>
          <a:p>
            <a:pPr>
              <a:defRPr/>
            </a:pPr>
            <a:r>
              <a:rPr lang="en-US" altLang="ja-JP" sz="1600" dirty="0">
                <a:solidFill>
                  <a:srgbClr val="000000"/>
                </a:solidFill>
                <a:latin typeface="HGS明朝B" panose="02020800000000000000" pitchFamily="18" charset="-128"/>
                <a:ea typeface="HGS明朝B" panose="02020800000000000000" pitchFamily="18" charset="-128"/>
              </a:rPr>
              <a:t>(1)</a:t>
            </a:r>
            <a:r>
              <a:rPr lang="ja-JP" altLang="en-US" sz="1600" dirty="0">
                <a:solidFill>
                  <a:srgbClr val="000000"/>
                </a:solidFill>
                <a:latin typeface="HGS明朝B" panose="02020800000000000000" pitchFamily="18" charset="-128"/>
                <a:ea typeface="HGS明朝B" panose="02020800000000000000" pitchFamily="18" charset="-128"/>
              </a:rPr>
              <a:t>個人企業の場合</a:t>
            </a: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会計期間は暦年　</a:t>
            </a:r>
            <a:r>
              <a:rPr lang="en-US" altLang="ja-JP" sz="1600" dirty="0">
                <a:solidFill>
                  <a:srgbClr val="FF0000"/>
                </a:solidFill>
                <a:latin typeface="HGS明朝B" panose="02020800000000000000" pitchFamily="18" charset="-128"/>
                <a:ea typeface="HGS明朝B" panose="02020800000000000000" pitchFamily="18" charset="-128"/>
              </a:rPr>
              <a:t>1</a:t>
            </a:r>
            <a:r>
              <a:rPr lang="ja-JP" altLang="en-US" sz="1600" dirty="0">
                <a:solidFill>
                  <a:srgbClr val="FF0000"/>
                </a:solidFill>
                <a:latin typeface="HGS明朝B" panose="02020800000000000000" pitchFamily="18" charset="-128"/>
                <a:ea typeface="HGS明朝B" panose="02020800000000000000" pitchFamily="18" charset="-128"/>
              </a:rPr>
              <a:t>月</a:t>
            </a:r>
            <a:r>
              <a:rPr lang="en-US" altLang="ja-JP" sz="1600" dirty="0">
                <a:solidFill>
                  <a:srgbClr val="FF0000"/>
                </a:solidFill>
                <a:latin typeface="HGS明朝B" panose="02020800000000000000" pitchFamily="18" charset="-128"/>
                <a:ea typeface="HGS明朝B" panose="02020800000000000000" pitchFamily="18" charset="-128"/>
              </a:rPr>
              <a:t>1</a:t>
            </a:r>
            <a:r>
              <a:rPr lang="ja-JP" altLang="en-US" sz="1600" dirty="0">
                <a:solidFill>
                  <a:srgbClr val="FF0000"/>
                </a:solidFill>
                <a:latin typeface="HGS明朝B" panose="02020800000000000000" pitchFamily="18" charset="-128"/>
                <a:ea typeface="HGS明朝B" panose="02020800000000000000" pitchFamily="18" charset="-128"/>
              </a:rPr>
              <a:t>日～</a:t>
            </a:r>
            <a:r>
              <a:rPr lang="en-US" altLang="ja-JP" sz="1600" dirty="0">
                <a:solidFill>
                  <a:srgbClr val="FF0000"/>
                </a:solidFill>
                <a:latin typeface="HGS明朝B" panose="02020800000000000000" pitchFamily="18" charset="-128"/>
                <a:ea typeface="HGS明朝B" panose="02020800000000000000" pitchFamily="18" charset="-128"/>
              </a:rPr>
              <a:t>12</a:t>
            </a:r>
            <a:r>
              <a:rPr lang="ja-JP" altLang="en-US" sz="1600" dirty="0">
                <a:solidFill>
                  <a:srgbClr val="FF0000"/>
                </a:solidFill>
                <a:latin typeface="HGS明朝B" panose="02020800000000000000" pitchFamily="18" charset="-128"/>
                <a:ea typeface="HGS明朝B" panose="02020800000000000000" pitchFamily="18" charset="-128"/>
              </a:rPr>
              <a:t>月</a:t>
            </a:r>
            <a:r>
              <a:rPr lang="en-US" altLang="ja-JP" sz="1600" dirty="0">
                <a:solidFill>
                  <a:srgbClr val="FF0000"/>
                </a:solidFill>
                <a:latin typeface="HGS明朝B" panose="02020800000000000000" pitchFamily="18" charset="-128"/>
                <a:ea typeface="HGS明朝B" panose="02020800000000000000" pitchFamily="18" charset="-128"/>
              </a:rPr>
              <a:t>31</a:t>
            </a:r>
            <a:r>
              <a:rPr lang="ja-JP" altLang="en-US" sz="1600" dirty="0">
                <a:solidFill>
                  <a:srgbClr val="FF0000"/>
                </a:solidFill>
                <a:latin typeface="HGS明朝B" panose="02020800000000000000" pitchFamily="18" charset="-128"/>
                <a:ea typeface="HGS明朝B" panose="02020800000000000000" pitchFamily="18" charset="-128"/>
              </a:rPr>
              <a:t>日</a:t>
            </a:r>
            <a:endParaRPr lang="en-US" altLang="ja-JP" sz="1600" dirty="0">
              <a:solidFill>
                <a:srgbClr val="FF0000"/>
              </a:solidFill>
              <a:latin typeface="HGS明朝B" panose="02020800000000000000" pitchFamily="18" charset="-128"/>
              <a:ea typeface="HGS明朝B" panose="02020800000000000000" pitchFamily="18" charset="-128"/>
            </a:endParaRPr>
          </a:p>
          <a:p>
            <a:pPr>
              <a:defRPr/>
            </a:pPr>
            <a:r>
              <a:rPr lang="ja-JP" altLang="en-US" sz="1600" dirty="0">
                <a:solidFill>
                  <a:srgbClr val="000000"/>
                </a:solidFill>
                <a:latin typeface="HGS明朝B" panose="02020800000000000000" pitchFamily="18" charset="-128"/>
                <a:ea typeface="HGS明朝B" panose="02020800000000000000" pitchFamily="18" charset="-128"/>
              </a:rPr>
              <a:t>決算日　</a:t>
            </a:r>
            <a:r>
              <a:rPr lang="en-US" altLang="ja-JP" sz="1600" dirty="0">
                <a:solidFill>
                  <a:srgbClr val="000000"/>
                </a:solidFill>
                <a:latin typeface="HGS明朝B" panose="02020800000000000000" pitchFamily="18" charset="-128"/>
                <a:ea typeface="HGS明朝B" panose="02020800000000000000" pitchFamily="18" charset="-128"/>
              </a:rPr>
              <a:t>12</a:t>
            </a:r>
            <a:r>
              <a:rPr lang="ja-JP" altLang="en-US" sz="1600" dirty="0">
                <a:solidFill>
                  <a:srgbClr val="000000"/>
                </a:solidFill>
                <a:latin typeface="HGS明朝B" panose="02020800000000000000" pitchFamily="18" charset="-128"/>
                <a:ea typeface="HGS明朝B" panose="02020800000000000000" pitchFamily="18" charset="-128"/>
              </a:rPr>
              <a:t>月</a:t>
            </a:r>
            <a:r>
              <a:rPr lang="en-US" altLang="ja-JP" sz="1600" dirty="0">
                <a:solidFill>
                  <a:srgbClr val="000000"/>
                </a:solidFill>
                <a:latin typeface="HGS明朝B" panose="02020800000000000000" pitchFamily="18" charset="-128"/>
                <a:ea typeface="HGS明朝B" panose="02020800000000000000" pitchFamily="18" charset="-128"/>
              </a:rPr>
              <a:t>31</a:t>
            </a:r>
            <a:r>
              <a:rPr lang="ja-JP" altLang="en-US" sz="1600" dirty="0">
                <a:solidFill>
                  <a:srgbClr val="000000"/>
                </a:solidFill>
                <a:latin typeface="HGS明朝B" panose="02020800000000000000" pitchFamily="18" charset="-128"/>
                <a:ea typeface="HGS明朝B" panose="02020800000000000000" pitchFamily="18" charset="-128"/>
              </a:rPr>
              <a:t>日</a:t>
            </a: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r>
              <a:rPr lang="ja-JP" altLang="en-US" sz="1600" dirty="0">
                <a:solidFill>
                  <a:srgbClr val="000000"/>
                </a:solidFill>
                <a:latin typeface="HGS明朝B" panose="02020800000000000000" pitchFamily="18" charset="-128"/>
                <a:ea typeface="HGS明朝B" panose="02020800000000000000" pitchFamily="18" charset="-128"/>
              </a:rPr>
              <a:t>税務申告日　翌年の</a:t>
            </a:r>
            <a:r>
              <a:rPr lang="en-US" altLang="ja-JP" sz="1600" dirty="0">
                <a:solidFill>
                  <a:srgbClr val="000000"/>
                </a:solidFill>
                <a:latin typeface="HGS明朝B" panose="02020800000000000000" pitchFamily="18" charset="-128"/>
                <a:ea typeface="HGS明朝B" panose="02020800000000000000" pitchFamily="18" charset="-128"/>
              </a:rPr>
              <a:t>2</a:t>
            </a:r>
            <a:r>
              <a:rPr lang="ja-JP" altLang="en-US" sz="1600" dirty="0">
                <a:solidFill>
                  <a:srgbClr val="000000"/>
                </a:solidFill>
                <a:latin typeface="HGS明朝B" panose="02020800000000000000" pitchFamily="18" charset="-128"/>
                <a:ea typeface="HGS明朝B" panose="02020800000000000000" pitchFamily="18" charset="-128"/>
              </a:rPr>
              <a:t>月</a:t>
            </a:r>
            <a:r>
              <a:rPr lang="en-US" altLang="ja-JP" sz="1600" dirty="0">
                <a:solidFill>
                  <a:srgbClr val="000000"/>
                </a:solidFill>
                <a:latin typeface="HGS明朝B" panose="02020800000000000000" pitchFamily="18" charset="-128"/>
                <a:ea typeface="HGS明朝B" panose="02020800000000000000" pitchFamily="18" charset="-128"/>
              </a:rPr>
              <a:t>16</a:t>
            </a:r>
            <a:r>
              <a:rPr lang="ja-JP" altLang="en-US" sz="1600" dirty="0">
                <a:solidFill>
                  <a:srgbClr val="000000"/>
                </a:solidFill>
                <a:latin typeface="HGS明朝B" panose="02020800000000000000" pitchFamily="18" charset="-128"/>
                <a:ea typeface="HGS明朝B" panose="02020800000000000000" pitchFamily="18" charset="-128"/>
              </a:rPr>
              <a:t>日～</a:t>
            </a:r>
            <a:r>
              <a:rPr lang="en-US" altLang="ja-JP" sz="1600" dirty="0">
                <a:solidFill>
                  <a:srgbClr val="000000"/>
                </a:solidFill>
                <a:latin typeface="HGS明朝B" panose="02020800000000000000" pitchFamily="18" charset="-128"/>
                <a:ea typeface="HGS明朝B" panose="02020800000000000000" pitchFamily="18" charset="-128"/>
              </a:rPr>
              <a:t>3</a:t>
            </a:r>
            <a:r>
              <a:rPr lang="ja-JP" altLang="en-US" sz="1600" dirty="0">
                <a:solidFill>
                  <a:srgbClr val="000000"/>
                </a:solidFill>
                <a:latin typeface="HGS明朝B" panose="02020800000000000000" pitchFamily="18" charset="-128"/>
                <a:ea typeface="HGS明朝B" panose="02020800000000000000" pitchFamily="18" charset="-128"/>
              </a:rPr>
              <a:t>月</a:t>
            </a:r>
            <a:r>
              <a:rPr lang="en-US" altLang="ja-JP" sz="1600" dirty="0">
                <a:solidFill>
                  <a:srgbClr val="000000"/>
                </a:solidFill>
                <a:latin typeface="HGS明朝B" panose="02020800000000000000" pitchFamily="18" charset="-128"/>
                <a:ea typeface="HGS明朝B" panose="02020800000000000000" pitchFamily="18" charset="-128"/>
              </a:rPr>
              <a:t>15</a:t>
            </a:r>
            <a:r>
              <a:rPr lang="ja-JP" altLang="en-US" sz="1600" dirty="0">
                <a:solidFill>
                  <a:srgbClr val="000000"/>
                </a:solidFill>
                <a:latin typeface="HGS明朝B" panose="02020800000000000000" pitchFamily="18" charset="-128"/>
                <a:ea typeface="HGS明朝B" panose="02020800000000000000" pitchFamily="18" charset="-128"/>
              </a:rPr>
              <a:t>日</a:t>
            </a: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r>
              <a:rPr lang="en-US" altLang="ja-JP" sz="1600" dirty="0">
                <a:latin typeface="HGS明朝B" panose="02020800000000000000" pitchFamily="18" charset="-128"/>
                <a:ea typeface="HGS明朝B" panose="02020800000000000000" pitchFamily="18" charset="-128"/>
              </a:rPr>
              <a:t>(2)</a:t>
            </a:r>
            <a:r>
              <a:rPr lang="ja-JP" altLang="en-US" sz="1600" dirty="0">
                <a:solidFill>
                  <a:srgbClr val="000000"/>
                </a:solidFill>
                <a:latin typeface="HGS明朝B" panose="02020800000000000000" pitchFamily="18" charset="-128"/>
                <a:ea typeface="HGS明朝B" panose="02020800000000000000" pitchFamily="18" charset="-128"/>
              </a:rPr>
              <a:t>法人企業の場合</a:t>
            </a: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会計期間は</a:t>
            </a:r>
            <a:r>
              <a:rPr lang="en-US" altLang="ja-JP" sz="1600" dirty="0">
                <a:solidFill>
                  <a:srgbClr val="FF0000"/>
                </a:solidFill>
                <a:latin typeface="HGS明朝B" panose="02020800000000000000" pitchFamily="18" charset="-128"/>
                <a:ea typeface="HGS明朝B" panose="02020800000000000000" pitchFamily="18" charset="-128"/>
              </a:rPr>
              <a:t>1</a:t>
            </a:r>
            <a:r>
              <a:rPr lang="ja-JP" altLang="en-US" sz="1600" dirty="0">
                <a:solidFill>
                  <a:srgbClr val="FF0000"/>
                </a:solidFill>
                <a:latin typeface="HGS明朝B" panose="02020800000000000000" pitchFamily="18" charset="-128"/>
                <a:ea typeface="HGS明朝B" panose="02020800000000000000" pitchFamily="18" charset="-128"/>
              </a:rPr>
              <a:t>年　任意</a:t>
            </a:r>
            <a:endParaRPr lang="en-US" altLang="ja-JP" sz="1600" dirty="0">
              <a:solidFill>
                <a:srgbClr val="FF0000"/>
              </a:solidFill>
              <a:latin typeface="HGS明朝B" panose="02020800000000000000" pitchFamily="18" charset="-128"/>
              <a:ea typeface="HGS明朝B" panose="02020800000000000000" pitchFamily="18" charset="-128"/>
            </a:endParaRPr>
          </a:p>
          <a:p>
            <a:pPr>
              <a:defRPr/>
            </a:pPr>
            <a:r>
              <a:rPr lang="ja-JP" altLang="en-US" sz="1600" dirty="0">
                <a:solidFill>
                  <a:srgbClr val="000000"/>
                </a:solidFill>
                <a:latin typeface="HGS明朝B" panose="02020800000000000000" pitchFamily="18" charset="-128"/>
                <a:ea typeface="HGS明朝B" panose="02020800000000000000" pitchFamily="18" charset="-128"/>
              </a:rPr>
              <a:t>決算日　任意</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大企業は</a:t>
            </a:r>
            <a:r>
              <a:rPr lang="en-US" altLang="ja-JP" sz="1600" dirty="0">
                <a:solidFill>
                  <a:srgbClr val="000000"/>
                </a:solidFill>
                <a:latin typeface="HGS明朝B" panose="02020800000000000000" pitchFamily="18" charset="-128"/>
                <a:ea typeface="HGS明朝B" panose="02020800000000000000" pitchFamily="18" charset="-128"/>
              </a:rPr>
              <a:t>3</a:t>
            </a:r>
            <a:r>
              <a:rPr lang="ja-JP" altLang="en-US" sz="1600" dirty="0">
                <a:solidFill>
                  <a:srgbClr val="000000"/>
                </a:solidFill>
                <a:latin typeface="HGS明朝B" panose="02020800000000000000" pitchFamily="18" charset="-128"/>
                <a:ea typeface="HGS明朝B" panose="02020800000000000000" pitchFamily="18" charset="-128"/>
              </a:rPr>
              <a:t>月</a:t>
            </a:r>
            <a:r>
              <a:rPr lang="en-US" altLang="ja-JP" sz="1600" dirty="0">
                <a:solidFill>
                  <a:srgbClr val="000000"/>
                </a:solidFill>
                <a:latin typeface="HGS明朝B" panose="02020800000000000000" pitchFamily="18" charset="-128"/>
                <a:ea typeface="HGS明朝B" panose="02020800000000000000" pitchFamily="18" charset="-128"/>
              </a:rPr>
              <a:t>31</a:t>
            </a:r>
            <a:r>
              <a:rPr lang="ja-JP" altLang="en-US" sz="1600" dirty="0">
                <a:solidFill>
                  <a:srgbClr val="000000"/>
                </a:solidFill>
                <a:latin typeface="HGS明朝B" panose="02020800000000000000" pitchFamily="18" charset="-128"/>
                <a:ea typeface="HGS明朝B" panose="02020800000000000000" pitchFamily="18" charset="-128"/>
              </a:rPr>
              <a:t>日</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　</a:t>
            </a: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r>
              <a:rPr lang="ja-JP" altLang="en-US" sz="1600" dirty="0">
                <a:solidFill>
                  <a:srgbClr val="000000"/>
                </a:solidFill>
                <a:latin typeface="HGS明朝B" panose="02020800000000000000" pitchFamily="18" charset="-128"/>
                <a:ea typeface="HGS明朝B" panose="02020800000000000000" pitchFamily="18" charset="-128"/>
              </a:rPr>
              <a:t>税務申告日　決算日の翌月から</a:t>
            </a:r>
            <a:r>
              <a:rPr lang="en-US" altLang="ja-JP" sz="1600" dirty="0">
                <a:solidFill>
                  <a:srgbClr val="000000"/>
                </a:solidFill>
                <a:latin typeface="HGS明朝B" panose="02020800000000000000" pitchFamily="18" charset="-128"/>
                <a:ea typeface="HGS明朝B" panose="02020800000000000000" pitchFamily="18" charset="-128"/>
              </a:rPr>
              <a:t>2</a:t>
            </a:r>
            <a:r>
              <a:rPr lang="ja-JP" altLang="en-US" sz="1600" dirty="0">
                <a:solidFill>
                  <a:srgbClr val="000000"/>
                </a:solidFill>
                <a:latin typeface="HGS明朝B" panose="02020800000000000000" pitchFamily="18" charset="-128"/>
                <a:ea typeface="HGS明朝B" panose="02020800000000000000" pitchFamily="18" charset="-128"/>
              </a:rPr>
              <a:t>か月以内</a:t>
            </a:r>
            <a:endParaRPr lang="en-US" altLang="ja-JP" sz="1600" dirty="0">
              <a:solidFill>
                <a:srgbClr val="000000"/>
              </a:solidFill>
              <a:latin typeface="HGS明朝B" panose="02020800000000000000" pitchFamily="18" charset="-128"/>
              <a:ea typeface="HGS明朝B" panose="02020800000000000000" pitchFamily="18" charset="-128"/>
            </a:endParaRPr>
          </a:p>
        </p:txBody>
      </p:sp>
      <p:sp>
        <p:nvSpPr>
          <p:cNvPr id="7" name="正方形/長方形 6">
            <a:extLst>
              <a:ext uri="{FF2B5EF4-FFF2-40B4-BE49-F238E27FC236}">
                <a16:creationId xmlns:a16="http://schemas.microsoft.com/office/drawing/2014/main" id="{876DDD70-FCD3-4061-88EC-84118817000C}"/>
              </a:ext>
            </a:extLst>
          </p:cNvPr>
          <p:cNvSpPr/>
          <p:nvPr/>
        </p:nvSpPr>
        <p:spPr>
          <a:xfrm>
            <a:off x="1657794" y="1361508"/>
            <a:ext cx="45719" cy="4974072"/>
          </a:xfrm>
          <a:prstGeom prst="rect">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algn="ctr" eaLnBrk="1" fontAlgn="auto" hangingPunct="1">
              <a:spcBef>
                <a:spcPts val="0"/>
              </a:spcBef>
              <a:spcAft>
                <a:spcPts val="0"/>
              </a:spcAft>
              <a:defRPr/>
            </a:pPr>
            <a:endParaRPr kumimoji="0" lang="ja-JP" altLang="en-US" kern="0">
              <a:solidFill>
                <a:prstClr val="white"/>
              </a:solidFill>
              <a:latin typeface="游ゴシック" panose="020F0502020204030204"/>
              <a:ea typeface="游ゴシック" panose="020B0400000000000000" pitchFamily="50" charset="-128"/>
            </a:endParaRPr>
          </a:p>
        </p:txBody>
      </p:sp>
    </p:spTree>
    <p:custDataLst>
      <p:tags r:id="rId1"/>
    </p:custDataLst>
    <p:extLst>
      <p:ext uri="{BB962C8B-B14F-4D97-AF65-F5344CB8AC3E}">
        <p14:creationId xmlns:p14="http://schemas.microsoft.com/office/powerpoint/2010/main" val="1500908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fade">
                                      <p:cBhvr>
                                        <p:cTn id="37" dur="5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500"/>
                                        <p:tgtEl>
                                          <p:spTgt spid="4">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Effect transition="in" filter="fade">
                                      <p:cBhvr>
                                        <p:cTn id="47" dur="500"/>
                                        <p:tgtEl>
                                          <p:spTgt spid="4">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11" end="11"/>
                                            </p:txEl>
                                          </p:spTgt>
                                        </p:tgtEl>
                                        <p:attrNameLst>
                                          <p:attrName>style.visibility</p:attrName>
                                        </p:attrNameLst>
                                      </p:cBhvr>
                                      <p:to>
                                        <p:strVal val="visible"/>
                                      </p:to>
                                    </p:set>
                                    <p:animEffect transition="in" filter="fade">
                                      <p:cBhvr>
                                        <p:cTn id="52" dur="500"/>
                                        <p:tgtEl>
                                          <p:spTgt spid="4">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2" end="12"/>
                                            </p:txEl>
                                          </p:spTgt>
                                        </p:tgtEl>
                                        <p:attrNameLst>
                                          <p:attrName>style.visibility</p:attrName>
                                        </p:attrNameLst>
                                      </p:cBhvr>
                                      <p:to>
                                        <p:strVal val="visible"/>
                                      </p:to>
                                    </p:set>
                                    <p:animEffect transition="in" filter="fade">
                                      <p:cBhvr>
                                        <p:cTn id="57" dur="500"/>
                                        <p:tgtEl>
                                          <p:spTgt spid="4">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4" end="14"/>
                                            </p:txEl>
                                          </p:spTgt>
                                        </p:tgtEl>
                                        <p:attrNameLst>
                                          <p:attrName>style.visibility</p:attrName>
                                        </p:attrNameLst>
                                      </p:cBhvr>
                                      <p:to>
                                        <p:strVal val="visible"/>
                                      </p:to>
                                    </p:set>
                                    <p:animEffect transition="in" filter="fade">
                                      <p:cBhvr>
                                        <p:cTn id="62" dur="500"/>
                                        <p:tgtEl>
                                          <p:spTgt spid="4">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5" end="15"/>
                                            </p:txEl>
                                          </p:spTgt>
                                        </p:tgtEl>
                                        <p:attrNameLst>
                                          <p:attrName>style.visibility</p:attrName>
                                        </p:attrNameLst>
                                      </p:cBhvr>
                                      <p:to>
                                        <p:strVal val="visible"/>
                                      </p:to>
                                    </p:set>
                                    <p:animEffect transition="in" filter="fade">
                                      <p:cBhvr>
                                        <p:cTn id="67" dur="500"/>
                                        <p:tgtEl>
                                          <p:spTgt spid="4">
                                            <p:txEl>
                                              <p:pRg st="15" end="1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6" end="16"/>
                                            </p:txEl>
                                          </p:spTgt>
                                        </p:tgtEl>
                                        <p:attrNameLst>
                                          <p:attrName>style.visibility</p:attrName>
                                        </p:attrNameLst>
                                      </p:cBhvr>
                                      <p:to>
                                        <p:strVal val="visible"/>
                                      </p:to>
                                    </p:set>
                                    <p:animEffect transition="in" filter="fade">
                                      <p:cBhvr>
                                        <p:cTn id="72" dur="500"/>
                                        <p:tgtEl>
                                          <p:spTgt spid="4">
                                            <p:txEl>
                                              <p:pRg st="16" end="1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17" end="17"/>
                                            </p:txEl>
                                          </p:spTgt>
                                        </p:tgtEl>
                                        <p:attrNameLst>
                                          <p:attrName>style.visibility</p:attrName>
                                        </p:attrNameLst>
                                      </p:cBhvr>
                                      <p:to>
                                        <p:strVal val="visible"/>
                                      </p:to>
                                    </p:set>
                                    <p:animEffect transition="in" filter="fade">
                                      <p:cBhvr>
                                        <p:cTn id="77" dur="500"/>
                                        <p:tgtEl>
                                          <p:spTgt spid="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11516" y="966939"/>
            <a:ext cx="5915025" cy="353690"/>
          </a:xfrm>
        </p:spPr>
        <p:txBody>
          <a:bodyPr>
            <a:noAutofit/>
          </a:bodyPr>
          <a:lstStyle/>
          <a:p>
            <a:pPr defTabSz="6858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⑤ 解説</a:t>
            </a:r>
            <a:endParaRPr lang="en-US" altLang="ja-JP" sz="1600" dirty="0">
              <a:solidFill>
                <a:prstClr val="black"/>
              </a:solidFill>
              <a:latin typeface="HGS明朝B" panose="02020800000000000000" pitchFamily="18" charset="-128"/>
              <a:ea typeface="HGS明朝B" panose="02020800000000000000" pitchFamily="18" charset="-128"/>
              <a:cs typeface="+mn-cs"/>
            </a:endParaRPr>
          </a:p>
        </p:txBody>
      </p:sp>
      <p:sp>
        <p:nvSpPr>
          <p:cNvPr id="6" name="フッター プレースホルダー 2">
            <a:extLst>
              <a:ext uri="{FF2B5EF4-FFF2-40B4-BE49-F238E27FC236}">
                <a16:creationId xmlns:a16="http://schemas.microsoft.com/office/drawing/2014/main" id="{AEB3115A-AA5C-4087-8157-2D6EE3594133}"/>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1" lang="en-US" altLang="ja-JP"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CBC5445B-DAAA-4236-90AE-5C81C1C8FA53}"/>
              </a:ext>
            </a:extLst>
          </p:cNvPr>
          <p:cNvSpPr/>
          <p:nvPr/>
        </p:nvSpPr>
        <p:spPr>
          <a:xfrm>
            <a:off x="1620659" y="1749694"/>
            <a:ext cx="8730705" cy="3358612"/>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１</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当社の</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土地</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10</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㎡が</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㎡あたり</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40,000</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円</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で</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土地公社に収用され</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代金は当社の</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普通預金口座に振り込まれた。なお土地の取得価額は</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㎡あたり</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30,000</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円</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である。</a:t>
            </a: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借方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普通預金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400,000	(</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貸方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土地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300,000</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貸方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土地売却益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100,000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固定資産売却益</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endPar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endPar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２</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帳簿価額</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20,000</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円</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のパソコンが不要になったので</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8,000</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円</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で売却し</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代金は現金で受け取った。</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借方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現金</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8,000		(</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貸方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備品</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20,000</a:t>
            </a:r>
            <a:endPar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借方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備品売却損</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12,000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固定資産売却損</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endPar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p:txBody>
      </p:sp>
      <p:sp>
        <p:nvSpPr>
          <p:cNvPr id="4" name="正方形/長方形 3">
            <a:extLst>
              <a:ext uri="{FF2B5EF4-FFF2-40B4-BE49-F238E27FC236}">
                <a16:creationId xmlns:a16="http://schemas.microsoft.com/office/drawing/2014/main" id="{632BB73A-1DFF-4002-8CCB-92CCB7887602}"/>
              </a:ext>
            </a:extLst>
          </p:cNvPr>
          <p:cNvSpPr/>
          <p:nvPr/>
        </p:nvSpPr>
        <p:spPr>
          <a:xfrm>
            <a:off x="1111902" y="1749694"/>
            <a:ext cx="45719" cy="335861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Tree>
    <p:custDataLst>
      <p:tags r:id="rId1"/>
    </p:custDataLst>
    <p:extLst>
      <p:ext uri="{BB962C8B-B14F-4D97-AF65-F5344CB8AC3E}">
        <p14:creationId xmlns:p14="http://schemas.microsoft.com/office/powerpoint/2010/main" val="1537641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5523" y="896056"/>
            <a:ext cx="7886700" cy="543594"/>
          </a:xfrm>
        </p:spPr>
        <p:txBody>
          <a:bodyPr>
            <a:normAutofit/>
          </a:bodyPr>
          <a:lstStyle/>
          <a:p>
            <a:pPr defTabSz="9144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⑥</a:t>
            </a:r>
            <a:endParaRPr kumimoji="1" lang="ja-JP" altLang="en-US" sz="1600" dirty="0"/>
          </a:p>
        </p:txBody>
      </p:sp>
      <p:sp>
        <p:nvSpPr>
          <p:cNvPr id="5" name="フッター プレースホルダー 2">
            <a:extLst>
              <a:ext uri="{FF2B5EF4-FFF2-40B4-BE49-F238E27FC236}">
                <a16:creationId xmlns:a16="http://schemas.microsoft.com/office/drawing/2014/main" id="{B89C0BB1-6124-423B-9F39-AE0B5D502A64}"/>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a:xfrm>
            <a:off x="7999040" y="6376244"/>
            <a:ext cx="20574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4" name="正方形/長方形 3">
            <a:extLst>
              <a:ext uri="{FF2B5EF4-FFF2-40B4-BE49-F238E27FC236}">
                <a16:creationId xmlns:a16="http://schemas.microsoft.com/office/drawing/2014/main" id="{A6103A21-631F-45D3-ADE7-EDA0D8418A7D}"/>
              </a:ext>
            </a:extLst>
          </p:cNvPr>
          <p:cNvSpPr/>
          <p:nvPr/>
        </p:nvSpPr>
        <p:spPr>
          <a:xfrm>
            <a:off x="905523" y="1664697"/>
            <a:ext cx="8756943" cy="4466607"/>
          </a:xfrm>
          <a:prstGeom prst="rect">
            <a:avLst/>
          </a:prstGeom>
        </p:spPr>
        <p:txBody>
          <a:bodyPr wrap="square">
            <a:sp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次の取引について、間接法で仕訳しなさい。</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１ 本日</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月</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日決算に当たり、車両運搬具について、定額法により減価償却を行った。</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なお車両運搬具の内訳は以下の通りである。</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①今期の期首に取得した車両運搬具</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取得価額</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8000,000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円、耐用年数</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5</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年、残存価</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額はないものとする</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②今期の</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8</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月</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日に取得した車両運搬具</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取得価額</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1,200,000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円、耐用年数</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5</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年、残存</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価額は取得価額の</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。月割りで減価償却費を計算すること。</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２ 備品</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取得価額</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300,000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円、減価償却累計額</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180,000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を</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円で売却し、代金</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は月末に受取ることにした。</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３ </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Ⅹ2</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年</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月</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日に不要になった車両運搬具を</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720,000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円で売却し、代金は小切手で受 </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け取った。この車両運搬具は、</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Ⅹ1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年</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6</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月</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日に</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800,000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耐用年数</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5</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年、残存価額</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10%)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で購入したものである。なお当社の決算日は年</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回、</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月</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日である。</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p:txBody>
      </p:sp>
    </p:spTree>
    <p:custDataLst>
      <p:tags r:id="rId1"/>
    </p:custDataLst>
    <p:extLst>
      <p:ext uri="{BB962C8B-B14F-4D97-AF65-F5344CB8AC3E}">
        <p14:creationId xmlns:p14="http://schemas.microsoft.com/office/powerpoint/2010/main" val="264480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79864" y="842200"/>
            <a:ext cx="7886700" cy="399578"/>
          </a:xfrm>
        </p:spPr>
        <p:txBody>
          <a:bodyPr>
            <a:normAutofit/>
          </a:bodyPr>
          <a:lstStyle/>
          <a:p>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⑥　解答用紙</a:t>
            </a:r>
            <a:endParaRPr kumimoji="1" lang="ja-JP" altLang="en-US" sz="1600" dirty="0"/>
          </a:p>
        </p:txBody>
      </p:sp>
      <p:sp>
        <p:nvSpPr>
          <p:cNvPr id="6" name="フッター プレースホルダー 2">
            <a:extLst>
              <a:ext uri="{FF2B5EF4-FFF2-40B4-BE49-F238E27FC236}">
                <a16:creationId xmlns:a16="http://schemas.microsoft.com/office/drawing/2014/main" id="{742F95F1-C905-4784-A909-98BBAF2B5740}"/>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a:xfrm>
            <a:off x="7981950" y="6309321"/>
            <a:ext cx="20574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1" lang="en-US" altLang="ja-JP" sz="1200" b="0" i="0" u="none" strike="noStrike" kern="1200" cap="none" spc="0" normalizeH="0" baseline="0" noProof="0" dirty="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graphicFrame>
        <p:nvGraphicFramePr>
          <p:cNvPr id="5" name="表 4">
            <a:extLst>
              <a:ext uri="{FF2B5EF4-FFF2-40B4-BE49-F238E27FC236}">
                <a16:creationId xmlns:a16="http://schemas.microsoft.com/office/drawing/2014/main" id="{181539FC-4072-4826-BAE5-E9C925E97F54}"/>
              </a:ext>
            </a:extLst>
          </p:cNvPr>
          <p:cNvGraphicFramePr>
            <a:graphicFrameLocks noGrp="1"/>
          </p:cNvGraphicFramePr>
          <p:nvPr/>
        </p:nvGraphicFramePr>
        <p:xfrm>
          <a:off x="1279864" y="1849908"/>
          <a:ext cx="9632271" cy="3966103"/>
        </p:xfrm>
        <a:graphic>
          <a:graphicData uri="http://schemas.openxmlformats.org/drawingml/2006/table">
            <a:tbl>
              <a:tblPr/>
              <a:tblGrid>
                <a:gridCol w="679925">
                  <a:extLst>
                    <a:ext uri="{9D8B030D-6E8A-4147-A177-3AD203B41FA5}">
                      <a16:colId xmlns:a16="http://schemas.microsoft.com/office/drawing/2014/main" val="590767458"/>
                    </a:ext>
                  </a:extLst>
                </a:gridCol>
                <a:gridCol w="3116324">
                  <a:extLst>
                    <a:ext uri="{9D8B030D-6E8A-4147-A177-3AD203B41FA5}">
                      <a16:colId xmlns:a16="http://schemas.microsoft.com/office/drawing/2014/main" val="3833572007"/>
                    </a:ext>
                  </a:extLst>
                </a:gridCol>
                <a:gridCol w="1359849">
                  <a:extLst>
                    <a:ext uri="{9D8B030D-6E8A-4147-A177-3AD203B41FA5}">
                      <a16:colId xmlns:a16="http://schemas.microsoft.com/office/drawing/2014/main" val="1669004514"/>
                    </a:ext>
                  </a:extLst>
                </a:gridCol>
                <a:gridCol w="3116324">
                  <a:extLst>
                    <a:ext uri="{9D8B030D-6E8A-4147-A177-3AD203B41FA5}">
                      <a16:colId xmlns:a16="http://schemas.microsoft.com/office/drawing/2014/main" val="1949141519"/>
                    </a:ext>
                  </a:extLst>
                </a:gridCol>
                <a:gridCol w="1359849">
                  <a:extLst>
                    <a:ext uri="{9D8B030D-6E8A-4147-A177-3AD203B41FA5}">
                      <a16:colId xmlns:a16="http://schemas.microsoft.com/office/drawing/2014/main" val="3056248745"/>
                    </a:ext>
                  </a:extLst>
                </a:gridCol>
              </a:tblGrid>
              <a:tr h="363923">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7312"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借方科目</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312" marR="7312"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貸方科目</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312" marR="7312"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0909114"/>
                  </a:ext>
                </a:extLst>
              </a:tr>
              <a:tr h="348316">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1-①</a:t>
                      </a:r>
                    </a:p>
                  </a:txBody>
                  <a:tcPr marL="7312" marR="7312"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0087302"/>
                  </a:ext>
                </a:extLst>
              </a:tr>
              <a:tr h="348316">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1-②</a:t>
                      </a:r>
                    </a:p>
                  </a:txBody>
                  <a:tcPr marL="7312" marR="7312"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2685356"/>
                  </a:ext>
                </a:extLst>
              </a:tr>
              <a:tr h="484258">
                <a:tc rowSpan="3">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a:t>
                      </a:r>
                    </a:p>
                  </a:txBody>
                  <a:tcPr marL="7312" marR="7312"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52038518"/>
                  </a:ext>
                </a:extLst>
              </a:tr>
              <a:tr h="484258">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6597944"/>
                  </a:ext>
                </a:extLst>
              </a:tr>
              <a:tr h="484258">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8196762"/>
                  </a:ext>
                </a:extLst>
              </a:tr>
              <a:tr h="484258">
                <a:tc rowSpan="3">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a:t>
                      </a:r>
                    </a:p>
                  </a:txBody>
                  <a:tcPr marL="7312" marR="7312"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32630138"/>
                  </a:ext>
                </a:extLst>
              </a:tr>
              <a:tr h="484258">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468681390"/>
                  </a:ext>
                </a:extLst>
              </a:tr>
              <a:tr h="484258">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87739"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312" marR="87739" marT="7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8024919"/>
                  </a:ext>
                </a:extLst>
              </a:tr>
            </a:tbl>
          </a:graphicData>
        </a:graphic>
      </p:graphicFrame>
    </p:spTree>
    <p:extLst>
      <p:ext uri="{BB962C8B-B14F-4D97-AF65-F5344CB8AC3E}">
        <p14:creationId xmlns:p14="http://schemas.microsoft.com/office/powerpoint/2010/main" val="4038080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06749" y="1161758"/>
            <a:ext cx="7886700" cy="543593"/>
          </a:xfrm>
        </p:spPr>
        <p:txBody>
          <a:bodyPr>
            <a:normAutofit/>
          </a:bodyPr>
          <a:lstStyle/>
          <a:p>
            <a:pPr defTabSz="9144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⑥ 解答</a:t>
            </a:r>
            <a:endParaRPr kumimoji="1" lang="ja-JP" altLang="en-US" sz="1600" dirty="0"/>
          </a:p>
        </p:txBody>
      </p:sp>
      <p:sp>
        <p:nvSpPr>
          <p:cNvPr id="6" name="フッター プレースホルダー 2">
            <a:extLst>
              <a:ext uri="{FF2B5EF4-FFF2-40B4-BE49-F238E27FC236}">
                <a16:creationId xmlns:a16="http://schemas.microsoft.com/office/drawing/2014/main" id="{DCD1EF06-98AC-4C43-AEF5-A67FB7DAEF52}"/>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graphicFrame>
        <p:nvGraphicFramePr>
          <p:cNvPr id="5" name="表 4"/>
          <p:cNvGraphicFramePr>
            <a:graphicFrameLocks noGrp="1"/>
          </p:cNvGraphicFramePr>
          <p:nvPr/>
        </p:nvGraphicFramePr>
        <p:xfrm>
          <a:off x="1106749" y="2312383"/>
          <a:ext cx="9978501" cy="3165140"/>
        </p:xfrm>
        <a:graphic>
          <a:graphicData uri="http://schemas.openxmlformats.org/drawingml/2006/table">
            <a:tbl>
              <a:tblPr/>
              <a:tblGrid>
                <a:gridCol w="704365">
                  <a:extLst>
                    <a:ext uri="{9D8B030D-6E8A-4147-A177-3AD203B41FA5}">
                      <a16:colId xmlns:a16="http://schemas.microsoft.com/office/drawing/2014/main" val="20000"/>
                    </a:ext>
                  </a:extLst>
                </a:gridCol>
                <a:gridCol w="3228339">
                  <a:extLst>
                    <a:ext uri="{9D8B030D-6E8A-4147-A177-3AD203B41FA5}">
                      <a16:colId xmlns:a16="http://schemas.microsoft.com/office/drawing/2014/main" val="20001"/>
                    </a:ext>
                  </a:extLst>
                </a:gridCol>
                <a:gridCol w="1408729">
                  <a:extLst>
                    <a:ext uri="{9D8B030D-6E8A-4147-A177-3AD203B41FA5}">
                      <a16:colId xmlns:a16="http://schemas.microsoft.com/office/drawing/2014/main" val="20002"/>
                    </a:ext>
                  </a:extLst>
                </a:gridCol>
                <a:gridCol w="3228339">
                  <a:extLst>
                    <a:ext uri="{9D8B030D-6E8A-4147-A177-3AD203B41FA5}">
                      <a16:colId xmlns:a16="http://schemas.microsoft.com/office/drawing/2014/main" val="20003"/>
                    </a:ext>
                  </a:extLst>
                </a:gridCol>
                <a:gridCol w="1408729">
                  <a:extLst>
                    <a:ext uri="{9D8B030D-6E8A-4147-A177-3AD203B41FA5}">
                      <a16:colId xmlns:a16="http://schemas.microsoft.com/office/drawing/2014/main" val="20004"/>
                    </a:ext>
                  </a:extLst>
                </a:gridCol>
              </a:tblGrid>
              <a:tr h="309598">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722" marR="7722"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借方科目</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722" marR="7722"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貸方科目</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金　　額</a:t>
                      </a:r>
                    </a:p>
                  </a:txBody>
                  <a:tcPr marL="7722" marR="7722"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9598">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1①</a:t>
                      </a:r>
                    </a:p>
                  </a:txBody>
                  <a:tcPr marL="7722" marR="7722"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車両運搬具減価償却費</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160,000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車両運搬具減価償却累計額</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160,000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5566">
                <a:tc>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1②</a:t>
                      </a:r>
                    </a:p>
                  </a:txBody>
                  <a:tcPr marL="7722" marR="7722"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車両運搬具減価償却費</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144,000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車両運搬具減価償却累計額</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144,000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0063">
                <a:tc rowSpan="3">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2</a:t>
                      </a:r>
                    </a:p>
                  </a:txBody>
                  <a:tcPr marL="7722" marR="7722"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減価償却累計額</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180,000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備品</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300,000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370063">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未収金</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30,000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370063">
                <a:tc vMerge="1">
                  <a:txBody>
                    <a:bodyPr/>
                    <a:lstStyle/>
                    <a:p>
                      <a:endParaRPr kumimoji="1" lang="ja-JP" altLang="en-US"/>
                    </a:p>
                  </a:txBody>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固定資産売却損　</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90,000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70063">
                <a:tc rowSpan="3">
                  <a:txBody>
                    <a:bodyPr/>
                    <a:lstStyle/>
                    <a:p>
                      <a:pPr algn="ct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3</a:t>
                      </a:r>
                    </a:p>
                  </a:txBody>
                  <a:tcPr marL="7722" marR="7722"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車両運搬具減価償却累計額</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120,000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800,000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370063">
                <a:tc vMerge="1">
                  <a:txBody>
                    <a:bodyPr/>
                    <a:lstStyle/>
                    <a:p>
                      <a:endParaRPr kumimoji="1" lang="ja-JP" altLang="en-US"/>
                    </a:p>
                  </a:txBody>
                  <a:tcPr/>
                </a:tc>
                <a:tc>
                  <a:txBody>
                    <a:bodyPr/>
                    <a:lstStyle/>
                    <a:p>
                      <a:pPr algn="dist" fontAlgn="ctr"/>
                      <a:r>
                        <a:rPr lang="zh-TW" altLang="en-US" sz="1600" b="0" i="0" u="none" strike="noStrike" dirty="0">
                          <a:solidFill>
                            <a:srgbClr val="000000"/>
                          </a:solidFill>
                          <a:effectLst/>
                          <a:latin typeface="HGS明朝B" panose="02020800000000000000" pitchFamily="18" charset="-128"/>
                          <a:ea typeface="HGS明朝B" panose="02020800000000000000" pitchFamily="18" charset="-128"/>
                        </a:rPr>
                        <a:t>車両運搬具減価償却費</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96,000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固定資産売却益</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136,000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370063">
                <a:tc vMerge="1">
                  <a:txBody>
                    <a:bodyPr/>
                    <a:lstStyle/>
                    <a:p>
                      <a:endParaRPr kumimoji="1" lang="ja-JP" altLang="en-US"/>
                    </a:p>
                  </a:txBody>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現金</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rgbClr val="000000"/>
                          </a:solidFill>
                          <a:effectLst/>
                          <a:latin typeface="HGS明朝B" panose="02020800000000000000" pitchFamily="18" charset="-128"/>
                          <a:ea typeface="HGS明朝B" panose="02020800000000000000" pitchFamily="18" charset="-128"/>
                        </a:rPr>
                        <a:t>720,000</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92664"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600" b="0" i="0" u="none" strike="noStrike" dirty="0">
                          <a:solidFill>
                            <a:srgbClr val="000000"/>
                          </a:solidFill>
                          <a:effectLst/>
                          <a:latin typeface="HGS明朝B" panose="02020800000000000000" pitchFamily="18" charset="-128"/>
                          <a:ea typeface="HGS明朝B" panose="02020800000000000000" pitchFamily="18" charset="-128"/>
                        </a:rPr>
                        <a:t>　</a:t>
                      </a:r>
                    </a:p>
                  </a:txBody>
                  <a:tcPr marL="7722" marR="92664" marT="77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33416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44249" y="175035"/>
            <a:ext cx="7886700" cy="446243"/>
          </a:xfrm>
        </p:spPr>
        <p:txBody>
          <a:bodyPr>
            <a:normAutofit/>
          </a:bodyPr>
          <a:lstStyle/>
          <a:p>
            <a:pPr defTabSz="914400" eaLnBrk="0" fontAlgn="base" hangingPunct="0">
              <a:lnSpc>
                <a:spcPct val="150000"/>
              </a:lnSpc>
              <a:spcAft>
                <a:spcPct val="0"/>
              </a:spcAft>
              <a:defRPr/>
            </a:pPr>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⑥ 解説</a:t>
            </a:r>
            <a:endParaRPr kumimoji="1" lang="ja-JP" altLang="en-US" sz="1600" dirty="0"/>
          </a:p>
        </p:txBody>
      </p:sp>
      <p:sp>
        <p:nvSpPr>
          <p:cNvPr id="6" name="フッター プレースホルダー 2">
            <a:extLst>
              <a:ext uri="{FF2B5EF4-FFF2-40B4-BE49-F238E27FC236}">
                <a16:creationId xmlns:a16="http://schemas.microsoft.com/office/drawing/2014/main" id="{E0AE50AE-27DA-4639-ABB3-2D34CD938806}"/>
              </a:ext>
            </a:extLst>
          </p:cNvPr>
          <p:cNvSpPr>
            <a:spLocks noGrp="1"/>
          </p:cNvSpPr>
          <p:nvPr>
            <p:ph type="ftr" sz="quarter" idx="11"/>
          </p:nvPr>
        </p:nvSpPr>
        <p:spPr>
          <a:xfrm>
            <a:off x="2351584" y="6376244"/>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A6103A21-631F-45D3-ADE7-EDA0D8418A7D}"/>
              </a:ext>
            </a:extLst>
          </p:cNvPr>
          <p:cNvSpPr/>
          <p:nvPr/>
        </p:nvSpPr>
        <p:spPr>
          <a:xfrm>
            <a:off x="1044249" y="801641"/>
            <a:ext cx="8091364" cy="5574603"/>
          </a:xfrm>
          <a:prstGeom prst="rect">
            <a:avLst/>
          </a:prstGeom>
        </p:spPr>
        <p:txBody>
          <a:bodyPr wrap="square">
            <a:sp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１ 本日</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月</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31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日決算に当たり、車両運搬具について定額法により減価償却を行った。</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なお車両運搬具の内訳は以下の通りである。</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①今期の期首に取得した車両運搬具</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取得価額</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800,000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円、耐用年数</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5</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年、残</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存価額はないものとする</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借方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車両運搬具減価償却費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160,000 </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貸方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車両運搬具減価償却累計額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160,000</a:t>
            </a: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②今期の</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8</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月</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日に取得した車両運搬具</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取得価額</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1,200,000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円、耐用年数</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5</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年、残存</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価額は取得価額の</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10</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。月割りで減価償却費を計算すること。</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借方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車両運搬具減価償却費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144,000</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貸方</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車両運搬具減価償却累計額　</a:t>
            </a:r>
            <a:r>
              <a:rPr kumimoji="1" lang="en-US" altLang="ja-JP" sz="1600" b="0" i="0" u="none" strike="noStrike" kern="12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mn-cs"/>
              </a:rPr>
              <a:t>144,000</a:t>
            </a: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　</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1,200,000×(1</a:t>
            </a: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10%)÷5</a:t>
            </a: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年</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÷12</a:t>
            </a: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ヵ月</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a:t>
            </a:r>
            <a:r>
              <a:rPr kumimoji="1" lang="en-US" altLang="ja-JP"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8</a:t>
            </a:r>
            <a:r>
              <a:rPr kumimoji="1" lang="ja-JP" altLang="en-US"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ヵ月</a:t>
            </a:r>
            <a:r>
              <a:rPr kumimoji="1" lang="en-US" altLang="ja-JP"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(8</a:t>
            </a:r>
            <a:r>
              <a:rPr kumimoji="1" lang="ja-JP" altLang="en-US"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月</a:t>
            </a:r>
            <a:r>
              <a:rPr kumimoji="1" lang="en-US" altLang="ja-JP"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1</a:t>
            </a:r>
            <a:r>
              <a:rPr kumimoji="1" lang="ja-JP" altLang="en-US"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日～</a:t>
            </a:r>
            <a:r>
              <a:rPr kumimoji="1" lang="en-US" altLang="ja-JP"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3</a:t>
            </a:r>
            <a:r>
              <a:rPr kumimoji="1" lang="ja-JP" altLang="en-US"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月</a:t>
            </a:r>
            <a:r>
              <a:rPr kumimoji="1" lang="en-US" altLang="ja-JP"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31</a:t>
            </a:r>
            <a:r>
              <a:rPr kumimoji="1" lang="ja-JP" altLang="en-US"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日</a:t>
            </a:r>
            <a:r>
              <a:rPr kumimoji="1" lang="en-US" altLang="ja-JP" sz="1600" b="1"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144,000</a:t>
            </a:r>
          </a:p>
          <a:p>
            <a:pPr marL="0" marR="0" lvl="0" indent="0" algn="l" defTabSz="914400" rtl="0" eaLnBrk="0" fontAlgn="base" latinLnBrk="0" hangingPunct="0">
              <a:lnSpc>
                <a:spcPct val="15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２</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備品</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取得価額</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300,000</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円、</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減価償却累計額</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180,000</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円</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を</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30,000</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円</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で売却し</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代金</a:t>
            </a: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は月末に受取ることにした。</a:t>
            </a: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借方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備品減価償却累計額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180,000</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貸方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備品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300 000</a:t>
            </a:r>
            <a:endPar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借方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未収金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30,000</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借方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固定資産売却損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90,000   (</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又は備品売却損</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endPar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p:txBody>
      </p:sp>
      <p:sp>
        <p:nvSpPr>
          <p:cNvPr id="4" name="正方形/長方形 3">
            <a:extLst>
              <a:ext uri="{FF2B5EF4-FFF2-40B4-BE49-F238E27FC236}">
                <a16:creationId xmlns:a16="http://schemas.microsoft.com/office/drawing/2014/main" id="{E81E0ED0-0226-47DE-A09F-8DFB968E36DC}"/>
              </a:ext>
            </a:extLst>
          </p:cNvPr>
          <p:cNvSpPr/>
          <p:nvPr/>
        </p:nvSpPr>
        <p:spPr>
          <a:xfrm flipH="1">
            <a:off x="725774" y="801641"/>
            <a:ext cx="45719" cy="55746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Tree>
    <p:custDataLst>
      <p:tags r:id="rId1"/>
    </p:custDataLst>
    <p:extLst>
      <p:ext uri="{BB962C8B-B14F-4D97-AF65-F5344CB8AC3E}">
        <p14:creationId xmlns:p14="http://schemas.microsoft.com/office/powerpoint/2010/main" val="301841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fade">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xEl>
                                              <p:pRg st="13" end="13"/>
                                            </p:txEl>
                                          </p:spTgt>
                                        </p:tgtEl>
                                        <p:attrNameLst>
                                          <p:attrName>style.visibility</p:attrName>
                                        </p:attrNameLst>
                                      </p:cBhvr>
                                      <p:to>
                                        <p:strVal val="visible"/>
                                      </p:to>
                                    </p:set>
                                    <p:animEffect transition="in" filter="fade">
                                      <p:cBhvr>
                                        <p:cTn id="67" dur="500"/>
                                        <p:tgtEl>
                                          <p:spTgt spid="5">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
                                            <p:txEl>
                                              <p:pRg st="14" end="14"/>
                                            </p:txEl>
                                          </p:spTgt>
                                        </p:tgtEl>
                                        <p:attrNameLst>
                                          <p:attrName>style.visibility</p:attrName>
                                        </p:attrNameLst>
                                      </p:cBhvr>
                                      <p:to>
                                        <p:strVal val="visible"/>
                                      </p:to>
                                    </p:set>
                                    <p:animEffect transition="in" filter="fade">
                                      <p:cBhvr>
                                        <p:cTn id="72"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83363" y="355386"/>
            <a:ext cx="7886700" cy="399577"/>
          </a:xfrm>
        </p:spPr>
        <p:txBody>
          <a:bodyPr>
            <a:normAutofit/>
          </a:bodyPr>
          <a:lstStyle/>
          <a:p>
            <a:r>
              <a:rPr lang="ja-JP" altLang="en-US" sz="1600" dirty="0">
                <a:solidFill>
                  <a:prstClr val="black"/>
                </a:solidFill>
                <a:latin typeface="HGS明朝B" panose="02020800000000000000" pitchFamily="18" charset="-128"/>
                <a:ea typeface="HGS明朝B" panose="02020800000000000000" pitchFamily="18" charset="-128"/>
                <a:cs typeface="+mn-cs"/>
              </a:rPr>
              <a:t>問題</a:t>
            </a:r>
            <a:r>
              <a:rPr lang="en-US" altLang="ja-JP" sz="1600" dirty="0">
                <a:solidFill>
                  <a:prstClr val="black"/>
                </a:solidFill>
                <a:latin typeface="HGS明朝B" panose="02020800000000000000" pitchFamily="18" charset="-128"/>
                <a:ea typeface="HGS明朝B" panose="02020800000000000000" pitchFamily="18" charset="-128"/>
                <a:cs typeface="+mn-cs"/>
              </a:rPr>
              <a:t>12</a:t>
            </a:r>
            <a:r>
              <a:rPr lang="ja-JP" altLang="en-US" sz="1600" dirty="0">
                <a:solidFill>
                  <a:prstClr val="black"/>
                </a:solidFill>
                <a:latin typeface="HGS明朝B" panose="02020800000000000000" pitchFamily="18" charset="-128"/>
                <a:ea typeface="HGS明朝B" panose="02020800000000000000" pitchFamily="18" charset="-128"/>
                <a:cs typeface="+mn-cs"/>
              </a:rPr>
              <a:t>⑥ 解説</a:t>
            </a:r>
            <a:r>
              <a:rPr lang="en-US" altLang="ja-JP" sz="1600" dirty="0">
                <a:solidFill>
                  <a:prstClr val="black"/>
                </a:solidFill>
                <a:latin typeface="HGS明朝B" panose="02020800000000000000" pitchFamily="18" charset="-128"/>
                <a:ea typeface="HGS明朝B" panose="02020800000000000000" pitchFamily="18" charset="-128"/>
                <a:cs typeface="+mn-cs"/>
              </a:rPr>
              <a:t>-2</a:t>
            </a:r>
            <a:endParaRPr kumimoji="1" lang="ja-JP" altLang="en-US" sz="1600" dirty="0"/>
          </a:p>
        </p:txBody>
      </p:sp>
      <p:sp>
        <p:nvSpPr>
          <p:cNvPr id="6" name="フッター プレースホルダー 2">
            <a:extLst>
              <a:ext uri="{FF2B5EF4-FFF2-40B4-BE49-F238E27FC236}">
                <a16:creationId xmlns:a16="http://schemas.microsoft.com/office/drawing/2014/main" id="{267C13E8-988B-45EE-BCD0-C7B84CC7103B}"/>
              </a:ext>
            </a:extLst>
          </p:cNvPr>
          <p:cNvSpPr>
            <a:spLocks noGrp="1"/>
          </p:cNvSpPr>
          <p:nvPr>
            <p:ph type="ftr" sz="quarter" idx="11"/>
          </p:nvPr>
        </p:nvSpPr>
        <p:spPr>
          <a:xfrm>
            <a:off x="2351584" y="6448252"/>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1179B661-524F-4CAF-8D16-05ED74A5AA21}"/>
              </a:ext>
            </a:extLst>
          </p:cNvPr>
          <p:cNvSpPr/>
          <p:nvPr/>
        </p:nvSpPr>
        <p:spPr>
          <a:xfrm>
            <a:off x="1436625" y="974779"/>
            <a:ext cx="7709781" cy="5205271"/>
          </a:xfrm>
          <a:prstGeom prst="rect">
            <a:avLst/>
          </a:prstGeom>
        </p:spPr>
        <p:txBody>
          <a:bodyPr wrap="square">
            <a:spAutoFit/>
          </a:bodyPr>
          <a:lstStyle/>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３</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Ⅹ</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2</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30</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日に不要になった車両運搬具を</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720,000</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円</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で売却し</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代金は小切</a:t>
            </a: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手で受取った。この車両運搬具は</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Ⅹ</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6</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日に</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800,000</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円</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耐用年数</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5</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残</a:t>
            </a: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存価額</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10%)</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で購入したものである。なお当社の決算日</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は、</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回</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日である。</a:t>
            </a: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endPar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借方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車両運搬具減価償却累計額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120,000</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貸方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車両運搬具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800 000</a:t>
            </a:r>
            <a:endPar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借方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車両運搬具減価償却費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96,000  </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貸方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固定資産売却益</a:t>
            </a:r>
            <a:r>
              <a:rPr kumimoji="1" lang="ja-JP" altLang="en-US"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136,000</a:t>
            </a:r>
            <a:endPar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借方</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現金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720,000</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又は車両運搬具売却益</a:t>
            </a:r>
            <a:r>
              <a:rPr kumimoji="1" lang="en-US"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endParaRPr kumimoji="1" lang="ja-JP" altLang="ja-JP" sz="1600" b="0" i="0" u="none" strike="noStrike" kern="100" cap="none" spc="0" normalizeH="0" baseline="0" noProof="0" dirty="0">
              <a:ln>
                <a:noFill/>
              </a:ln>
              <a:solidFill>
                <a:srgbClr val="ED7D31">
                  <a:lumMod val="50000"/>
                </a:srgbClr>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車両運搬具減価償却累計額</a:t>
            </a: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800,000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10%)</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5</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12</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ヵ月×</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10</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ヵ月</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(6</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3</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31</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120,000</a:t>
            </a:r>
            <a:endPar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車両運搬具減価償却費</a:t>
            </a:r>
          </a:p>
          <a:p>
            <a:pPr marL="0" marR="0" lvl="0" indent="0" algn="just" defTabSz="914400" rtl="0" eaLnBrk="0" fontAlgn="base" latinLnBrk="0" hangingPunct="0">
              <a:lnSpc>
                <a:spcPct val="15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　　　</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800,000 </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10%)</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5</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12</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ヵ月×</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8</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ヵ月</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(4</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11</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30</a:t>
            </a: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r>
              <a:rPr kumimoji="1" lang="en-US"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96,000</a:t>
            </a: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p:txBody>
      </p:sp>
      <p:sp>
        <p:nvSpPr>
          <p:cNvPr id="4" name="正方形/長方形 3">
            <a:extLst>
              <a:ext uri="{FF2B5EF4-FFF2-40B4-BE49-F238E27FC236}">
                <a16:creationId xmlns:a16="http://schemas.microsoft.com/office/drawing/2014/main" id="{AB8584E1-434F-4690-8BD7-27410EAEE44E}"/>
              </a:ext>
            </a:extLst>
          </p:cNvPr>
          <p:cNvSpPr/>
          <p:nvPr/>
        </p:nvSpPr>
        <p:spPr>
          <a:xfrm flipH="1">
            <a:off x="910946" y="974779"/>
            <a:ext cx="45719" cy="520527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8" name="直線コネクタ 7">
            <a:extLst>
              <a:ext uri="{FF2B5EF4-FFF2-40B4-BE49-F238E27FC236}">
                <a16:creationId xmlns:a16="http://schemas.microsoft.com/office/drawing/2014/main" id="{AB7E2379-70D0-4538-9208-3A420350D863}"/>
              </a:ext>
            </a:extLst>
          </p:cNvPr>
          <p:cNvCxnSpPr/>
          <p:nvPr/>
        </p:nvCxnSpPr>
        <p:spPr>
          <a:xfrm>
            <a:off x="1642368" y="2752078"/>
            <a:ext cx="68002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E5474AA9-D082-4DC6-93A7-AF766F2ED56A}"/>
              </a:ext>
            </a:extLst>
          </p:cNvPr>
          <p:cNvCxnSpPr/>
          <p:nvPr/>
        </p:nvCxnSpPr>
        <p:spPr>
          <a:xfrm>
            <a:off x="2317071" y="2645546"/>
            <a:ext cx="0" cy="239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46A7A3FA-A40F-4978-A4BD-4F1EC5A120E2}"/>
              </a:ext>
            </a:extLst>
          </p:cNvPr>
          <p:cNvCxnSpPr/>
          <p:nvPr/>
        </p:nvCxnSpPr>
        <p:spPr>
          <a:xfrm>
            <a:off x="4706644" y="2629270"/>
            <a:ext cx="0" cy="239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D3555EFD-17D7-4CEE-9285-E61E0DF2A275}"/>
              </a:ext>
            </a:extLst>
          </p:cNvPr>
          <p:cNvCxnSpPr/>
          <p:nvPr/>
        </p:nvCxnSpPr>
        <p:spPr>
          <a:xfrm>
            <a:off x="7192392" y="2629270"/>
            <a:ext cx="0" cy="239697"/>
          </a:xfrm>
          <a:prstGeom prst="line">
            <a:avLst/>
          </a:prstGeom>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1AD23CA8-CA24-4C5A-A052-BEAD2F1AE932}"/>
              </a:ext>
            </a:extLst>
          </p:cNvPr>
          <p:cNvSpPr txBox="1"/>
          <p:nvPr/>
        </p:nvSpPr>
        <p:spPr>
          <a:xfrm>
            <a:off x="1688740" y="2290716"/>
            <a:ext cx="13256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Ⅹ</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4</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747628C9-A261-4137-AAEC-315B4AAB5B88}"/>
              </a:ext>
            </a:extLst>
          </p:cNvPr>
          <p:cNvSpPr txBox="1"/>
          <p:nvPr/>
        </p:nvSpPr>
        <p:spPr>
          <a:xfrm>
            <a:off x="4043800" y="2310830"/>
            <a:ext cx="13256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Ⅹ</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2</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4</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テキスト ボックス 14">
            <a:extLst>
              <a:ext uri="{FF2B5EF4-FFF2-40B4-BE49-F238E27FC236}">
                <a16:creationId xmlns:a16="http://schemas.microsoft.com/office/drawing/2014/main" id="{00473137-5E96-485F-A98E-96AD297B2C84}"/>
              </a:ext>
            </a:extLst>
          </p:cNvPr>
          <p:cNvSpPr txBox="1"/>
          <p:nvPr/>
        </p:nvSpPr>
        <p:spPr>
          <a:xfrm>
            <a:off x="6529548" y="2310830"/>
            <a:ext cx="13256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Ⅹ</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4</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吹き出し: 四角形 15">
            <a:extLst>
              <a:ext uri="{FF2B5EF4-FFF2-40B4-BE49-F238E27FC236}">
                <a16:creationId xmlns:a16="http://schemas.microsoft.com/office/drawing/2014/main" id="{E280D690-2648-4147-80AC-34FA489AE0A9}"/>
              </a:ext>
            </a:extLst>
          </p:cNvPr>
          <p:cNvSpPr/>
          <p:nvPr/>
        </p:nvSpPr>
        <p:spPr>
          <a:xfrm>
            <a:off x="1766659" y="3049851"/>
            <a:ext cx="1813937" cy="295178"/>
          </a:xfrm>
          <a:prstGeom prst="wedgeRectCallout">
            <a:avLst>
              <a:gd name="adj1" fmla="val 1616"/>
              <a:gd name="adj2" fmla="val -15103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購入 </a:t>
            </a:r>
            <a:r>
              <a:rPr kumimoji="1" lang="ja-JP"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Ⅹ</a:t>
            </a:r>
            <a:r>
              <a:rPr kumimoji="1" lang="en-US"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6</a:t>
            </a:r>
            <a:r>
              <a:rPr kumimoji="1" lang="ja-JP"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endParaRPr kumimoji="1" lang="ja-JP" altLang="en-US" sz="1600" b="0" i="0" u="none" strike="noStrike" kern="12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mn-cs"/>
            </a:endParaRPr>
          </a:p>
        </p:txBody>
      </p:sp>
      <p:sp>
        <p:nvSpPr>
          <p:cNvPr id="17" name="吹き出し: 四角形 16">
            <a:extLst>
              <a:ext uri="{FF2B5EF4-FFF2-40B4-BE49-F238E27FC236}">
                <a16:creationId xmlns:a16="http://schemas.microsoft.com/office/drawing/2014/main" id="{BEC929EE-8284-4176-B7B3-6D091692E762}"/>
              </a:ext>
            </a:extLst>
          </p:cNvPr>
          <p:cNvSpPr/>
          <p:nvPr/>
        </p:nvSpPr>
        <p:spPr>
          <a:xfrm>
            <a:off x="5255045" y="3049851"/>
            <a:ext cx="2012026" cy="295178"/>
          </a:xfrm>
          <a:prstGeom prst="wedgeRectCallout">
            <a:avLst>
              <a:gd name="adj1" fmla="val 1616"/>
              <a:gd name="adj2" fmla="val -15103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売却 </a:t>
            </a:r>
            <a:r>
              <a:rPr kumimoji="1" lang="ja-JP"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Ⅹ</a:t>
            </a:r>
            <a:r>
              <a:rPr kumimoji="1" lang="en-US"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2</a:t>
            </a:r>
            <a:r>
              <a:rPr kumimoji="1" lang="ja-JP"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年</a:t>
            </a:r>
            <a:r>
              <a:rPr kumimoji="1" lang="en-US"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11</a:t>
            </a:r>
            <a:r>
              <a:rPr kumimoji="1" lang="ja-JP"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月</a:t>
            </a:r>
            <a:r>
              <a:rPr kumimoji="1" lang="en-US"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30</a:t>
            </a:r>
            <a:r>
              <a:rPr kumimoji="1" lang="ja-JP" altLang="ja-JP" sz="1600" b="0" i="0" u="none" strike="noStrike" kern="100" cap="none" spc="0" normalizeH="0" baseline="0" noProof="0" dirty="0">
                <a:ln>
                  <a:solidFill>
                    <a:srgbClr val="FF0000"/>
                  </a:solid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日</a:t>
            </a:r>
            <a:endParaRPr kumimoji="1" lang="ja-JP" altLang="en-US" sz="1600" b="0" i="0" u="none" strike="noStrike" kern="1200" cap="none" spc="0" normalizeH="0" baseline="0" noProof="0" dirty="0">
              <a:ln>
                <a:solidFill>
                  <a:srgbClr val="FF0000"/>
                </a:solidFill>
              </a:ln>
              <a:solidFill>
                <a:prstClr val="black"/>
              </a:solidFill>
              <a:effectLst/>
              <a:uLnTx/>
              <a:uFillTx/>
              <a:latin typeface="Calibri" panose="020F0502020204030204"/>
              <a:ea typeface="游ゴシック" panose="020B0400000000000000" pitchFamily="50" charset="-128"/>
              <a:cs typeface="+mn-cs"/>
            </a:endParaRPr>
          </a:p>
        </p:txBody>
      </p:sp>
    </p:spTree>
    <p:custDataLst>
      <p:tags r:id="rId1"/>
    </p:custDataLst>
    <p:extLst>
      <p:ext uri="{BB962C8B-B14F-4D97-AF65-F5344CB8AC3E}">
        <p14:creationId xmlns:p14="http://schemas.microsoft.com/office/powerpoint/2010/main" val="26324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5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Effect transition="in" filter="fade">
                                      <p:cBhvr>
                                        <p:cTn id="55" dur="500"/>
                                        <p:tgtEl>
                                          <p:spTgt spid="5">
                                            <p:txEl>
                                              <p:pRg st="7" end="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5">
                                            <p:txEl>
                                              <p:pRg st="8" end="8"/>
                                            </p:txEl>
                                          </p:spTgt>
                                        </p:tgtEl>
                                        <p:attrNameLst>
                                          <p:attrName>style.visibility</p:attrName>
                                        </p:attrNameLst>
                                      </p:cBhvr>
                                      <p:to>
                                        <p:strVal val="visible"/>
                                      </p:to>
                                    </p:set>
                                    <p:animEffect transition="in" filter="fade">
                                      <p:cBhvr>
                                        <p:cTn id="60" dur="500"/>
                                        <p:tgtEl>
                                          <p:spTgt spid="5">
                                            <p:txEl>
                                              <p:pRg st="8" end="8"/>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5">
                                            <p:txEl>
                                              <p:pRg st="9" end="9"/>
                                            </p:txEl>
                                          </p:spTgt>
                                        </p:tgtEl>
                                        <p:attrNameLst>
                                          <p:attrName>style.visibility</p:attrName>
                                        </p:attrNameLst>
                                      </p:cBhvr>
                                      <p:to>
                                        <p:strVal val="visible"/>
                                      </p:to>
                                    </p:set>
                                    <p:animEffect transition="in" filter="fade">
                                      <p:cBhvr>
                                        <p:cTn id="65" dur="500"/>
                                        <p:tgtEl>
                                          <p:spTgt spid="5">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5">
                                            <p:txEl>
                                              <p:pRg st="10" end="10"/>
                                            </p:txEl>
                                          </p:spTgt>
                                        </p:tgtEl>
                                        <p:attrNameLst>
                                          <p:attrName>style.visibility</p:attrName>
                                        </p:attrNameLst>
                                      </p:cBhvr>
                                      <p:to>
                                        <p:strVal val="visible"/>
                                      </p:to>
                                    </p:set>
                                    <p:animEffect transition="in" filter="fade">
                                      <p:cBhvr>
                                        <p:cTn id="70" dur="500"/>
                                        <p:tgtEl>
                                          <p:spTgt spid="5">
                                            <p:txEl>
                                              <p:pRg st="10" end="1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5">
                                            <p:txEl>
                                              <p:pRg st="11" end="11"/>
                                            </p:txEl>
                                          </p:spTgt>
                                        </p:tgtEl>
                                        <p:attrNameLst>
                                          <p:attrName>style.visibility</p:attrName>
                                        </p:attrNameLst>
                                      </p:cBhvr>
                                      <p:to>
                                        <p:strVal val="visible"/>
                                      </p:to>
                                    </p:set>
                                    <p:animEffect transition="in" filter="fade">
                                      <p:cBhvr>
                                        <p:cTn id="75" dur="500"/>
                                        <p:tgtEl>
                                          <p:spTgt spid="5">
                                            <p:txEl>
                                              <p:pRg st="11" end="11"/>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5">
                                            <p:txEl>
                                              <p:pRg st="12" end="12"/>
                                            </p:txEl>
                                          </p:spTgt>
                                        </p:tgtEl>
                                        <p:attrNameLst>
                                          <p:attrName>style.visibility</p:attrName>
                                        </p:attrNameLst>
                                      </p:cBhvr>
                                      <p:to>
                                        <p:strVal val="visible"/>
                                      </p:to>
                                    </p:set>
                                    <p:animEffect transition="in" filter="fade">
                                      <p:cBhvr>
                                        <p:cTn id="80" dur="500"/>
                                        <p:tgtEl>
                                          <p:spTgt spid="5">
                                            <p:txEl>
                                              <p:pRg st="12" end="12"/>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Effect transition="in" filter="fade">
                                      <p:cBhvr>
                                        <p:cTn id="85"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13" grpId="0"/>
      <p:bldP spid="14" grpId="0"/>
      <p:bldP spid="15" grpId="0"/>
      <p:bldP spid="16" grpId="0" animBg="1"/>
      <p:bldP spid="1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2650" y="404664"/>
            <a:ext cx="7886700" cy="864096"/>
          </a:xfrm>
        </p:spPr>
        <p:txBody>
          <a:bodyPr/>
          <a:lstStyle/>
          <a:p>
            <a:pPr algn="ctr" eaLnBrk="1" fontAlgn="auto" hangingPunct="1">
              <a:lnSpc>
                <a:spcPct val="100000"/>
              </a:lnSpc>
              <a:spcBef>
                <a:spcPct val="20000"/>
              </a:spcBef>
              <a:spcAft>
                <a:spcPts val="0"/>
              </a:spcAft>
              <a:defRPr/>
            </a:pPr>
            <a:r>
              <a:rPr lang="ja-JP" altLang="en-US" sz="2400" kern="100" dirty="0">
                <a:latin typeface="HGS明朝B" panose="02020800000000000000" pitchFamily="18" charset="-128"/>
                <a:ea typeface="HGS明朝B" panose="02020800000000000000" pitchFamily="18" charset="-128"/>
                <a:cs typeface="Times New Roman" panose="02020603050405020304" pitchFamily="18" charset="0"/>
              </a:rPr>
              <a:t>予告編　</a:t>
            </a:r>
            <a:br>
              <a:rPr lang="en-US" altLang="ja-JP" sz="2400" kern="100" dirty="0">
                <a:latin typeface="HGS明朝B" panose="02020800000000000000" pitchFamily="18" charset="-128"/>
                <a:ea typeface="HGS明朝B" panose="02020800000000000000" pitchFamily="18" charset="-128"/>
                <a:cs typeface="Times New Roman" panose="02020603050405020304" pitchFamily="18" charset="0"/>
              </a:rPr>
            </a:br>
            <a:r>
              <a:rPr lang="ja-JP" altLang="en-US" sz="2400" dirty="0">
                <a:solidFill>
                  <a:prstClr val="black"/>
                </a:solidFill>
                <a:latin typeface="HGS明朝B" panose="02020800000000000000" pitchFamily="18" charset="-128"/>
                <a:ea typeface="HGS明朝B" panose="02020800000000000000" pitchFamily="18" charset="-128"/>
                <a:cs typeface="+mn-cs"/>
              </a:rPr>
              <a:t>第</a:t>
            </a:r>
            <a:r>
              <a:rPr lang="en-US" altLang="ja-JP" sz="2400" dirty="0">
                <a:solidFill>
                  <a:prstClr val="black"/>
                </a:solidFill>
                <a:latin typeface="HGS明朝B" panose="02020800000000000000" pitchFamily="18" charset="-128"/>
                <a:ea typeface="HGS明朝B" panose="02020800000000000000" pitchFamily="18" charset="-128"/>
                <a:cs typeface="+mn-cs"/>
              </a:rPr>
              <a:t>13</a:t>
            </a:r>
            <a:r>
              <a:rPr lang="ja-JP" altLang="en-US" sz="2400" dirty="0">
                <a:solidFill>
                  <a:prstClr val="black"/>
                </a:solidFill>
                <a:latin typeface="HGS明朝B" panose="02020800000000000000" pitchFamily="18" charset="-128"/>
                <a:ea typeface="HGS明朝B" panose="02020800000000000000" pitchFamily="18" charset="-128"/>
                <a:cs typeface="+mn-cs"/>
              </a:rPr>
              <a:t>講　貸倒と消耗品費等</a:t>
            </a:r>
            <a:endParaRPr lang="en-US" altLang="ja-JP" sz="2400" kern="100" dirty="0">
              <a:solidFill>
                <a:srgbClr val="002060"/>
              </a:solidFill>
              <a:latin typeface="HGS明朝B" panose="02020800000000000000" pitchFamily="18" charset="-128"/>
              <a:ea typeface="HGS明朝B" panose="02020800000000000000" pitchFamily="18" charset="-128"/>
              <a:cs typeface="Times New Roman" panose="02020603050405020304" pitchFamily="18" charset="0"/>
            </a:endParaRPr>
          </a:p>
        </p:txBody>
      </p:sp>
      <p:sp>
        <p:nvSpPr>
          <p:cNvPr id="6" name="フッター プレースホルダー 2">
            <a:extLst>
              <a:ext uri="{FF2B5EF4-FFF2-40B4-BE49-F238E27FC236}">
                <a16:creationId xmlns:a16="http://schemas.microsoft.com/office/drawing/2014/main" id="{60F5A5FB-147F-4C93-85E5-F899B4694FC5}"/>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4" name="スライド番号プレースホルダー 3">
            <a:extLst>
              <a:ext uri="{FF2B5EF4-FFF2-40B4-BE49-F238E27FC236}">
                <a16:creationId xmlns:a16="http://schemas.microsoft.com/office/drawing/2014/main" id="{1A3E1E2D-73B2-40B8-AE78-DE85EDA731EF}"/>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95C7A7A-8399-49F7-B24A-252189340CD8}"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C6A893A9-BD25-4932-ACCF-28E84318F7F0}"/>
              </a:ext>
            </a:extLst>
          </p:cNvPr>
          <p:cNvSpPr txBox="1"/>
          <p:nvPr/>
        </p:nvSpPr>
        <p:spPr>
          <a:xfrm>
            <a:off x="2351583" y="1893589"/>
            <a:ext cx="7115973" cy="3129062"/>
          </a:xfrm>
          <a:prstGeom prst="rect">
            <a:avLst/>
          </a:prstGeom>
          <a:noFill/>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第</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19</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講テーマ</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19</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では、貸倒の処理を学びます。</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685800" rtl="0" eaLnBrk="1" fontAlgn="auto" latinLnBrk="0" hangingPunct="1">
              <a:lnSpc>
                <a:spcPct val="100000"/>
              </a:lnSpc>
              <a:spcBef>
                <a:spcPts val="75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貸倒</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かしだおれ</a:t>
            </a:r>
            <a:r>
              <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とは、売掛金や貸付金などの債権が、倒産などの理由で</a:t>
            </a:r>
            <a:endParaRPr kumimoji="1" lang="en-US" altLang="ja-JP"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lvl="0" defTabSz="685800" eaLnBrk="1" fontAlgn="auto" hangingPunct="1">
              <a:spcBef>
                <a:spcPts val="75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回収できず損失となることです</a:t>
            </a:r>
            <a:r>
              <a:rPr lang="ja-JP" altLang="en-US" sz="1600" dirty="0">
                <a:solidFill>
                  <a:prstClr val="black"/>
                </a:solidFill>
                <a:latin typeface="HGS明朝B" panose="02020800000000000000" pitchFamily="18" charset="-128"/>
                <a:ea typeface="HGS明朝B" panose="02020800000000000000" pitchFamily="18" charset="-128"/>
              </a:rPr>
              <a:t>。</a:t>
            </a:r>
            <a:endParaRPr lang="en-US" altLang="ja-JP" sz="1600" dirty="0">
              <a:solidFill>
                <a:prstClr val="black"/>
              </a:solidFill>
              <a:latin typeface="HGS明朝B" panose="02020800000000000000" pitchFamily="18" charset="-128"/>
              <a:ea typeface="HGS明朝B" panose="02020800000000000000" pitchFamily="18" charset="-128"/>
            </a:endParaRPr>
          </a:p>
          <a:p>
            <a:pPr lvl="0" defTabSz="685800" eaLnBrk="1" fontAlgn="auto" hangingPunct="1">
              <a:spcBef>
                <a:spcPts val="750"/>
              </a:spcBef>
              <a:spcAft>
                <a:spcPts val="0"/>
              </a:spcAft>
              <a:defRPr/>
            </a:pPr>
            <a:r>
              <a:rPr lang="ja-JP" altLang="en-US" sz="1600" dirty="0">
                <a:solidFill>
                  <a:prstClr val="black"/>
                </a:solidFill>
                <a:latin typeface="HGS明朝B" panose="02020800000000000000" pitchFamily="18" charset="-128"/>
                <a:ea typeface="HGS明朝B" panose="02020800000000000000" pitchFamily="18" charset="-128"/>
              </a:rPr>
              <a:t>貸倒の処理としては、実際に貸倒が発生した場合の処理や将来の貸倒に</a:t>
            </a:r>
            <a:endParaRPr lang="en-US" altLang="ja-JP" sz="1600" dirty="0">
              <a:solidFill>
                <a:prstClr val="black"/>
              </a:solidFill>
              <a:latin typeface="HGS明朝B" panose="02020800000000000000" pitchFamily="18" charset="-128"/>
              <a:ea typeface="HGS明朝B" panose="02020800000000000000" pitchFamily="18" charset="-128"/>
            </a:endParaRPr>
          </a:p>
          <a:p>
            <a:pPr lvl="0" defTabSz="685800" eaLnBrk="1" fontAlgn="auto" hangingPunct="1">
              <a:spcBef>
                <a:spcPts val="750"/>
              </a:spcBef>
              <a:spcAft>
                <a:spcPts val="0"/>
              </a:spcAft>
              <a:defRPr/>
            </a:pPr>
            <a:r>
              <a:rPr lang="ja-JP" altLang="en-US" sz="1600" dirty="0">
                <a:solidFill>
                  <a:prstClr val="black"/>
                </a:solidFill>
                <a:latin typeface="HGS明朝B" panose="02020800000000000000" pitchFamily="18" charset="-128"/>
                <a:ea typeface="HGS明朝B" panose="02020800000000000000" pitchFamily="18" charset="-128"/>
              </a:rPr>
              <a:t>備えるための処理があります。</a:t>
            </a:r>
            <a:endParaRPr lang="en-US" altLang="ja-JP" sz="1600" dirty="0">
              <a:solidFill>
                <a:prstClr val="black"/>
              </a:solidFill>
              <a:latin typeface="HGS明朝B" panose="02020800000000000000" pitchFamily="18" charset="-128"/>
              <a:ea typeface="HGS明朝B" panose="02020800000000000000" pitchFamily="18" charset="-128"/>
            </a:endParaRPr>
          </a:p>
          <a:p>
            <a:pPr lvl="0" defTabSz="685800" eaLnBrk="1" fontAlgn="auto" hangingPunct="1">
              <a:spcBef>
                <a:spcPts val="750"/>
              </a:spcBef>
              <a:spcAft>
                <a:spcPts val="0"/>
              </a:spcAft>
              <a:defRPr/>
            </a:pPr>
            <a:r>
              <a:rPr lang="ja-JP" altLang="en-US" sz="1600" dirty="0">
                <a:solidFill>
                  <a:srgbClr val="002060"/>
                </a:solidFill>
                <a:latin typeface="HGS明朝B" panose="02020800000000000000" pitchFamily="18" charset="-128"/>
                <a:ea typeface="HGS明朝B" panose="02020800000000000000" pitchFamily="18" charset="-128"/>
              </a:rPr>
              <a:t>経営活動のおいて、貸倒の発生頻度は低いですが金額が大きい場合には、</a:t>
            </a:r>
          </a:p>
          <a:p>
            <a:pPr lvl="0" defTabSz="685800" eaLnBrk="1" fontAlgn="auto" hangingPunct="1">
              <a:spcBef>
                <a:spcPts val="750"/>
              </a:spcBef>
              <a:spcAft>
                <a:spcPts val="0"/>
              </a:spcAft>
              <a:defRPr/>
            </a:pPr>
            <a:r>
              <a:rPr lang="ja-JP" altLang="en-US" sz="1600" dirty="0">
                <a:solidFill>
                  <a:srgbClr val="002060"/>
                </a:solidFill>
                <a:latin typeface="HGS明朝B" panose="02020800000000000000" pitchFamily="18" charset="-128"/>
                <a:ea typeface="HGS明朝B" panose="02020800000000000000" pitchFamily="18" charset="-128"/>
              </a:rPr>
              <a:t>企業の存続に重大な影響を及ぼすことがあるので、顧客の安全性管理は</a:t>
            </a:r>
          </a:p>
          <a:p>
            <a:pPr lvl="0" defTabSz="685800" eaLnBrk="1" fontAlgn="auto" hangingPunct="1">
              <a:spcBef>
                <a:spcPts val="750"/>
              </a:spcBef>
              <a:spcAft>
                <a:spcPts val="0"/>
              </a:spcAft>
              <a:defRPr/>
            </a:pPr>
            <a:r>
              <a:rPr lang="ja-JP" altLang="en-US" sz="1600" dirty="0">
                <a:solidFill>
                  <a:srgbClr val="002060"/>
                </a:solidFill>
                <a:latin typeface="HGS明朝B" panose="02020800000000000000" pitchFamily="18" charset="-128"/>
                <a:ea typeface="HGS明朝B" panose="02020800000000000000" pitchFamily="18" charset="-128"/>
              </a:rPr>
              <a:t>重要です。</a:t>
            </a:r>
          </a:p>
          <a:p>
            <a:pPr marL="0" marR="0" lvl="0" indent="0" algn="l" defTabSz="685800" rtl="0" eaLnBrk="1" fontAlgn="auto" latinLnBrk="0" hangingPunct="1">
              <a:lnSpc>
                <a:spcPct val="100000"/>
              </a:lnSpc>
              <a:spcBef>
                <a:spcPts val="750"/>
              </a:spcBef>
              <a:spcAft>
                <a:spcPts val="0"/>
              </a:spcAft>
              <a:buClrTx/>
              <a:buSzTx/>
              <a:buFontTx/>
              <a:buNone/>
              <a:tabLst/>
              <a:defRPr/>
            </a:pPr>
            <a:endPar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p:txBody>
      </p:sp>
      <p:sp>
        <p:nvSpPr>
          <p:cNvPr id="3" name="正方形/長方形 2">
            <a:extLst>
              <a:ext uri="{FF2B5EF4-FFF2-40B4-BE49-F238E27FC236}">
                <a16:creationId xmlns:a16="http://schemas.microsoft.com/office/drawing/2014/main" id="{D9C78F00-2094-46F2-923B-DC06C369F085}"/>
              </a:ext>
            </a:extLst>
          </p:cNvPr>
          <p:cNvSpPr/>
          <p:nvPr/>
        </p:nvSpPr>
        <p:spPr>
          <a:xfrm>
            <a:off x="1648384" y="2019865"/>
            <a:ext cx="45719" cy="2505640"/>
          </a:xfrm>
          <a:prstGeom prst="rect">
            <a:avLst/>
          </a:prstGeom>
          <a:solidFill>
            <a:schemeClr val="accent6">
              <a:lumMod val="60000"/>
              <a:lumOff val="40000"/>
            </a:schemeClr>
          </a:solidFill>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正方形/長方形 4">
            <a:extLst>
              <a:ext uri="{FF2B5EF4-FFF2-40B4-BE49-F238E27FC236}">
                <a16:creationId xmlns:a16="http://schemas.microsoft.com/office/drawing/2014/main" id="{7FDE05C3-B0AA-4D55-856A-2186E484F3CC}"/>
              </a:ext>
            </a:extLst>
          </p:cNvPr>
          <p:cNvSpPr/>
          <p:nvPr/>
        </p:nvSpPr>
        <p:spPr>
          <a:xfrm>
            <a:off x="1653172" y="4658520"/>
            <a:ext cx="45719" cy="1494307"/>
          </a:xfrm>
          <a:prstGeom prst="rect">
            <a:avLst/>
          </a:prstGeom>
          <a:solidFill>
            <a:schemeClr val="accent6">
              <a:lumMod val="60000"/>
              <a:lumOff val="40000"/>
            </a:schemeClr>
          </a:solidFill>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テキスト ボックス 9">
            <a:extLst>
              <a:ext uri="{FF2B5EF4-FFF2-40B4-BE49-F238E27FC236}">
                <a16:creationId xmlns:a16="http://schemas.microsoft.com/office/drawing/2014/main" id="{849EA427-8485-4BD2-9567-BE5A0B3CD8C9}"/>
              </a:ext>
            </a:extLst>
          </p:cNvPr>
          <p:cNvSpPr txBox="1"/>
          <p:nvPr/>
        </p:nvSpPr>
        <p:spPr>
          <a:xfrm>
            <a:off x="2351583" y="4781083"/>
            <a:ext cx="7115973" cy="1426031"/>
          </a:xfrm>
          <a:prstGeom prst="rect">
            <a:avLst/>
          </a:prstGeom>
          <a:noFill/>
        </p:spPr>
        <p:txBody>
          <a:bodyPr wrap="square">
            <a:spAutoFit/>
          </a:bodyPr>
          <a:lstStyle/>
          <a:p>
            <a:pPr marL="0" marR="0" lvl="0" indent="0" algn="ctr" defTabSz="685800" rtl="0" eaLnBrk="1" fontAlgn="auto" latinLnBrk="0" hangingPunct="1">
              <a:lnSpc>
                <a:spcPct val="100000"/>
              </a:lnSpc>
              <a:spcBef>
                <a:spcPts val="75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目次</a:t>
            </a:r>
            <a:endPar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endParaRPr>
          </a:p>
          <a:p>
            <a:pPr marL="0" marR="0" lvl="0" indent="0" algn="l" defTabSz="685800" rtl="0" eaLnBrk="0" fontAlgn="base" latinLnBrk="0" hangingPunct="0">
              <a:lnSpc>
                <a:spcPct val="100000"/>
              </a:lnSpc>
              <a:spcBef>
                <a:spcPts val="750"/>
              </a:spcBef>
              <a:spcAft>
                <a:spcPct val="0"/>
              </a:spcAft>
              <a:buClrTx/>
              <a:buSzTx/>
              <a:buFontTx/>
              <a:buNone/>
              <a:tabLst/>
              <a:defRPr/>
            </a:pP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1 </a:t>
            </a:r>
            <a:r>
              <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貸倒れ</a:t>
            </a: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かしだおれ</a:t>
            </a: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 </a:t>
            </a:r>
          </a:p>
          <a:p>
            <a:pPr marL="0" marR="0" lvl="0" indent="0" algn="l" defTabSz="6858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2 </a:t>
            </a:r>
            <a:r>
              <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貸倒損失</a:t>
            </a: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かしだおれそんしつ</a:t>
            </a: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 </a:t>
            </a:r>
          </a:p>
          <a:p>
            <a:pPr marL="0" marR="0" lvl="0" indent="0" algn="l" defTabSz="6858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3 </a:t>
            </a:r>
            <a:r>
              <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貸倒れの見積もり</a:t>
            </a: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 (</a:t>
            </a:r>
            <a:r>
              <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かしだおれのみつもり</a:t>
            </a: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 </a:t>
            </a:r>
          </a:p>
          <a:p>
            <a:pPr marL="0" marR="0" lvl="0" indent="0" algn="l" defTabSz="6858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4 </a:t>
            </a:r>
            <a:r>
              <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貸倒引当金の設定方法　</a:t>
            </a: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かしだおれひきあてきんのせっていほうほう</a:t>
            </a:r>
            <a:r>
              <a:rPr kumimoji="1" lang="en-US" altLang="ja-JP"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rPr>
              <a:t>) </a:t>
            </a:r>
            <a:endParaRPr kumimoji="1" lang="ja-JP" altLang="en-US" sz="1600"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cs typeface="+mn-cs"/>
            </a:endParaRPr>
          </a:p>
        </p:txBody>
      </p:sp>
    </p:spTree>
    <p:custDataLst>
      <p:tags r:id="rId1"/>
    </p:custDataLst>
    <p:extLst>
      <p:ext uri="{BB962C8B-B14F-4D97-AF65-F5344CB8AC3E}">
        <p14:creationId xmlns:p14="http://schemas.microsoft.com/office/powerpoint/2010/main" val="157148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p:bldP spid="10"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90528" y="980728"/>
            <a:ext cx="5410944" cy="648072"/>
          </a:xfrm>
        </p:spPr>
        <p:txBody>
          <a:bodyPr>
            <a:noAutofit/>
          </a:bodyPr>
          <a:lstStyle/>
          <a:p>
            <a:pPr lvl="0" algn="ctr" eaLnBrk="0" fontAlgn="base" hangingPunct="0">
              <a:spcAft>
                <a:spcPct val="0"/>
              </a:spcAft>
              <a:defRPr/>
            </a:pPr>
            <a:r>
              <a:rPr lang="ja-JP" altLang="en-US" sz="3600" dirty="0">
                <a:solidFill>
                  <a:srgbClr val="002060"/>
                </a:solidFill>
                <a:latin typeface="HGS明朝B" panose="02020800000000000000" pitchFamily="18" charset="-128"/>
                <a:ea typeface="HGS明朝B" panose="02020800000000000000" pitchFamily="18" charset="-128"/>
              </a:rPr>
              <a:t>お疲れ様でした</a:t>
            </a:r>
          </a:p>
        </p:txBody>
      </p:sp>
      <p:sp>
        <p:nvSpPr>
          <p:cNvPr id="4" name="タイトル 1">
            <a:extLst>
              <a:ext uri="{FF2B5EF4-FFF2-40B4-BE49-F238E27FC236}">
                <a16:creationId xmlns:a16="http://schemas.microsoft.com/office/drawing/2014/main" id="{8F19BF9E-8699-44E5-945A-603C3FD3AD1B}"/>
              </a:ext>
            </a:extLst>
          </p:cNvPr>
          <p:cNvSpPr txBox="1">
            <a:spLocks/>
          </p:cNvSpPr>
          <p:nvPr/>
        </p:nvSpPr>
        <p:spPr>
          <a:xfrm>
            <a:off x="2891632" y="1892739"/>
            <a:ext cx="6408737" cy="1321693"/>
          </a:xfrm>
          <a:prstGeom prst="rect">
            <a:avLst/>
          </a:prstGeom>
        </p:spPr>
        <p:txBody>
          <a:bodyPr vert="horz" anchor="b">
            <a:noAutofit/>
          </a:bodyPr>
          <a:lstStyle>
            <a:lvl1pPr algn="l" rtl="0" eaLnBrk="0" fontAlgn="base" hangingPunct="0">
              <a:spcBef>
                <a:spcPct val="0"/>
              </a:spcBef>
              <a:spcAft>
                <a:spcPct val="0"/>
              </a:spcAft>
              <a:defRPr kumimoji="1" sz="3000" b="1" kern="1200" cap="small">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Century Schoolbook"/>
                <a:ea typeface="ＭＳ Ｐ明朝" pitchFamily="18" charset="-128"/>
              </a:defRPr>
            </a:lvl2pPr>
            <a:lvl3pPr algn="l" rtl="0" eaLnBrk="0" fontAlgn="base" hangingPunct="0">
              <a:spcBef>
                <a:spcPct val="0"/>
              </a:spcBef>
              <a:spcAft>
                <a:spcPct val="0"/>
              </a:spcAft>
              <a:defRPr kumimoji="1" sz="3000">
                <a:solidFill>
                  <a:schemeClr val="tx2"/>
                </a:solidFill>
                <a:latin typeface="Century Schoolbook"/>
                <a:ea typeface="ＭＳ Ｐ明朝" pitchFamily="18" charset="-128"/>
              </a:defRPr>
            </a:lvl3pPr>
            <a:lvl4pPr algn="l" rtl="0" eaLnBrk="0" fontAlgn="base" hangingPunct="0">
              <a:spcBef>
                <a:spcPct val="0"/>
              </a:spcBef>
              <a:spcAft>
                <a:spcPct val="0"/>
              </a:spcAft>
              <a:defRPr kumimoji="1" sz="3000">
                <a:solidFill>
                  <a:schemeClr val="tx2"/>
                </a:solidFill>
                <a:latin typeface="Century Schoolbook"/>
                <a:ea typeface="ＭＳ Ｐ明朝" pitchFamily="18" charset="-128"/>
              </a:defRPr>
            </a:lvl4pPr>
            <a:lvl5pPr algn="l" rtl="0" eaLnBrk="0" fontAlgn="base" hangingPunct="0">
              <a:spcBef>
                <a:spcPct val="0"/>
              </a:spcBef>
              <a:spcAft>
                <a:spcPct val="0"/>
              </a:spcAft>
              <a:defRPr kumimoji="1" sz="3000">
                <a:solidFill>
                  <a:schemeClr val="tx2"/>
                </a:solidFill>
                <a:latin typeface="Century Schoolbook"/>
                <a:ea typeface="ＭＳ Ｐ明朝" pitchFamily="18" charset="-128"/>
              </a:defRPr>
            </a:lvl5pPr>
            <a:lvl6pPr marL="457200" algn="l" rtl="0" fontAlgn="base">
              <a:spcBef>
                <a:spcPct val="0"/>
              </a:spcBef>
              <a:spcAft>
                <a:spcPct val="0"/>
              </a:spcAft>
              <a:defRPr kumimoji="1" sz="3000">
                <a:solidFill>
                  <a:schemeClr val="tx2"/>
                </a:solidFill>
                <a:latin typeface="Century Schoolbook"/>
                <a:ea typeface="ＭＳ Ｐ明朝" pitchFamily="18" charset="-128"/>
              </a:defRPr>
            </a:lvl6pPr>
            <a:lvl7pPr marL="914400" algn="l" rtl="0" fontAlgn="base">
              <a:spcBef>
                <a:spcPct val="0"/>
              </a:spcBef>
              <a:spcAft>
                <a:spcPct val="0"/>
              </a:spcAft>
              <a:defRPr kumimoji="1" sz="3000">
                <a:solidFill>
                  <a:schemeClr val="tx2"/>
                </a:solidFill>
                <a:latin typeface="Century Schoolbook"/>
                <a:ea typeface="ＭＳ Ｐ明朝" pitchFamily="18" charset="-128"/>
              </a:defRPr>
            </a:lvl7pPr>
            <a:lvl8pPr marL="1371600" algn="l" rtl="0" fontAlgn="base">
              <a:spcBef>
                <a:spcPct val="0"/>
              </a:spcBef>
              <a:spcAft>
                <a:spcPct val="0"/>
              </a:spcAft>
              <a:defRPr kumimoji="1" sz="3000">
                <a:solidFill>
                  <a:schemeClr val="tx2"/>
                </a:solidFill>
                <a:latin typeface="Century Schoolbook"/>
                <a:ea typeface="ＭＳ Ｐ明朝" pitchFamily="18" charset="-128"/>
              </a:defRPr>
            </a:lvl8pPr>
            <a:lvl9pPr marL="1828800" algn="l" rtl="0" fontAlgn="base">
              <a:spcBef>
                <a:spcPct val="0"/>
              </a:spcBef>
              <a:spcAft>
                <a:spcPct val="0"/>
              </a:spcAft>
              <a:defRPr kumimoji="1" sz="3000">
                <a:solidFill>
                  <a:schemeClr val="tx2"/>
                </a:solidFill>
                <a:latin typeface="Century Schoolbook"/>
                <a:ea typeface="ＭＳ Ｐ明朝" pitchFamily="18" charset="-128"/>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800" b="0" i="0" u="none" strike="noStrike" kern="1200" cap="small"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本日のお話で、何かご質問などございましたら、</a:t>
            </a:r>
            <a:endParaRPr kumimoji="1" lang="en-US" altLang="ja-JP" sz="1800" b="0" i="0" u="none" strike="noStrike" kern="1200" cap="small"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800" b="0" i="0" u="none" strike="noStrike" kern="1200" cap="small"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遠慮なくお申し付けください。</a:t>
            </a:r>
            <a:br>
              <a:rPr kumimoji="1" lang="en-US" altLang="ja-JP" sz="1800" b="0" i="0" u="none" strike="noStrike" kern="1200" cap="small"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br>
            <a:r>
              <a:rPr kumimoji="1" lang="ja-JP" altLang="en-US" sz="1800" b="0" i="0" u="none" strike="noStrike" kern="1200" cap="small"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ご聴講誠にありがとうございました。</a:t>
            </a:r>
          </a:p>
        </p:txBody>
      </p:sp>
      <p:sp>
        <p:nvSpPr>
          <p:cNvPr id="6" name="サブタイトル 2">
            <a:extLst>
              <a:ext uri="{FF2B5EF4-FFF2-40B4-BE49-F238E27FC236}">
                <a16:creationId xmlns:a16="http://schemas.microsoft.com/office/drawing/2014/main" id="{502F3A28-A127-4815-9C66-4780D7435CA5}"/>
              </a:ext>
            </a:extLst>
          </p:cNvPr>
          <p:cNvSpPr txBox="1"/>
          <p:nvPr/>
        </p:nvSpPr>
        <p:spPr bwMode="auto">
          <a:xfrm>
            <a:off x="6272052" y="4705370"/>
            <a:ext cx="4032250" cy="897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0" indent="0" algn="l" rtl="0" eaLnBrk="0" fontAlgn="base" hangingPunct="0">
              <a:spcBef>
                <a:spcPts val="600"/>
              </a:spcBef>
              <a:spcAft>
                <a:spcPct val="0"/>
              </a:spcAft>
              <a:buClr>
                <a:schemeClr val="accent1"/>
              </a:buClr>
              <a:buSzPct val="70000"/>
              <a:buFont typeface="Wingdings" panose="05000000000000000000" pitchFamily="2" charset="2"/>
              <a:buNone/>
              <a:defRPr kumimoji="1" sz="1800" b="1" kern="1200">
                <a:solidFill>
                  <a:schemeClr val="tx2"/>
                </a:solidFill>
                <a:latin typeface="+mn-lt"/>
                <a:ea typeface="+mn-ea"/>
                <a:cs typeface="+mn-cs"/>
              </a:defRPr>
            </a:lvl1pPr>
            <a:lvl2pPr marL="457200" indent="0" algn="ctr" rtl="0" eaLnBrk="0" fontAlgn="base" hangingPunct="0">
              <a:spcBef>
                <a:spcPct val="20000"/>
              </a:spcBef>
              <a:spcAft>
                <a:spcPct val="0"/>
              </a:spcAft>
              <a:buClr>
                <a:schemeClr val="accent1"/>
              </a:buClr>
              <a:buSzPct val="80000"/>
              <a:buFont typeface="Wingdings 2" panose="05020102010507070707" pitchFamily="18" charset="2"/>
              <a:buNone/>
              <a:defRPr kumimoji="1" sz="2100" kern="1200">
                <a:solidFill>
                  <a:schemeClr val="tx1"/>
                </a:solidFill>
                <a:latin typeface="+mn-lt"/>
                <a:ea typeface="+mn-ea"/>
                <a:cs typeface="+mn-cs"/>
              </a:defRPr>
            </a:lvl2pPr>
            <a:lvl3pPr marL="914400" indent="0" algn="ctr" rtl="0" eaLnBrk="0" fontAlgn="base" hangingPunct="0">
              <a:spcBef>
                <a:spcPct val="20000"/>
              </a:spcBef>
              <a:spcAft>
                <a:spcPct val="0"/>
              </a:spcAft>
              <a:buClr>
                <a:srgbClr val="E0752F"/>
              </a:buClr>
              <a:buSzPct val="60000"/>
              <a:buFont typeface="Wingdings" panose="05000000000000000000" pitchFamily="2" charset="2"/>
              <a:buNone/>
              <a:defRPr kumimoji="1" kern="1200">
                <a:solidFill>
                  <a:schemeClr val="tx1"/>
                </a:solidFill>
                <a:latin typeface="+mn-lt"/>
                <a:ea typeface="+mn-ea"/>
                <a:cs typeface="+mn-cs"/>
              </a:defRPr>
            </a:lvl3pPr>
            <a:lvl4pPr marL="1371600" indent="0" algn="ctr" rtl="0" eaLnBrk="0" fontAlgn="base" hangingPunct="0">
              <a:spcBef>
                <a:spcPct val="20000"/>
              </a:spcBef>
              <a:spcAft>
                <a:spcPct val="0"/>
              </a:spcAft>
              <a:buClr>
                <a:srgbClr val="FEC3AE"/>
              </a:buClr>
              <a:buSzPct val="60000"/>
              <a:buFont typeface="Wingdings" panose="05000000000000000000" pitchFamily="2" charset="2"/>
              <a:buNone/>
              <a:defRPr kumimoji="1" kern="1200">
                <a:solidFill>
                  <a:schemeClr val="tx1"/>
                </a:solidFill>
                <a:latin typeface="+mn-lt"/>
                <a:ea typeface="+mn-ea"/>
                <a:cs typeface="+mn-cs"/>
              </a:defRPr>
            </a:lvl4pPr>
            <a:lvl5pPr marL="1828800" indent="0" algn="ctr" rtl="0" eaLnBrk="0" fontAlgn="base" hangingPunct="0">
              <a:spcBef>
                <a:spcPct val="20000"/>
              </a:spcBef>
              <a:spcAft>
                <a:spcPct val="0"/>
              </a:spcAft>
              <a:buClr>
                <a:srgbClr val="BDCAE9"/>
              </a:buClr>
              <a:buSzPct val="68000"/>
              <a:buFont typeface="Wingdings 2" panose="05020102010507070707" pitchFamily="18" charset="2"/>
              <a:buNone/>
              <a:defRPr kumimoji="1"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1"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panose="05000000000000000000"/>
              <a:buNone/>
              <a:defRPr kumimoji="1"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1"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1" sz="1400" kern="1200" baseline="0">
                <a:solidFill>
                  <a:schemeClr val="tx2"/>
                </a:solidFill>
                <a:latin typeface="+mn-lt"/>
                <a:ea typeface="+mn-ea"/>
                <a:cs typeface="+mn-cs"/>
              </a:defRPr>
            </a:lvl9pPr>
          </a:lstStyle>
          <a:p>
            <a:pPr marL="0" marR="0" lvl="0" indent="0" algn="l" defTabSz="914400" rtl="0" eaLnBrk="1" fontAlgn="auto" latinLnBrk="0" hangingPunct="1">
              <a:lnSpc>
                <a:spcPct val="100000"/>
              </a:lnSpc>
              <a:spcBef>
                <a:spcPts val="600"/>
              </a:spcBef>
              <a:spcAft>
                <a:spcPts val="0"/>
              </a:spcAft>
              <a:buClr>
                <a:srgbClr val="FE8637"/>
              </a:buClr>
              <a:buSzPct val="70000"/>
              <a:buFont typeface="Wingdings" panose="05000000000000000000" pitchFamily="2" charset="2"/>
              <a:buNone/>
              <a:tabLst/>
              <a:defRPr/>
            </a:pPr>
            <a:r>
              <a:rPr kumimoji="1" lang="ja-JP" altLang="en-US"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東京都港区六本木</a:t>
            </a:r>
            <a:r>
              <a:rPr kumimoji="1" lang="en-US" altLang="ja-JP"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5</a:t>
            </a:r>
            <a:r>
              <a:rPr kumimoji="1" lang="ja-JP" altLang="en-US"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丁目</a:t>
            </a:r>
            <a:r>
              <a:rPr kumimoji="1" lang="en-US" altLang="ja-JP"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16</a:t>
            </a:r>
            <a:r>
              <a:rPr kumimoji="1" lang="ja-JP" altLang="en-US"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番</a:t>
            </a:r>
            <a:r>
              <a:rPr kumimoji="1" lang="en-US" altLang="ja-JP"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50</a:t>
            </a:r>
            <a:r>
              <a:rPr kumimoji="1" lang="ja-JP" altLang="en-US"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号</a:t>
            </a:r>
            <a:endParaRPr kumimoji="1" lang="en-US" altLang="ja-JP"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panose="05000000000000000000" pitchFamily="2" charset="2"/>
              <a:buNone/>
              <a:tabLst/>
              <a:defRPr/>
            </a:pPr>
            <a:r>
              <a:rPr kumimoji="1" lang="ja-JP" altLang="en-US"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　六本木デュープレックス</a:t>
            </a:r>
            <a:r>
              <a:rPr kumimoji="1" lang="en-US" altLang="ja-JP"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M‘s205</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panose="05000000000000000000" pitchFamily="2" charset="2"/>
              <a:buNone/>
              <a:tabLst/>
              <a:defRPr/>
            </a:pPr>
            <a:r>
              <a:rPr kumimoji="1" lang="ja-JP" altLang="en-US"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rPr>
              <a:t>一般社団法人　国際会計コンソーシアム</a:t>
            </a:r>
            <a:endParaRPr kumimoji="1" lang="en-US" altLang="ja-JP" sz="1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p:txBody>
      </p:sp>
      <p:pic>
        <p:nvPicPr>
          <p:cNvPr id="7" name="図 6">
            <a:extLst>
              <a:ext uri="{FF2B5EF4-FFF2-40B4-BE49-F238E27FC236}">
                <a16:creationId xmlns:a16="http://schemas.microsoft.com/office/drawing/2014/main" id="{6804963D-D964-4EB8-B630-C1B6281ED2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5908" y="4112670"/>
            <a:ext cx="4234036" cy="514350"/>
          </a:xfrm>
          <a:prstGeom prst="rect">
            <a:avLst/>
          </a:prstGeom>
        </p:spPr>
      </p:pic>
    </p:spTree>
    <p:extLst>
      <p:ext uri="{BB962C8B-B14F-4D97-AF65-F5344CB8AC3E}">
        <p14:creationId xmlns:p14="http://schemas.microsoft.com/office/powerpoint/2010/main" val="296890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フッター プレースホルダー 2">
            <a:extLst>
              <a:ext uri="{FF2B5EF4-FFF2-40B4-BE49-F238E27FC236}">
                <a16:creationId xmlns:a16="http://schemas.microsoft.com/office/drawing/2014/main" id="{7976E651-4230-481A-9830-28A4270C9BA0}"/>
              </a:ext>
            </a:extLst>
          </p:cNvPr>
          <p:cNvSpPr>
            <a:spLocks noGrp="1"/>
          </p:cNvSpPr>
          <p:nvPr>
            <p:ph type="ftr" sz="quarter" idx="11"/>
          </p:nvPr>
        </p:nvSpPr>
        <p:spPr>
          <a:xfrm>
            <a:off x="2351584" y="6462810"/>
            <a:ext cx="7056784" cy="338554"/>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12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12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a:extLst>
              <a:ext uri="{FF2B5EF4-FFF2-40B4-BE49-F238E27FC236}">
                <a16:creationId xmlns:a16="http://schemas.microsoft.com/office/drawing/2014/main" id="{FF41AE54-5983-4D68-9B57-95F087C69DD3}"/>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smtClean="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585B5E49-41C1-47C8-BDAF-946347BD08E7}"/>
              </a:ext>
            </a:extLst>
          </p:cNvPr>
          <p:cNvSpPr/>
          <p:nvPr/>
        </p:nvSpPr>
        <p:spPr>
          <a:xfrm>
            <a:off x="2241748" y="1607458"/>
            <a:ext cx="5933108" cy="19702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6" name="正方形/長方形 5">
            <a:extLst>
              <a:ext uri="{FF2B5EF4-FFF2-40B4-BE49-F238E27FC236}">
                <a16:creationId xmlns:a16="http://schemas.microsoft.com/office/drawing/2014/main" id="{67F7AEED-803A-422B-BE63-18C3B8F825BA}"/>
              </a:ext>
            </a:extLst>
          </p:cNvPr>
          <p:cNvSpPr/>
          <p:nvPr/>
        </p:nvSpPr>
        <p:spPr>
          <a:xfrm>
            <a:off x="2241748" y="5541643"/>
            <a:ext cx="5933108" cy="7969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7" name="正方形/長方形 6">
            <a:extLst>
              <a:ext uri="{FF2B5EF4-FFF2-40B4-BE49-F238E27FC236}">
                <a16:creationId xmlns:a16="http://schemas.microsoft.com/office/drawing/2014/main" id="{8CAA3B7F-BAB7-460B-9A34-C33B54BD387C}"/>
              </a:ext>
            </a:extLst>
          </p:cNvPr>
          <p:cNvSpPr/>
          <p:nvPr/>
        </p:nvSpPr>
        <p:spPr>
          <a:xfrm>
            <a:off x="2241748" y="3867920"/>
            <a:ext cx="5933108" cy="1309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5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8" name="正方形/長方形 7">
            <a:extLst>
              <a:ext uri="{FF2B5EF4-FFF2-40B4-BE49-F238E27FC236}">
                <a16:creationId xmlns:a16="http://schemas.microsoft.com/office/drawing/2014/main" id="{45ACA8A4-33BF-4C4C-BF9D-3D1E9687C887}"/>
              </a:ext>
            </a:extLst>
          </p:cNvPr>
          <p:cNvSpPr/>
          <p:nvPr/>
        </p:nvSpPr>
        <p:spPr>
          <a:xfrm>
            <a:off x="2241748" y="1629955"/>
            <a:ext cx="5757548" cy="338554"/>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Times New Roman" panose="02020603050405020304" pitchFamily="18" charset="0"/>
              </a:rPr>
              <a:t>決算予備手続き</a:t>
            </a:r>
          </a:p>
        </p:txBody>
      </p:sp>
      <p:sp>
        <p:nvSpPr>
          <p:cNvPr id="9" name="正方形/長方形 8">
            <a:extLst>
              <a:ext uri="{FF2B5EF4-FFF2-40B4-BE49-F238E27FC236}">
                <a16:creationId xmlns:a16="http://schemas.microsoft.com/office/drawing/2014/main" id="{734F8EC5-8A9F-40E4-93F1-FBC7841BD0BC}"/>
              </a:ext>
            </a:extLst>
          </p:cNvPr>
          <p:cNvSpPr/>
          <p:nvPr/>
        </p:nvSpPr>
        <p:spPr>
          <a:xfrm>
            <a:off x="2544840" y="1987045"/>
            <a:ext cx="5805609" cy="1511952"/>
          </a:xfrm>
          <a:prstGeom prst="rect">
            <a:avLst/>
          </a:prstGeom>
        </p:spPr>
        <p:txBody>
          <a:bodyPr wrap="square">
            <a:sp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①試算表の作成</a:t>
            </a: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②棚卸表の作成</a:t>
            </a: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③決算整理手続き</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決算整理仕訳</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a:t>
            </a: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④決算整理後残高試算表の作成</a:t>
            </a:r>
          </a:p>
        </p:txBody>
      </p:sp>
      <p:sp>
        <p:nvSpPr>
          <p:cNvPr id="10" name="正方形/長方形 9">
            <a:extLst>
              <a:ext uri="{FF2B5EF4-FFF2-40B4-BE49-F238E27FC236}">
                <a16:creationId xmlns:a16="http://schemas.microsoft.com/office/drawing/2014/main" id="{98068DD6-61F9-44F4-BBB9-4BBC9F00E8A6}"/>
              </a:ext>
            </a:extLst>
          </p:cNvPr>
          <p:cNvSpPr/>
          <p:nvPr/>
        </p:nvSpPr>
        <p:spPr>
          <a:xfrm>
            <a:off x="3066152" y="5472156"/>
            <a:ext cx="4563546" cy="403957"/>
          </a:xfrm>
          <a:prstGeom prst="rect">
            <a:avLst/>
          </a:prstGeom>
        </p:spPr>
        <p:txBody>
          <a:bodyPr wrap="square">
            <a:spAutoFit/>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財務諸表の作成</a:t>
            </a:r>
            <a:r>
              <a:rPr kumimoji="1" lang="ja-JP" altLang="en-US" sz="1600" b="0" i="0" u="none" strike="noStrike" kern="1200" cap="none" spc="0" normalizeH="0" baseline="0" noProof="0" dirty="0">
                <a:ln>
                  <a:noFill/>
                </a:ln>
                <a:solidFill>
                  <a:srgbClr val="000000"/>
                </a:solidFill>
                <a:effectLst/>
                <a:uLnTx/>
                <a:uFillTx/>
                <a:latin typeface="HGS明朝B" panose="02020800000000000000" pitchFamily="18" charset="-128"/>
                <a:ea typeface="HGS明朝B" panose="02020800000000000000" pitchFamily="18" charset="-128"/>
                <a:cs typeface="+mn-cs"/>
              </a:rPr>
              <a:t>	</a:t>
            </a:r>
            <a:endParaRPr kumimoji="1" lang="ja-JP" altLang="en-US" sz="16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n-cs"/>
            </a:endParaRPr>
          </a:p>
        </p:txBody>
      </p:sp>
      <p:sp>
        <p:nvSpPr>
          <p:cNvPr id="11" name="正方形/長方形 10">
            <a:extLst>
              <a:ext uri="{FF2B5EF4-FFF2-40B4-BE49-F238E27FC236}">
                <a16:creationId xmlns:a16="http://schemas.microsoft.com/office/drawing/2014/main" id="{541B282E-F743-4E44-B40A-F373BDD3C017}"/>
              </a:ext>
            </a:extLst>
          </p:cNvPr>
          <p:cNvSpPr/>
          <p:nvPr/>
        </p:nvSpPr>
        <p:spPr>
          <a:xfrm>
            <a:off x="4312648" y="3867921"/>
            <a:ext cx="1415772" cy="403957"/>
          </a:xfrm>
          <a:prstGeom prst="rect">
            <a:avLst/>
          </a:prstGeom>
        </p:spPr>
        <p:txBody>
          <a:bodyPr wrap="none">
            <a:spAutoFit/>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FF0000"/>
                </a:solidFill>
                <a:effectLst/>
                <a:uLnTx/>
                <a:uFillTx/>
                <a:latin typeface="HGS明朝B" panose="02020800000000000000" pitchFamily="18" charset="-128"/>
                <a:ea typeface="HGS明朝B" panose="02020800000000000000" pitchFamily="18" charset="-128"/>
                <a:cs typeface="+mn-cs"/>
              </a:rPr>
              <a:t>決算本手続き</a:t>
            </a:r>
          </a:p>
        </p:txBody>
      </p:sp>
      <p:sp>
        <p:nvSpPr>
          <p:cNvPr id="12" name="正方形/長方形 11">
            <a:extLst>
              <a:ext uri="{FF2B5EF4-FFF2-40B4-BE49-F238E27FC236}">
                <a16:creationId xmlns:a16="http://schemas.microsoft.com/office/drawing/2014/main" id="{2BBE5143-4082-4035-9A86-7653A42FA403}"/>
              </a:ext>
            </a:extLst>
          </p:cNvPr>
          <p:cNvSpPr/>
          <p:nvPr/>
        </p:nvSpPr>
        <p:spPr>
          <a:xfrm>
            <a:off x="2560688" y="4297691"/>
            <a:ext cx="5933107" cy="773289"/>
          </a:xfrm>
          <a:prstGeom prst="rect">
            <a:avLst/>
          </a:prstGeom>
        </p:spPr>
        <p:txBody>
          <a:bodyPr wrap="square">
            <a:sp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⑤決算振替手続き</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決算振替仕訳</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a:t>
            </a:r>
          </a:p>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⑥帳簿</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元帳・仕訳帳・補助記入帳・補助元帳</a:t>
            </a:r>
            <a:r>
              <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a:t>
            </a: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の締切り</a:t>
            </a: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p:txBody>
      </p:sp>
      <p:sp>
        <p:nvSpPr>
          <p:cNvPr id="13" name="正方形/長方形 12">
            <a:extLst>
              <a:ext uri="{FF2B5EF4-FFF2-40B4-BE49-F238E27FC236}">
                <a16:creationId xmlns:a16="http://schemas.microsoft.com/office/drawing/2014/main" id="{B7416D60-6887-4CA5-907B-CCA19F6AB646}"/>
              </a:ext>
            </a:extLst>
          </p:cNvPr>
          <p:cNvSpPr/>
          <p:nvPr/>
        </p:nvSpPr>
        <p:spPr>
          <a:xfrm>
            <a:off x="2560687" y="5842963"/>
            <a:ext cx="5285036" cy="403957"/>
          </a:xfrm>
          <a:prstGeom prst="rect">
            <a:avLst/>
          </a:prstGeom>
        </p:spPr>
        <p:txBody>
          <a:bodyPr wrap="square">
            <a:sp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rPr>
              <a:t>⑦貸借対照表、損益計算書、キャッシュフロー計算書</a:t>
            </a:r>
          </a:p>
        </p:txBody>
      </p:sp>
      <p:sp>
        <p:nvSpPr>
          <p:cNvPr id="4" name="正方形/長方形 3">
            <a:extLst>
              <a:ext uri="{FF2B5EF4-FFF2-40B4-BE49-F238E27FC236}">
                <a16:creationId xmlns:a16="http://schemas.microsoft.com/office/drawing/2014/main" id="{4AA4FBAD-361D-4643-ADE1-6A3E151243DC}"/>
              </a:ext>
            </a:extLst>
          </p:cNvPr>
          <p:cNvSpPr/>
          <p:nvPr/>
        </p:nvSpPr>
        <p:spPr>
          <a:xfrm flipH="1">
            <a:off x="1600728" y="1196752"/>
            <a:ext cx="45719" cy="51373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18" name="タイトル 1">
            <a:extLst>
              <a:ext uri="{FF2B5EF4-FFF2-40B4-BE49-F238E27FC236}">
                <a16:creationId xmlns:a16="http://schemas.microsoft.com/office/drawing/2014/main" id="{FB7F7458-E5C4-4043-8145-68B5646B594E}"/>
              </a:ext>
            </a:extLst>
          </p:cNvPr>
          <p:cNvSpPr>
            <a:spLocks noGrp="1"/>
          </p:cNvSpPr>
          <p:nvPr>
            <p:ph type="title"/>
          </p:nvPr>
        </p:nvSpPr>
        <p:spPr>
          <a:xfrm>
            <a:off x="2152650" y="365126"/>
            <a:ext cx="7886700" cy="615603"/>
          </a:xfrm>
        </p:spPr>
        <p:txBody>
          <a:bodyPr/>
          <a:lstStyle/>
          <a:p>
            <a:pPr algn="ctr"/>
            <a:r>
              <a:rPr lang="ja-JP" altLang="en-US" sz="2400" dirty="0">
                <a:solidFill>
                  <a:prstClr val="black"/>
                </a:solidFill>
                <a:latin typeface="HGS明朝B" panose="02020800000000000000" pitchFamily="18" charset="-128"/>
                <a:ea typeface="HGS明朝B" panose="02020800000000000000" pitchFamily="18" charset="-128"/>
              </a:rPr>
              <a:t>第</a:t>
            </a:r>
            <a:r>
              <a:rPr lang="en-US" altLang="ja-JP" sz="2400" dirty="0">
                <a:solidFill>
                  <a:prstClr val="black"/>
                </a:solidFill>
                <a:latin typeface="HGS明朝B" panose="02020800000000000000" pitchFamily="18" charset="-128"/>
                <a:ea typeface="HGS明朝B" panose="02020800000000000000" pitchFamily="18" charset="-128"/>
              </a:rPr>
              <a:t>11</a:t>
            </a:r>
            <a:r>
              <a:rPr lang="ja-JP" altLang="en-US" sz="2400" dirty="0">
                <a:solidFill>
                  <a:prstClr val="black"/>
                </a:solidFill>
                <a:latin typeface="HGS明朝B" panose="02020800000000000000" pitchFamily="18" charset="-128"/>
                <a:ea typeface="HGS明朝B" panose="02020800000000000000" pitchFamily="18" charset="-128"/>
              </a:rPr>
              <a:t>講 決算手続き  　復習 </a:t>
            </a:r>
            <a:r>
              <a:rPr lang="en-US" altLang="ja-JP" sz="2400" dirty="0">
                <a:solidFill>
                  <a:prstClr val="black"/>
                </a:solidFill>
                <a:latin typeface="HGS明朝B" panose="02020800000000000000" pitchFamily="18" charset="-128"/>
                <a:ea typeface="HGS明朝B" panose="02020800000000000000" pitchFamily="18" charset="-128"/>
              </a:rPr>
              <a:t>-2</a:t>
            </a:r>
            <a:endParaRPr lang="ja-JP" altLang="en-US" sz="2400" dirty="0">
              <a:latin typeface="HGS明朝B" panose="02020800000000000000" pitchFamily="18" charset="-128"/>
              <a:ea typeface="HGS明朝B" panose="02020800000000000000" pitchFamily="18" charset="-128"/>
            </a:endParaRPr>
          </a:p>
        </p:txBody>
      </p:sp>
      <p:sp>
        <p:nvSpPr>
          <p:cNvPr id="20" name="テキスト ボックス 19">
            <a:extLst>
              <a:ext uri="{FF2B5EF4-FFF2-40B4-BE49-F238E27FC236}">
                <a16:creationId xmlns:a16="http://schemas.microsoft.com/office/drawing/2014/main" id="{9FA05740-4B61-4FAB-BD46-AEE7AB1E1F76}"/>
              </a:ext>
            </a:extLst>
          </p:cNvPr>
          <p:cNvSpPr txBox="1"/>
          <p:nvPr/>
        </p:nvSpPr>
        <p:spPr>
          <a:xfrm>
            <a:off x="2078856" y="1093034"/>
            <a:ext cx="6096000" cy="369332"/>
          </a:xfrm>
          <a:prstGeom prst="rect">
            <a:avLst/>
          </a:prstGeom>
          <a:noFill/>
        </p:spPr>
        <p:txBody>
          <a:bodyPr wrap="square">
            <a:spAutoFit/>
          </a:bodyPr>
          <a:lstStyle/>
          <a:p>
            <a:pPr>
              <a:defRPr/>
            </a:pPr>
            <a:r>
              <a:rPr lang="en-US" altLang="ja-JP" sz="1800" dirty="0">
                <a:solidFill>
                  <a:srgbClr val="000000"/>
                </a:solidFill>
                <a:latin typeface="HGS明朝B" panose="02020800000000000000" pitchFamily="18" charset="-128"/>
                <a:ea typeface="HGS明朝B" panose="02020800000000000000" pitchFamily="18" charset="-128"/>
              </a:rPr>
              <a:t>3 </a:t>
            </a:r>
            <a:r>
              <a:rPr lang="ja-JP" altLang="en-US" sz="1800" dirty="0">
                <a:solidFill>
                  <a:srgbClr val="000000"/>
                </a:solidFill>
                <a:latin typeface="HGS明朝B" panose="02020800000000000000" pitchFamily="18" charset="-128"/>
                <a:ea typeface="HGS明朝B" panose="02020800000000000000" pitchFamily="18" charset="-128"/>
              </a:rPr>
              <a:t>決算手続き</a:t>
            </a:r>
            <a:r>
              <a:rPr lang="en-US" altLang="ja-JP" sz="1800" dirty="0">
                <a:solidFill>
                  <a:srgbClr val="000000"/>
                </a:solidFill>
                <a:latin typeface="HGS明朝B" panose="02020800000000000000" pitchFamily="18" charset="-128"/>
                <a:ea typeface="HGS明朝B" panose="02020800000000000000" pitchFamily="18" charset="-128"/>
              </a:rPr>
              <a:t>(</a:t>
            </a:r>
            <a:r>
              <a:rPr lang="ja-JP" altLang="en-US" sz="1800" dirty="0">
                <a:solidFill>
                  <a:srgbClr val="000000"/>
                </a:solidFill>
                <a:latin typeface="HGS明朝B" panose="02020800000000000000" pitchFamily="18" charset="-128"/>
                <a:ea typeface="HGS明朝B" panose="02020800000000000000" pitchFamily="18" charset="-128"/>
              </a:rPr>
              <a:t>けっさんてつづき</a:t>
            </a:r>
            <a:r>
              <a:rPr lang="en-US" altLang="ja-JP" sz="1800" dirty="0">
                <a:solidFill>
                  <a:srgbClr val="000000"/>
                </a:solidFill>
                <a:latin typeface="HGS明朝B" panose="02020800000000000000" pitchFamily="18" charset="-128"/>
                <a:ea typeface="HGS明朝B" panose="02020800000000000000" pitchFamily="18" charset="-128"/>
              </a:rPr>
              <a:t>)</a:t>
            </a:r>
          </a:p>
        </p:txBody>
      </p:sp>
    </p:spTree>
    <p:custDataLst>
      <p:tags r:id="rId1"/>
    </p:custDataLst>
    <p:extLst>
      <p:ext uri="{BB962C8B-B14F-4D97-AF65-F5344CB8AC3E}">
        <p14:creationId xmlns:p14="http://schemas.microsoft.com/office/powerpoint/2010/main" val="135102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xEl>
                                              <p:pRg st="0" end="0"/>
                                            </p:txEl>
                                          </p:spTgt>
                                        </p:tgtEl>
                                        <p:attrNameLst>
                                          <p:attrName>style.visibility</p:attrName>
                                        </p:attrNameLst>
                                      </p:cBhvr>
                                      <p:to>
                                        <p:strVal val="visible"/>
                                      </p:to>
                                    </p:set>
                                    <p:animEffect transition="in" filter="fade">
                                      <p:cBhvr>
                                        <p:cTn id="41" dur="500"/>
                                        <p:tgtEl>
                                          <p:spTgt spid="9">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9">
                                            <p:txEl>
                                              <p:pRg st="1" end="1"/>
                                            </p:txEl>
                                          </p:spTgt>
                                        </p:tgtEl>
                                        <p:attrNameLst>
                                          <p:attrName>style.visibility</p:attrName>
                                        </p:attrNameLst>
                                      </p:cBhvr>
                                      <p:to>
                                        <p:strVal val="visible"/>
                                      </p:to>
                                    </p:set>
                                    <p:animEffect transition="in" filter="fade">
                                      <p:cBhvr>
                                        <p:cTn id="46" dur="500"/>
                                        <p:tgtEl>
                                          <p:spTgt spid="9">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animEffect transition="in" filter="fade">
                                      <p:cBhvr>
                                        <p:cTn id="51" dur="500"/>
                                        <p:tgtEl>
                                          <p:spTgt spid="9">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9">
                                            <p:txEl>
                                              <p:pRg st="3" end="3"/>
                                            </p:txEl>
                                          </p:spTgt>
                                        </p:tgtEl>
                                        <p:attrNameLst>
                                          <p:attrName>style.visibility</p:attrName>
                                        </p:attrNameLst>
                                      </p:cBhvr>
                                      <p:to>
                                        <p:strVal val="visible"/>
                                      </p:to>
                                    </p:set>
                                    <p:animEffect transition="in" filter="fade">
                                      <p:cBhvr>
                                        <p:cTn id="56" dur="500"/>
                                        <p:tgtEl>
                                          <p:spTgt spid="9">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2">
                                            <p:txEl>
                                              <p:pRg st="0" end="0"/>
                                            </p:txEl>
                                          </p:spTgt>
                                        </p:tgtEl>
                                        <p:attrNameLst>
                                          <p:attrName>style.visibility</p:attrName>
                                        </p:attrNameLst>
                                      </p:cBhvr>
                                      <p:to>
                                        <p:strVal val="visible"/>
                                      </p:to>
                                    </p:set>
                                    <p:animEffect transition="in" filter="fade">
                                      <p:cBhvr>
                                        <p:cTn id="61" dur="500"/>
                                        <p:tgtEl>
                                          <p:spTgt spid="12">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2">
                                            <p:txEl>
                                              <p:pRg st="1" end="1"/>
                                            </p:txEl>
                                          </p:spTgt>
                                        </p:tgtEl>
                                        <p:attrNameLst>
                                          <p:attrName>style.visibility</p:attrName>
                                        </p:attrNameLst>
                                      </p:cBhvr>
                                      <p:to>
                                        <p:strVal val="visible"/>
                                      </p:to>
                                    </p:set>
                                    <p:animEffect transition="in" filter="fade">
                                      <p:cBhvr>
                                        <p:cTn id="66" dur="500"/>
                                        <p:tgtEl>
                                          <p:spTgt spid="12">
                                            <p:txEl>
                                              <p:pRg st="1" end="1"/>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uiExpand="1" build="p"/>
      <p:bldP spid="10" grpId="0"/>
      <p:bldP spid="11" grpId="0"/>
      <p:bldP spid="12" grpId="0" build="p"/>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2650" y="424298"/>
            <a:ext cx="7886700" cy="1199417"/>
          </a:xfrm>
        </p:spPr>
        <p:txBody>
          <a:bodyPr/>
          <a:lstStyle/>
          <a:p>
            <a:pPr algn="ctr" eaLnBrk="1" fontAlgn="auto" hangingPunct="1">
              <a:lnSpc>
                <a:spcPct val="100000"/>
              </a:lnSpc>
              <a:spcBef>
                <a:spcPct val="20000"/>
              </a:spcBef>
              <a:spcAft>
                <a:spcPts val="0"/>
              </a:spcAft>
              <a:defRPr/>
            </a:pPr>
            <a:r>
              <a:rPr lang="ja-JP" altLang="en-US" sz="2400" dirty="0">
                <a:latin typeface="HGS明朝B" panose="02020800000000000000" pitchFamily="18" charset="-128"/>
                <a:ea typeface="HGS明朝B" panose="02020800000000000000" pitchFamily="18" charset="-128"/>
                <a:cs typeface="+mn-cs"/>
              </a:rPr>
              <a:t>第</a:t>
            </a:r>
            <a:r>
              <a:rPr lang="en-US" altLang="ja-JP" sz="2400" dirty="0">
                <a:latin typeface="HGS明朝B" panose="02020800000000000000" pitchFamily="18" charset="-128"/>
                <a:ea typeface="HGS明朝B" panose="02020800000000000000" pitchFamily="18" charset="-128"/>
                <a:cs typeface="+mn-cs"/>
              </a:rPr>
              <a:t>12</a:t>
            </a:r>
            <a:r>
              <a:rPr lang="ja-JP" altLang="en-US" sz="2400" dirty="0">
                <a:latin typeface="HGS明朝B" panose="02020800000000000000" pitchFamily="18" charset="-128"/>
                <a:ea typeface="HGS明朝B" panose="02020800000000000000" pitchFamily="18" charset="-128"/>
                <a:cs typeface="+mn-cs"/>
              </a:rPr>
              <a:t>講 減価償却</a:t>
            </a:r>
            <a:br>
              <a:rPr lang="en-US" altLang="ja-JP" sz="2400" dirty="0">
                <a:latin typeface="HGS明朝B" panose="02020800000000000000" pitchFamily="18" charset="-128"/>
                <a:ea typeface="HGS明朝B" panose="02020800000000000000" pitchFamily="18" charset="-128"/>
                <a:cs typeface="+mn-cs"/>
              </a:rPr>
            </a:br>
            <a:r>
              <a:rPr lang="ja-JP" altLang="en-US" sz="2400" dirty="0">
                <a:solidFill>
                  <a:prstClr val="black"/>
                </a:solidFill>
                <a:latin typeface="HGS明朝B" panose="02020800000000000000" pitchFamily="18" charset="-128"/>
                <a:ea typeface="HGS明朝B" panose="02020800000000000000" pitchFamily="18" charset="-128"/>
                <a:cs typeface="+mn-cs"/>
              </a:rPr>
              <a:t>学習内容</a:t>
            </a:r>
            <a:endParaRPr lang="en-US" altLang="ja-JP" sz="2400" kern="100" dirty="0">
              <a:latin typeface="HGS明朝B" panose="02020800000000000000" pitchFamily="18" charset="-128"/>
              <a:ea typeface="HGS明朝B" panose="02020800000000000000" pitchFamily="18" charset="-128"/>
              <a:cs typeface="Times New Roman" panose="02020603050405020304" pitchFamily="18" charset="0"/>
            </a:endParaRPr>
          </a:p>
        </p:txBody>
      </p:sp>
      <p:sp>
        <p:nvSpPr>
          <p:cNvPr id="3" name="フッター プレースホルダー 2">
            <a:extLst>
              <a:ext uri="{FF2B5EF4-FFF2-40B4-BE49-F238E27FC236}">
                <a16:creationId xmlns:a16="http://schemas.microsoft.com/office/drawing/2014/main" id="{505F5437-EB48-4F70-B1ED-4E4EDB3D17A4}"/>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4" name="スライド番号プレースホルダー 3">
            <a:extLst>
              <a:ext uri="{FF2B5EF4-FFF2-40B4-BE49-F238E27FC236}">
                <a16:creationId xmlns:a16="http://schemas.microsoft.com/office/drawing/2014/main" id="{1A3E1E2D-73B2-40B8-AE78-DE85EDA731EF}"/>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95C7A7A-8399-49F7-B24A-252189340CD8}" type="slidenum">
              <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C6A893A9-BD25-4932-ACCF-28E84318F7F0}"/>
              </a:ext>
            </a:extLst>
          </p:cNvPr>
          <p:cNvSpPr txBox="1"/>
          <p:nvPr/>
        </p:nvSpPr>
        <p:spPr>
          <a:xfrm>
            <a:off x="2598743" y="2060848"/>
            <a:ext cx="6187841" cy="3358612"/>
          </a:xfrm>
          <a:prstGeom prst="rect">
            <a:avLst/>
          </a:prstGeom>
          <a:noFill/>
        </p:spPr>
        <p:txBody>
          <a:bodyPr wrap="square">
            <a:spAutoFit/>
          </a:bodyPr>
          <a:lstStyle/>
          <a:p>
            <a:pPr marL="0" marR="0" lvl="0" indent="0" algn="just" defTabSz="914400" rtl="0" eaLnBrk="0" fontAlgn="base" latinLnBrk="0" hangingPunct="0">
              <a:lnSpc>
                <a:spcPct val="150000"/>
              </a:lnSpc>
              <a:spcBef>
                <a:spcPct val="0"/>
              </a:spcBef>
              <a:spcAft>
                <a:spcPct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第</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12</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講減価償却</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では</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、減価償却の基礎的事項を学習します。</a:t>
            </a:r>
          </a:p>
          <a:p>
            <a:pPr marL="0" marR="0" lvl="0" indent="0" algn="just" defTabSz="914400" rtl="0" eaLnBrk="0" fontAlgn="base" latinLnBrk="0" hangingPunct="0">
              <a:lnSpc>
                <a:spcPct val="150000"/>
              </a:lnSpc>
              <a:spcBef>
                <a:spcPct val="0"/>
              </a:spcBef>
              <a:spcAft>
                <a:spcPct val="0"/>
              </a:spcAft>
              <a:buClrTx/>
              <a:buSzTx/>
              <a:buFontTx/>
              <a:buNone/>
              <a:tabLst/>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1</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4</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と</a:t>
            </a: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6</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では、減価償却の必要性と具体的な計算方法と記帳方法を学びます。</a:t>
            </a: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どの学習項目も実務知識として基礎的なものです。</a:t>
            </a:r>
            <a:endPar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defRPr/>
            </a:pPr>
            <a:r>
              <a:rPr kumimoji="1" lang="en-US"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5</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では、固定資産台帳の記載方法を学びます。固定資産が多くある場合に、これらを整然と管理するのに役立ちます。</a:t>
            </a: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a:p>
            <a:pPr lvl="0" algn="just">
              <a:lnSpc>
                <a:spcPct val="150000"/>
              </a:lnSpc>
              <a:defRPr/>
            </a:pPr>
            <a:r>
              <a:rPr lang="ja-JP" altLang="ja-JP" sz="1600" kern="100" dirty="0">
                <a:solidFill>
                  <a:prstClr val="black"/>
                </a:solidFill>
                <a:latin typeface="HGS明朝B" panose="02020800000000000000" pitchFamily="18" charset="-128"/>
                <a:ea typeface="HGS明朝B" panose="02020800000000000000" pitchFamily="18" charset="-128"/>
                <a:cs typeface="Times New Roman" panose="02020603050405020304" pitchFamily="18" charset="0"/>
              </a:rPr>
              <a:t>減価償却</a:t>
            </a:r>
            <a:r>
              <a:rPr lang="ja-JP" altLang="en-US" sz="1600" kern="100" dirty="0">
                <a:solidFill>
                  <a:prstClr val="black"/>
                </a:solidFill>
                <a:latin typeface="HGS明朝B" panose="02020800000000000000" pitchFamily="18" charset="-128"/>
                <a:ea typeface="HGS明朝B" panose="02020800000000000000" pitchFamily="18" charset="-128"/>
                <a:cs typeface="Times New Roman" panose="02020603050405020304" pitchFamily="18" charset="0"/>
              </a:rPr>
              <a:t>の</a:t>
            </a:r>
            <a:r>
              <a:rPr lang="ja-JP" altLang="ja-JP" sz="1600" kern="100" dirty="0">
                <a:solidFill>
                  <a:prstClr val="black"/>
                </a:solidFill>
                <a:latin typeface="HGS明朝B" panose="02020800000000000000" pitchFamily="18" charset="-128"/>
                <a:ea typeface="HGS明朝B" panose="02020800000000000000" pitchFamily="18" charset="-128"/>
                <a:cs typeface="Times New Roman" panose="02020603050405020304" pitchFamily="18" charset="0"/>
              </a:rPr>
              <a:t>実務では</a:t>
            </a:r>
            <a:r>
              <a:rPr lang="ja-JP" altLang="en-US" sz="1600" kern="100" dirty="0">
                <a:solidFill>
                  <a:prstClr val="black"/>
                </a:solidFill>
                <a:latin typeface="HGS明朝B" panose="02020800000000000000" pitchFamily="18" charset="-128"/>
                <a:ea typeface="HGS明朝B" panose="02020800000000000000" pitchFamily="18" charset="-128"/>
                <a:cs typeface="Times New Roman" panose="02020603050405020304" pitchFamily="18" charset="0"/>
              </a:rPr>
              <a:t>、取扱い固定資産の分類が複雑で</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また</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金額も多額になることが多く、経営活動に重要な影響を与えます。</a:t>
            </a: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a:p>
            <a:pPr marL="0" marR="0" lvl="0" indent="0" algn="just" defTabSz="914400" rtl="0" eaLnBrk="0" fontAlgn="base" latinLnBrk="0" hangingPunct="0">
              <a:lnSpc>
                <a:spcPct val="150000"/>
              </a:lnSpc>
              <a:spcBef>
                <a:spcPct val="0"/>
              </a:spcBef>
              <a:spcAft>
                <a:spcPct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実務では重要な</a:t>
            </a:r>
            <a:r>
              <a:rPr kumimoji="1" lang="ja-JP" altLang="en-US"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管理</a:t>
            </a:r>
            <a:r>
              <a:rPr kumimoji="1" lang="ja-JP" altLang="ja-JP" sz="16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項目なので、しっかりと学習しましょう。</a:t>
            </a:r>
            <a:endParaRPr kumimoji="1" lang="en-US" altLang="ja-JP" sz="16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n-cs"/>
            </a:endParaRPr>
          </a:p>
        </p:txBody>
      </p:sp>
      <p:sp>
        <p:nvSpPr>
          <p:cNvPr id="5" name="正方形/長方形 4">
            <a:extLst>
              <a:ext uri="{FF2B5EF4-FFF2-40B4-BE49-F238E27FC236}">
                <a16:creationId xmlns:a16="http://schemas.microsoft.com/office/drawing/2014/main" id="{7482E672-C3B9-4415-A51D-E9CEB41F46BB}"/>
              </a:ext>
            </a:extLst>
          </p:cNvPr>
          <p:cNvSpPr/>
          <p:nvPr/>
        </p:nvSpPr>
        <p:spPr>
          <a:xfrm>
            <a:off x="1919536" y="2060848"/>
            <a:ext cx="45719" cy="3358612"/>
          </a:xfrm>
          <a:prstGeom prst="rect">
            <a:avLst/>
          </a:prstGeom>
          <a:solidFill>
            <a:schemeClr val="accent6">
              <a:lumMod val="60000"/>
              <a:lumOff val="40000"/>
            </a:schemeClr>
          </a:solidFill>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Tree>
    <p:custDataLst>
      <p:tags r:id="rId1"/>
    </p:custDataLst>
    <p:extLst>
      <p:ext uri="{BB962C8B-B14F-4D97-AF65-F5344CB8AC3E}">
        <p14:creationId xmlns:p14="http://schemas.microsoft.com/office/powerpoint/2010/main" val="2767111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2">
            <a:extLst>
              <a:ext uri="{FF2B5EF4-FFF2-40B4-BE49-F238E27FC236}">
                <a16:creationId xmlns:a16="http://schemas.microsoft.com/office/drawing/2014/main" id="{32B1EEF5-6409-446F-848A-20955A1EF1F9}"/>
              </a:ext>
            </a:extLst>
          </p:cNvPr>
          <p:cNvSpPr>
            <a:spLocks noGrp="1"/>
          </p:cNvSpPr>
          <p:nvPr>
            <p:ph type="ftr" sz="quarter" idx="11"/>
          </p:nvPr>
        </p:nvSpPr>
        <p:spPr>
          <a:xfrm>
            <a:off x="2351584" y="6356351"/>
            <a:ext cx="7056784" cy="365125"/>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社長の実践経営講座　</a:t>
            </a:r>
            <a:r>
              <a:rPr kumimoji="1" lang="en-US" altLang="ja-JP"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 </a:t>
            </a:r>
            <a:r>
              <a:rPr kumimoji="1" lang="ja-JP" altLang="en-US" sz="900" b="0" i="0" u="none" strike="noStrike" kern="1200" cap="none" spc="0" normalizeH="0" baseline="0" noProof="0">
                <a:ln>
                  <a:noFill/>
                </a:ln>
                <a:solidFill>
                  <a:prstClr val="black">
                    <a:tint val="75000"/>
                  </a:prstClr>
                </a:solidFill>
                <a:effectLst/>
                <a:uLnTx/>
                <a:uFillTx/>
                <a:latin typeface="SimSun" panose="02010600030101010101" pitchFamily="2" charset="-122"/>
                <a:ea typeface="SimSun" panose="02010600030101010101" pitchFamily="2" charset="-122"/>
                <a:cs typeface="+mn-cs"/>
              </a:rPr>
              <a:t>国際会計コンソーシアム</a:t>
            </a:r>
            <a:endParaRPr kumimoji="1" lang="en-US" altLang="ja-JP" sz="900" b="0" i="0" u="none" strike="noStrike" kern="1200" cap="none" spc="0" normalizeH="0" baseline="0" noProof="0" dirty="0">
              <a:ln>
                <a:noFill/>
              </a:ln>
              <a:solidFill>
                <a:prstClr val="black">
                  <a:tint val="75000"/>
                </a:prstClr>
              </a:solidFill>
              <a:effectLst/>
              <a:uLnTx/>
              <a:uFillTx/>
              <a:latin typeface="SimSun" panose="02010600030101010101" pitchFamily="2" charset="-122"/>
              <a:ea typeface="SimSun" panose="02010600030101010101" pitchFamily="2" charset="-122"/>
              <a:cs typeface="+mn-cs"/>
            </a:endParaRPr>
          </a:p>
        </p:txBody>
      </p:sp>
      <p:sp>
        <p:nvSpPr>
          <p:cNvPr id="3" name="スライド番号プレースホルダー 2">
            <a:extLst>
              <a:ext uri="{FF2B5EF4-FFF2-40B4-BE49-F238E27FC236}">
                <a16:creationId xmlns:a16="http://schemas.microsoft.com/office/drawing/2014/main" id="{65C870AE-7082-4536-9012-A804B4D29B8F}"/>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C30C812-0F45-4744-8703-5C00F42A8AB0}" type="slidenum">
              <a:rPr kumimoji="0" lang="en-US" altLang="ja-JP" sz="900" b="0" i="0" u="none" strike="noStrike" kern="1200" cap="none" spc="0" normalizeH="0" baseline="0" noProof="0">
                <a:ln>
                  <a:noFill/>
                </a:ln>
                <a:solidFill>
                  <a:prstClr val="black">
                    <a:tint val="75000"/>
                  </a:prstClr>
                </a:solidFill>
                <a:effectLst/>
                <a:uLnTx/>
                <a:uFillTx/>
                <a:latin typeface="Calibri" panose="020F0502020204030204" pitchFamily="34" charset="0"/>
                <a:ea typeface="HGS明朝B" panose="02020800000000000000" pitchFamily="18"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altLang="ja-JP" sz="900" b="0" i="0" u="none" strike="noStrike" kern="1200" cap="none" spc="0" normalizeH="0" baseline="0" noProof="0">
              <a:ln>
                <a:noFill/>
              </a:ln>
              <a:solidFill>
                <a:prstClr val="black">
                  <a:tint val="75000"/>
                </a:prstClr>
              </a:solidFill>
              <a:effectLst/>
              <a:uLnTx/>
              <a:uFillTx/>
              <a:latin typeface="Calibri" panose="020F0502020204030204" pitchFamily="34" charset="0"/>
              <a:ea typeface="HGS明朝B" panose="02020800000000000000" pitchFamily="18" charset="-128"/>
              <a:cs typeface="+mn-cs"/>
            </a:endParaRPr>
          </a:p>
        </p:txBody>
      </p:sp>
      <p:sp>
        <p:nvSpPr>
          <p:cNvPr id="5" name="Rectangle 2">
            <a:extLst>
              <a:ext uri="{FF2B5EF4-FFF2-40B4-BE49-F238E27FC236}">
                <a16:creationId xmlns:a16="http://schemas.microsoft.com/office/drawing/2014/main" id="{391C6027-3F8D-418E-B475-9AFAD3DFAD9E}"/>
              </a:ext>
            </a:extLst>
          </p:cNvPr>
          <p:cNvSpPr txBox="1">
            <a:spLocks noChangeArrowheads="1"/>
          </p:cNvSpPr>
          <p:nvPr/>
        </p:nvSpPr>
        <p:spPr>
          <a:xfrm>
            <a:off x="893280" y="2492896"/>
            <a:ext cx="2158987" cy="155479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a:lstStyle>
          <a:p>
            <a:pPr marL="0" marR="0" lvl="0" indent="0" algn="ctr" defTabSz="914400" rtl="0" eaLnBrk="0" fontAlgn="base" latinLnBrk="0" hangingPunct="0">
              <a:lnSpc>
                <a:spcPct val="100000"/>
              </a:lnSpc>
              <a:spcBef>
                <a:spcPts val="600"/>
              </a:spcBef>
              <a:spcAft>
                <a:spcPct val="0"/>
              </a:spcAft>
              <a:buClrTx/>
              <a:buSzTx/>
              <a:buFontTx/>
              <a:buNone/>
              <a:tabLst/>
              <a:defRPr/>
            </a:pPr>
            <a:r>
              <a:rPr kumimoji="1" lang="zh-TW" altLang="en-US"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第</a:t>
            </a:r>
            <a:r>
              <a:rPr kumimoji="1" lang="en-US" altLang="zh-TW"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12</a:t>
            </a:r>
            <a:r>
              <a:rPr kumimoji="1" lang="zh-TW" altLang="en-US"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講 </a:t>
            </a:r>
            <a:endParaRPr kumimoji="1" lang="en-US" altLang="zh-TW"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1" lang="zh-TW" altLang="en-US" sz="2400" b="0" i="0" u="none" strike="noStrike" kern="12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mj-cs"/>
              </a:rPr>
              <a:t>減価償却</a:t>
            </a:r>
            <a:endParaRPr kumimoji="1" lang="en-US" altLang="ja-JP" sz="2400" b="0" i="0" u="none" strike="noStrike" kern="1200" cap="none" spc="0" normalizeH="0" baseline="0" noProof="0" dirty="0">
              <a:ln>
                <a:noFill/>
              </a:ln>
              <a:solidFill>
                <a:srgbClr val="002060"/>
              </a:solidFill>
              <a:effectLst/>
              <a:uLnTx/>
              <a:uFillTx/>
              <a:latin typeface="HGS明朝B" panose="02020800000000000000" pitchFamily="18" charset="-128"/>
              <a:ea typeface="HGS明朝B" panose="02020800000000000000" pitchFamily="18" charset="-128"/>
              <a:cs typeface="+mj-cs"/>
            </a:endParaRPr>
          </a:p>
        </p:txBody>
      </p:sp>
      <p:sp>
        <p:nvSpPr>
          <p:cNvPr id="6" name="テキスト ボックス 5">
            <a:extLst>
              <a:ext uri="{FF2B5EF4-FFF2-40B4-BE49-F238E27FC236}">
                <a16:creationId xmlns:a16="http://schemas.microsoft.com/office/drawing/2014/main" id="{963EE1EC-7413-46CA-946C-CD8D15AB7971}"/>
              </a:ext>
            </a:extLst>
          </p:cNvPr>
          <p:cNvSpPr txBox="1"/>
          <p:nvPr/>
        </p:nvSpPr>
        <p:spPr>
          <a:xfrm>
            <a:off x="4319443" y="1772816"/>
            <a:ext cx="5472608" cy="3212867"/>
          </a:xfrm>
          <a:prstGeom prst="rect">
            <a:avLst/>
          </a:prstGeom>
          <a:noFill/>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1 </a:t>
            </a: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減価償却</a:t>
            </a: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 (</a:t>
            </a: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げんかしょうきゃく</a:t>
            </a: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 </a:t>
            </a:r>
          </a:p>
          <a:p>
            <a:pPr marL="0" marR="0" lvl="0" indent="0" algn="l" defTabSz="685800" rtl="0" eaLnBrk="0" fontAlgn="base" latinLnBrk="0" hangingPunct="0">
              <a:lnSpc>
                <a:spcPct val="150000"/>
              </a:lnSpc>
              <a:spcBef>
                <a:spcPct val="0"/>
              </a:spcBef>
              <a:spcAft>
                <a:spcPct val="0"/>
              </a:spcAft>
              <a:buClrTx/>
              <a:buSzTx/>
              <a:buFontTx/>
              <a:buNone/>
              <a:tabLst/>
              <a:defRPr/>
            </a:pP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2 </a:t>
            </a: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減価償却の計算要素</a:t>
            </a:r>
            <a:endPar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endParaRPr>
          </a:p>
          <a:p>
            <a:pPr marL="0" marR="0" lvl="0" indent="0" algn="l" defTabSz="685800" rtl="0" eaLnBrk="0" fontAlgn="base" latinLnBrk="0" hangingPunct="0">
              <a:lnSpc>
                <a:spcPct val="150000"/>
              </a:lnSpc>
              <a:spcBef>
                <a:spcPct val="0"/>
              </a:spcBef>
              <a:spcAft>
                <a:spcPct val="0"/>
              </a:spcAft>
              <a:buClrTx/>
              <a:buSzTx/>
              <a:buFontTx/>
              <a:buNone/>
              <a:tabLst/>
              <a:defRPr/>
            </a:pP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　</a:t>
            </a: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 (</a:t>
            </a: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げんかしょうきゃくのけいさんようそ</a:t>
            </a: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 </a:t>
            </a:r>
          </a:p>
          <a:p>
            <a:pPr marL="0" marR="0" lvl="0" indent="0" algn="l" defTabSz="685800" rtl="0" eaLnBrk="0" fontAlgn="base" latinLnBrk="0" hangingPunct="0">
              <a:lnSpc>
                <a:spcPct val="150000"/>
              </a:lnSpc>
              <a:spcBef>
                <a:spcPct val="0"/>
              </a:spcBef>
              <a:spcAft>
                <a:spcPct val="0"/>
              </a:spcAft>
              <a:buClrTx/>
              <a:buSzTx/>
              <a:buFontTx/>
              <a:buNone/>
              <a:tabLst/>
              <a:defRPr/>
            </a:pP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3 </a:t>
            </a: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減価償却の計算方法</a:t>
            </a:r>
            <a:endPar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endParaRPr>
          </a:p>
          <a:p>
            <a:pPr marL="0" marR="0" lvl="0" indent="0" algn="l" defTabSz="685800" rtl="0" eaLnBrk="0" fontAlgn="base" latinLnBrk="0" hangingPunct="0">
              <a:lnSpc>
                <a:spcPct val="150000"/>
              </a:lnSpc>
              <a:spcBef>
                <a:spcPct val="0"/>
              </a:spcBef>
              <a:spcAft>
                <a:spcPct val="0"/>
              </a:spcAft>
              <a:buClrTx/>
              <a:buSzTx/>
              <a:buFontTx/>
              <a:buNone/>
              <a:tabLst/>
              <a:defRPr/>
            </a:pP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　</a:t>
            </a: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 (</a:t>
            </a: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げんかしょうきゃくのけいさんほうほう</a:t>
            </a: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 </a:t>
            </a:r>
          </a:p>
          <a:p>
            <a:pPr marL="0" marR="0" lvl="0" indent="0" algn="l" defTabSz="685800" rtl="0" eaLnBrk="0" fontAlgn="base" latinLnBrk="0" hangingPunct="0">
              <a:lnSpc>
                <a:spcPct val="150000"/>
              </a:lnSpc>
              <a:spcBef>
                <a:spcPct val="0"/>
              </a:spcBef>
              <a:spcAft>
                <a:spcPct val="0"/>
              </a:spcAft>
              <a:buClrTx/>
              <a:buSzTx/>
              <a:buFontTx/>
              <a:buNone/>
              <a:tabLst/>
              <a:defRPr/>
            </a:pP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4 </a:t>
            </a: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記帳方法</a:t>
            </a: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 (</a:t>
            </a:r>
            <a:r>
              <a:rPr kumimoji="1" lang="ja-JP" altLang="en-US"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きちょうほうほう</a:t>
            </a:r>
            <a:r>
              <a:rPr kumimoji="1" lang="en-US" altLang="ja-JP" b="0" i="0" u="none" strike="noStrike" kern="1200" cap="none" spc="0" normalizeH="0" baseline="0" noProof="0" dirty="0">
                <a:ln>
                  <a:noFill/>
                </a:ln>
                <a:effectLst/>
                <a:uLnTx/>
                <a:uFillTx/>
                <a:latin typeface="HGS明朝B" panose="02020800000000000000" pitchFamily="18" charset="-128"/>
                <a:ea typeface="HGS明朝B" panose="02020800000000000000" pitchFamily="18" charset="-128"/>
              </a:rPr>
              <a:t>)</a:t>
            </a:r>
            <a:endParaRPr lang="en-US" altLang="ja-JP" dirty="0">
              <a:latin typeface="HGS明朝B" panose="02020800000000000000" pitchFamily="18" charset="-128"/>
              <a:ea typeface="HGS明朝B" panose="02020800000000000000" pitchFamily="18" charset="-128"/>
            </a:endParaRPr>
          </a:p>
          <a:p>
            <a:pPr lvl="0" defTabSz="685800">
              <a:lnSpc>
                <a:spcPct val="150000"/>
              </a:lnSpc>
              <a:defRPr/>
            </a:pPr>
            <a:r>
              <a:rPr lang="en-US" altLang="ja-JP" dirty="0">
                <a:latin typeface="HGS明朝B" panose="02020800000000000000" pitchFamily="18" charset="-128"/>
                <a:ea typeface="HGS明朝B" panose="02020800000000000000" pitchFamily="18" charset="-128"/>
              </a:rPr>
              <a:t>5 </a:t>
            </a:r>
            <a:r>
              <a:rPr lang="ja-JP" altLang="en-US" dirty="0">
                <a:latin typeface="HGS明朝B" panose="02020800000000000000" pitchFamily="18" charset="-128"/>
                <a:ea typeface="HGS明朝B" panose="02020800000000000000" pitchFamily="18" charset="-128"/>
              </a:rPr>
              <a:t>固定資産台帳</a:t>
            </a:r>
            <a:r>
              <a:rPr lang="en-US" altLang="ja-JP" dirty="0">
                <a:latin typeface="HGS明朝B" panose="02020800000000000000" pitchFamily="18" charset="-128"/>
                <a:ea typeface="HGS明朝B" panose="02020800000000000000" pitchFamily="18" charset="-128"/>
              </a:rPr>
              <a:t> (</a:t>
            </a:r>
            <a:r>
              <a:rPr lang="ja-JP" altLang="en-US" dirty="0">
                <a:latin typeface="HGS明朝B" panose="02020800000000000000" pitchFamily="18" charset="-128"/>
                <a:ea typeface="HGS明朝B" panose="02020800000000000000" pitchFamily="18" charset="-128"/>
              </a:rPr>
              <a:t>こていしさんだいちょう</a:t>
            </a:r>
            <a:r>
              <a:rPr lang="en-US" altLang="ja-JP" dirty="0">
                <a:latin typeface="HGS明朝B" panose="02020800000000000000" pitchFamily="18" charset="-128"/>
                <a:ea typeface="HGS明朝B" panose="02020800000000000000" pitchFamily="18" charset="-128"/>
              </a:rPr>
              <a:t>) </a:t>
            </a:r>
          </a:p>
          <a:p>
            <a:pPr lvl="0" defTabSz="685800">
              <a:lnSpc>
                <a:spcPct val="150000"/>
              </a:lnSpc>
              <a:defRPr/>
            </a:pPr>
            <a:r>
              <a:rPr lang="en-US" altLang="ja-JP" dirty="0">
                <a:latin typeface="HGS明朝B" panose="02020800000000000000" pitchFamily="18" charset="-128"/>
                <a:ea typeface="HGS明朝B" panose="02020800000000000000" pitchFamily="18" charset="-128"/>
              </a:rPr>
              <a:t>6 </a:t>
            </a:r>
            <a:r>
              <a:rPr lang="ja-JP" altLang="en-US" dirty="0">
                <a:latin typeface="HGS明朝B" panose="02020800000000000000" pitchFamily="18" charset="-128"/>
                <a:ea typeface="HGS明朝B" panose="02020800000000000000" pitchFamily="18" charset="-128"/>
              </a:rPr>
              <a:t>固定資産の売却</a:t>
            </a:r>
            <a:r>
              <a:rPr lang="en-US" altLang="ja-JP" dirty="0">
                <a:latin typeface="HGS明朝B" panose="02020800000000000000" pitchFamily="18" charset="-128"/>
                <a:ea typeface="HGS明朝B" panose="02020800000000000000" pitchFamily="18" charset="-128"/>
              </a:rPr>
              <a:t> (</a:t>
            </a:r>
            <a:r>
              <a:rPr lang="ja-JP" altLang="en-US" dirty="0">
                <a:latin typeface="HGS明朝B" panose="02020800000000000000" pitchFamily="18" charset="-128"/>
                <a:ea typeface="HGS明朝B" panose="02020800000000000000" pitchFamily="18" charset="-128"/>
              </a:rPr>
              <a:t>こていしさんのばいきゃく</a:t>
            </a:r>
            <a:r>
              <a:rPr lang="en-US" altLang="ja-JP" dirty="0">
                <a:latin typeface="HGS明朝B" panose="02020800000000000000" pitchFamily="18" charset="-128"/>
                <a:ea typeface="HGS明朝B" panose="02020800000000000000" pitchFamily="18" charset="-128"/>
              </a:rPr>
              <a:t>) </a:t>
            </a:r>
            <a:endParaRPr kumimoji="1" lang="en-US" altLang="ja-JP" b="0" i="0" u="none" strike="noStrike" kern="100" cap="none" spc="0" normalizeH="0" baseline="0" noProof="0" dirty="0">
              <a:ln>
                <a:noFill/>
              </a:ln>
              <a:effectLst/>
              <a:uLnTx/>
              <a:uFillTx/>
              <a:latin typeface="HGS明朝B" panose="02020800000000000000" pitchFamily="18" charset="-128"/>
              <a:ea typeface="HGS明朝B" panose="02020800000000000000" pitchFamily="18"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3C80091A-A329-4ECB-A087-E4F4DBADE031}"/>
              </a:ext>
            </a:extLst>
          </p:cNvPr>
          <p:cNvSpPr/>
          <p:nvPr/>
        </p:nvSpPr>
        <p:spPr>
          <a:xfrm>
            <a:off x="3647728" y="1772816"/>
            <a:ext cx="45719" cy="3212867"/>
          </a:xfrm>
          <a:prstGeom prst="rect">
            <a:avLst/>
          </a:prstGeom>
          <a:solidFill>
            <a:srgbClr val="0070C0"/>
          </a:solidFill>
          <a:ln w="9525" cap="flat" cmpd="sng" algn="ctr">
            <a:solidFill>
              <a:srgbClr val="2FA3EE">
                <a:shade val="60000"/>
              </a:srgbClr>
            </a:solidFill>
            <a:prstDash val="solid"/>
          </a:ln>
          <a:effectLst>
            <a:outerShdw blurRad="50800" dist="25400" dir="5400000" rotWithShape="0">
              <a:srgbClr val="000000">
                <a:alpha val="28000"/>
              </a:srgbClr>
            </a:outerShdw>
          </a:effectLst>
          <a:scene3d>
            <a:camera prst="orthographicFront"/>
            <a:lightRig rig="threePt" dir="t"/>
          </a:scene3d>
          <a:sp3d>
            <a:bevelT/>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Tw Cen MT" panose="020B0602020104020603"/>
              <a:ea typeface="ＭＳ Ｐゴシック" panose="020B0600070205080204" pitchFamily="50" charset="-128"/>
              <a:cs typeface="+mn-cs"/>
            </a:endParaRPr>
          </a:p>
        </p:txBody>
      </p:sp>
    </p:spTree>
    <p:custDataLst>
      <p:tags r:id="rId1"/>
    </p:custDataLst>
    <p:extLst>
      <p:ext uri="{BB962C8B-B14F-4D97-AF65-F5344CB8AC3E}">
        <p14:creationId xmlns:p14="http://schemas.microsoft.com/office/powerpoint/2010/main" val="179216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30598" y="908720"/>
            <a:ext cx="7293795" cy="720080"/>
          </a:xfrm>
        </p:spPr>
        <p:txBody>
          <a:bodyPr>
            <a:noAutofit/>
          </a:bodyPr>
          <a:lstStyle/>
          <a:p>
            <a:pPr algn="ctr"/>
            <a:r>
              <a:rPr lang="zh-TW" altLang="en-US" sz="2400" dirty="0">
                <a:latin typeface="HGS明朝B" panose="02020800000000000000" pitchFamily="18" charset="-128"/>
                <a:ea typeface="HGS明朝B" panose="02020800000000000000" pitchFamily="18" charset="-128"/>
                <a:cs typeface="+mn-cs"/>
              </a:rPr>
              <a:t>第</a:t>
            </a:r>
            <a:r>
              <a:rPr lang="en-US" altLang="zh-TW" sz="2400" dirty="0">
                <a:latin typeface="HGS明朝B" panose="02020800000000000000" pitchFamily="18" charset="-128"/>
                <a:ea typeface="HGS明朝B" panose="02020800000000000000" pitchFamily="18" charset="-128"/>
                <a:cs typeface="+mn-cs"/>
              </a:rPr>
              <a:t>12</a:t>
            </a:r>
            <a:r>
              <a:rPr lang="zh-TW" altLang="en-US" sz="2400" dirty="0">
                <a:latin typeface="HGS明朝B" panose="02020800000000000000" pitchFamily="18" charset="-128"/>
                <a:ea typeface="HGS明朝B" panose="02020800000000000000" pitchFamily="18" charset="-128"/>
                <a:cs typeface="+mn-cs"/>
              </a:rPr>
              <a:t>講　減価償却</a:t>
            </a:r>
            <a:br>
              <a:rPr lang="en-US" altLang="ja-JP" sz="2400" dirty="0">
                <a:latin typeface="HGS明朝B" panose="02020800000000000000" pitchFamily="18" charset="-128"/>
                <a:ea typeface="HGS明朝B" panose="02020800000000000000" pitchFamily="18" charset="-128"/>
                <a:cs typeface="+mn-cs"/>
              </a:rPr>
            </a:br>
            <a:r>
              <a:rPr lang="en-US" altLang="ja-JP" sz="2400" dirty="0">
                <a:latin typeface="HGS明朝B" panose="02020800000000000000" pitchFamily="18" charset="-128"/>
                <a:ea typeface="HGS明朝B" panose="02020800000000000000" pitchFamily="18" charset="-128"/>
                <a:cs typeface="+mn-cs"/>
              </a:rPr>
              <a:t>1 </a:t>
            </a:r>
            <a:r>
              <a:rPr lang="ja-JP" altLang="en-US" sz="2400" dirty="0">
                <a:latin typeface="HGS明朝B" panose="02020800000000000000" pitchFamily="18" charset="-128"/>
                <a:ea typeface="HGS明朝B" panose="02020800000000000000" pitchFamily="18" charset="-128"/>
                <a:cs typeface="+mn-cs"/>
              </a:rPr>
              <a:t>減価償却</a:t>
            </a:r>
            <a:r>
              <a:rPr lang="en-US" altLang="ja-JP" sz="2400" dirty="0">
                <a:latin typeface="HGS明朝B" panose="02020800000000000000" pitchFamily="18" charset="-128"/>
                <a:ea typeface="HGS明朝B" panose="02020800000000000000" pitchFamily="18" charset="-128"/>
                <a:cs typeface="+mn-cs"/>
              </a:rPr>
              <a:t>(</a:t>
            </a:r>
            <a:r>
              <a:rPr lang="ja-JP" altLang="en-US" sz="2400" dirty="0">
                <a:latin typeface="HGS明朝B" panose="02020800000000000000" pitchFamily="18" charset="-128"/>
                <a:ea typeface="HGS明朝B" panose="02020800000000000000" pitchFamily="18" charset="-128"/>
                <a:cs typeface="+mn-cs"/>
              </a:rPr>
              <a:t>げんかしょうきゃく</a:t>
            </a:r>
            <a:r>
              <a:rPr lang="en-US" altLang="ja-JP" sz="2400" dirty="0">
                <a:latin typeface="HGS明朝B" panose="02020800000000000000" pitchFamily="18" charset="-128"/>
                <a:ea typeface="HGS明朝B" panose="02020800000000000000" pitchFamily="18" charset="-128"/>
                <a:cs typeface="+mn-cs"/>
              </a:rPr>
              <a:t>)</a:t>
            </a:r>
            <a:endParaRPr lang="ja-JP" altLang="en-US" sz="2400" dirty="0">
              <a:latin typeface="HGS明朝B" panose="02020800000000000000" pitchFamily="18" charset="-128"/>
              <a:ea typeface="HGS明朝B" panose="02020800000000000000" pitchFamily="18" charset="-128"/>
            </a:endParaRPr>
          </a:p>
        </p:txBody>
      </p:sp>
      <p:sp>
        <p:nvSpPr>
          <p:cNvPr id="5" name="フッター プレースホルダー 2">
            <a:extLst>
              <a:ext uri="{FF2B5EF4-FFF2-40B4-BE49-F238E27FC236}">
                <a16:creationId xmlns:a16="http://schemas.microsoft.com/office/drawing/2014/main" id="{4CFB522A-7D84-40F6-8D53-ABCF5A950696}"/>
              </a:ext>
            </a:extLst>
          </p:cNvPr>
          <p:cNvSpPr>
            <a:spLocks noGrp="1"/>
          </p:cNvSpPr>
          <p:nvPr>
            <p:ph type="ftr" sz="quarter" idx="11"/>
          </p:nvPr>
        </p:nvSpPr>
        <p:spPr>
          <a:xfrm>
            <a:off x="2351584" y="6356351"/>
            <a:ext cx="7056784" cy="365125"/>
          </a:xfrm>
        </p:spPr>
        <p:txBody>
          <a:bodyPr/>
          <a:lstStyle/>
          <a:p>
            <a:pPr>
              <a:defRPr/>
            </a:pPr>
            <a:r>
              <a:rPr lang="ja-JP" altLang="en-US">
                <a:solidFill>
                  <a:prstClr val="black">
                    <a:tint val="75000"/>
                  </a:prstClr>
                </a:solidFill>
                <a:latin typeface="SimSun" panose="02010600030101010101" pitchFamily="2" charset="-122"/>
                <a:ea typeface="SimSun" panose="02010600030101010101" pitchFamily="2" charset="-122"/>
              </a:rPr>
              <a:t>社長の実践経営講座　</a:t>
            </a:r>
            <a:r>
              <a:rPr lang="en-US" altLang="ja-JP">
                <a:solidFill>
                  <a:prstClr val="black">
                    <a:tint val="75000"/>
                  </a:prstClr>
                </a:solidFill>
                <a:latin typeface="SimSun" panose="02010600030101010101" pitchFamily="2" charset="-122"/>
                <a:ea typeface="SimSun" panose="02010600030101010101" pitchFamily="2" charset="-122"/>
              </a:rPr>
              <a:t>© </a:t>
            </a:r>
            <a:r>
              <a:rPr lang="ja-JP" altLang="en-US">
                <a:solidFill>
                  <a:prstClr val="black">
                    <a:tint val="75000"/>
                  </a:prstClr>
                </a:solidFill>
                <a:latin typeface="SimSun" panose="02010600030101010101" pitchFamily="2" charset="-122"/>
                <a:ea typeface="SimSun" panose="02010600030101010101" pitchFamily="2" charset="-122"/>
              </a:rPr>
              <a:t>国際会計コンソーシアム</a:t>
            </a:r>
            <a:endParaRPr lang="en-US" altLang="ja-JP" dirty="0">
              <a:solidFill>
                <a:prstClr val="black">
                  <a:tint val="75000"/>
                </a:prstClr>
              </a:solidFill>
              <a:latin typeface="SimSun" panose="02010600030101010101" pitchFamily="2" charset="-122"/>
              <a:ea typeface="SimSun" panose="02010600030101010101" pitchFamily="2" charset="-122"/>
            </a:endParaRPr>
          </a:p>
        </p:txBody>
      </p:sp>
      <p:sp>
        <p:nvSpPr>
          <p:cNvPr id="3" name="スライド番号プレースホルダー 2"/>
          <p:cNvSpPr>
            <a:spLocks noGrp="1"/>
          </p:cNvSpPr>
          <p:nvPr>
            <p:ph type="sldNum" sz="quarter" idx="12"/>
          </p:nvPr>
        </p:nvSpPr>
        <p:spPr/>
        <p:txBody>
          <a:bodyPr/>
          <a:lstStyle/>
          <a:p>
            <a:pPr>
              <a:defRPr/>
            </a:pPr>
            <a:fld id="{D75A7DFD-EADF-4CA5-A26A-A6C96443689A}" type="slidenum">
              <a:rPr lang="en-US" altLang="ja-JP" smtClean="0"/>
              <a:pPr>
                <a:defRPr/>
              </a:pPr>
              <a:t>8</a:t>
            </a:fld>
            <a:endParaRPr lang="en-US" altLang="ja-JP"/>
          </a:p>
        </p:txBody>
      </p:sp>
      <p:sp>
        <p:nvSpPr>
          <p:cNvPr id="4" name="正方形/長方形 2">
            <a:extLst>
              <a:ext uri="{FF2B5EF4-FFF2-40B4-BE49-F238E27FC236}">
                <a16:creationId xmlns:a16="http://schemas.microsoft.com/office/drawing/2014/main" id="{0D131905-6E51-4951-AAD5-3C4A25B11C7F}"/>
              </a:ext>
            </a:extLst>
          </p:cNvPr>
          <p:cNvSpPr>
            <a:spLocks noChangeArrowheads="1"/>
          </p:cNvSpPr>
          <p:nvPr/>
        </p:nvSpPr>
        <p:spPr bwMode="auto">
          <a:xfrm>
            <a:off x="2135560" y="2852936"/>
            <a:ext cx="5544641"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a:defRPr/>
            </a:pPr>
            <a:r>
              <a:rPr lang="en-US" altLang="ja-JP" sz="1600" dirty="0">
                <a:latin typeface="HGS明朝B" panose="02020800000000000000" pitchFamily="18" charset="-128"/>
                <a:ea typeface="HGS明朝B" panose="02020800000000000000" pitchFamily="18" charset="-128"/>
              </a:rPr>
              <a:t>(1)</a:t>
            </a:r>
            <a:r>
              <a:rPr lang="ja-JP" altLang="en-US" sz="1600" dirty="0">
                <a:latin typeface="HGS明朝B" panose="02020800000000000000" pitchFamily="18" charset="-128"/>
                <a:ea typeface="HGS明朝B" panose="02020800000000000000" pitchFamily="18" charset="-128"/>
              </a:rPr>
              <a:t>減価償却とは</a:t>
            </a:r>
            <a:endParaRPr lang="en-US" altLang="ja-JP" sz="1600" dirty="0">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固定資産の取得価額を、その資産が使用できる</a:t>
            </a:r>
            <a:endParaRPr lang="en-US" altLang="ja-JP" sz="1600" dirty="0">
              <a:solidFill>
                <a:srgbClr val="FF0000"/>
              </a:solidFill>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期間</a:t>
            </a:r>
            <a:r>
              <a:rPr lang="en-US" altLang="ja-JP" sz="1600" dirty="0">
                <a:solidFill>
                  <a:srgbClr val="FF0000"/>
                </a:solidFill>
                <a:latin typeface="HGS明朝B" panose="02020800000000000000" pitchFamily="18" charset="-128"/>
                <a:ea typeface="HGS明朝B" panose="02020800000000000000" pitchFamily="18" charset="-128"/>
              </a:rPr>
              <a:t>(</a:t>
            </a:r>
            <a:r>
              <a:rPr lang="ja-JP" altLang="en-US" sz="1600" dirty="0">
                <a:solidFill>
                  <a:srgbClr val="FF0000"/>
                </a:solidFill>
                <a:latin typeface="HGS明朝B" panose="02020800000000000000" pitchFamily="18" charset="-128"/>
                <a:ea typeface="HGS明朝B" panose="02020800000000000000" pitchFamily="18" charset="-128"/>
              </a:rPr>
              <a:t>耐用年数</a:t>
            </a:r>
            <a:r>
              <a:rPr lang="en-US" altLang="ja-JP" sz="1600" dirty="0">
                <a:solidFill>
                  <a:srgbClr val="FF0000"/>
                </a:solidFill>
                <a:latin typeface="HGS明朝B" panose="02020800000000000000" pitchFamily="18" charset="-128"/>
                <a:ea typeface="HGS明朝B" panose="02020800000000000000" pitchFamily="18" charset="-128"/>
              </a:rPr>
              <a:t>)</a:t>
            </a:r>
            <a:r>
              <a:rPr lang="ja-JP" altLang="en-US" sz="1600" dirty="0">
                <a:solidFill>
                  <a:srgbClr val="FF0000"/>
                </a:solidFill>
                <a:latin typeface="HGS明朝B" panose="02020800000000000000" pitchFamily="18" charset="-128"/>
                <a:ea typeface="HGS明朝B" panose="02020800000000000000" pitchFamily="18" charset="-128"/>
              </a:rPr>
              <a:t>にわたって費用配分する手続き。</a:t>
            </a:r>
            <a:endParaRPr lang="en-US" altLang="ja-JP" sz="1600" dirty="0">
              <a:solidFill>
                <a:srgbClr val="FF0000"/>
              </a:solidFill>
              <a:latin typeface="HGS明朝B" panose="02020800000000000000" pitchFamily="18" charset="-128"/>
              <a:ea typeface="HGS明朝B" panose="02020800000000000000" pitchFamily="18" charset="-128"/>
            </a:endParaRPr>
          </a:p>
          <a:p>
            <a:pPr>
              <a:defRPr/>
            </a:pP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r>
              <a:rPr lang="en-US" altLang="ja-JP" sz="1600" dirty="0">
                <a:solidFill>
                  <a:srgbClr val="000000"/>
                </a:solidFill>
                <a:latin typeface="HGS明朝B" panose="02020800000000000000" pitchFamily="18" charset="-128"/>
                <a:ea typeface="HGS明朝B" panose="02020800000000000000" pitchFamily="18" charset="-128"/>
              </a:rPr>
              <a:t>(2)</a:t>
            </a:r>
            <a:r>
              <a:rPr lang="ja-JP" altLang="en-US" sz="1600" dirty="0">
                <a:solidFill>
                  <a:srgbClr val="000000"/>
                </a:solidFill>
                <a:latin typeface="HGS明朝B" panose="02020800000000000000" pitchFamily="18" charset="-128"/>
                <a:ea typeface="HGS明朝B" panose="02020800000000000000" pitchFamily="18" charset="-128"/>
              </a:rPr>
              <a:t>費用配分</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ひようはいぶん</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の原則</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げんそく</a:t>
            </a:r>
            <a:r>
              <a:rPr lang="en-US" altLang="ja-JP" sz="1600" dirty="0">
                <a:solidFill>
                  <a:srgbClr val="000000"/>
                </a:solidFill>
                <a:latin typeface="HGS明朝B" panose="02020800000000000000" pitchFamily="18" charset="-128"/>
                <a:ea typeface="HGS明朝B" panose="02020800000000000000" pitchFamily="18" charset="-128"/>
              </a:rPr>
              <a:t>)</a:t>
            </a:r>
          </a:p>
          <a:p>
            <a:pPr>
              <a:defRPr/>
            </a:pPr>
            <a:r>
              <a:rPr lang="ja-JP" altLang="en-US" sz="1600" dirty="0">
                <a:solidFill>
                  <a:srgbClr val="000000"/>
                </a:solidFill>
                <a:latin typeface="HGS明朝B" panose="02020800000000000000" pitchFamily="18" charset="-128"/>
                <a:ea typeface="HGS明朝B" panose="02020800000000000000" pitchFamily="18" charset="-128"/>
              </a:rPr>
              <a:t>　又は原価配分</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げんかはいぶん</a:t>
            </a:r>
            <a:r>
              <a:rPr lang="en-US" altLang="ja-JP" sz="1600" dirty="0">
                <a:solidFill>
                  <a:srgbClr val="000000"/>
                </a:solidFill>
                <a:latin typeface="HGS明朝B" panose="02020800000000000000" pitchFamily="18" charset="-128"/>
                <a:ea typeface="HGS明朝B" panose="02020800000000000000" pitchFamily="18" charset="-128"/>
              </a:rPr>
              <a:t>)</a:t>
            </a:r>
            <a:r>
              <a:rPr lang="ja-JP" altLang="en-US" sz="1600" dirty="0">
                <a:solidFill>
                  <a:srgbClr val="000000"/>
                </a:solidFill>
                <a:latin typeface="HGS明朝B" panose="02020800000000000000" pitchFamily="18" charset="-128"/>
                <a:ea typeface="HGS明朝B" panose="02020800000000000000" pitchFamily="18" charset="-128"/>
              </a:rPr>
              <a:t>の原則	</a:t>
            </a:r>
            <a:endParaRPr lang="en-US" altLang="ja-JP" sz="1600" dirty="0">
              <a:solidFill>
                <a:srgbClr val="000000"/>
              </a:solidFill>
              <a:latin typeface="HGS明朝B" panose="02020800000000000000" pitchFamily="18" charset="-128"/>
              <a:ea typeface="HGS明朝B" panose="02020800000000000000" pitchFamily="18" charset="-128"/>
            </a:endParaRPr>
          </a:p>
          <a:p>
            <a:pPr>
              <a:defRPr/>
            </a:pPr>
            <a:r>
              <a:rPr lang="ja-JP" altLang="en-US" sz="1600" dirty="0">
                <a:solidFill>
                  <a:srgbClr val="FF0000"/>
                </a:solidFill>
                <a:latin typeface="HGS明朝B" panose="02020800000000000000" pitchFamily="18" charset="-128"/>
                <a:ea typeface="HGS明朝B" panose="02020800000000000000" pitchFamily="18" charset="-128"/>
              </a:rPr>
              <a:t>資産に計上されている取得価額を、当期の費用と翌期以降の費用に分けること。</a:t>
            </a:r>
            <a:endParaRPr lang="en-US" altLang="ja-JP" sz="1600" b="1" dirty="0">
              <a:solidFill>
                <a:srgbClr val="FF0000"/>
              </a:solidFill>
              <a:latin typeface="HGS明朝B" panose="02020800000000000000" pitchFamily="18" charset="-128"/>
              <a:ea typeface="HGS明朝B" panose="02020800000000000000" pitchFamily="18" charset="-128"/>
            </a:endParaRPr>
          </a:p>
        </p:txBody>
      </p:sp>
      <p:sp>
        <p:nvSpPr>
          <p:cNvPr id="7" name="正方形/長方形 6">
            <a:extLst>
              <a:ext uri="{FF2B5EF4-FFF2-40B4-BE49-F238E27FC236}">
                <a16:creationId xmlns:a16="http://schemas.microsoft.com/office/drawing/2014/main" id="{1F2A52F7-3B63-4AFF-95E7-425A5E9E2390}"/>
              </a:ext>
            </a:extLst>
          </p:cNvPr>
          <p:cNvSpPr/>
          <p:nvPr/>
        </p:nvSpPr>
        <p:spPr>
          <a:xfrm>
            <a:off x="1811536" y="2852934"/>
            <a:ext cx="72008" cy="206210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3112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1FEA2E-79F4-4A1B-86FB-2CE4D75E08C7}"/>
              </a:ext>
            </a:extLst>
          </p:cNvPr>
          <p:cNvSpPr>
            <a:spLocks noGrp="1"/>
          </p:cNvSpPr>
          <p:nvPr>
            <p:ph type="title"/>
          </p:nvPr>
        </p:nvSpPr>
        <p:spPr>
          <a:xfrm>
            <a:off x="767408" y="203967"/>
            <a:ext cx="10515600" cy="427527"/>
          </a:xfrm>
        </p:spPr>
        <p:txBody>
          <a:bodyPr>
            <a:normAutofit/>
          </a:bodyPr>
          <a:lstStyle/>
          <a:p>
            <a:pPr algn="ctr"/>
            <a:r>
              <a:rPr kumimoji="1" lang="ja-JP" altLang="en-US" sz="2400" dirty="0">
                <a:latin typeface="HGP明朝B" panose="02020800000000000000" pitchFamily="18" charset="-128"/>
                <a:ea typeface="HGP明朝B" panose="02020800000000000000" pitchFamily="18" charset="-128"/>
              </a:rPr>
              <a:t>質問コーナー</a:t>
            </a:r>
          </a:p>
        </p:txBody>
      </p:sp>
      <p:sp>
        <p:nvSpPr>
          <p:cNvPr id="3" name="フッター プレースホルダー 2">
            <a:extLst>
              <a:ext uri="{FF2B5EF4-FFF2-40B4-BE49-F238E27FC236}">
                <a16:creationId xmlns:a16="http://schemas.microsoft.com/office/drawing/2014/main" id="{970337AB-FD8B-4A69-96C4-C2C0D1EF4B74}"/>
              </a:ext>
            </a:extLst>
          </p:cNvPr>
          <p:cNvSpPr>
            <a:spLocks noGrp="1"/>
          </p:cNvSpPr>
          <p:nvPr>
            <p:ph type="ftr" sz="quarter" idx="11"/>
          </p:nvPr>
        </p:nvSpPr>
        <p:spPr>
          <a:xfrm>
            <a:off x="2135560" y="6599675"/>
            <a:ext cx="7488832" cy="243599"/>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社長の実践経営講座　</a:t>
            </a:r>
            <a:r>
              <a:rPr kumimoji="1" lang="en-US" altLang="ja-JP"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 </a:t>
            </a:r>
            <a:r>
              <a:rPr kumimoji="1" lang="ja-JP" altLang="en-US" sz="9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t>国際会計コンソーシアム</a:t>
            </a:r>
            <a:endParaRPr kumimoji="1" lang="en-US" altLang="ja-JP" sz="900" b="0" i="0" u="none" strike="noStrike" kern="1200" cap="none" spc="0" normalizeH="0" baseline="0" noProof="0" dirty="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4" name="スライド番号プレースホルダー 3">
            <a:extLst>
              <a:ext uri="{FF2B5EF4-FFF2-40B4-BE49-F238E27FC236}">
                <a16:creationId xmlns:a16="http://schemas.microsoft.com/office/drawing/2014/main" id="{7FB20C86-4A2B-4C3B-9803-0241AAF31C1E}"/>
              </a:ext>
            </a:extLst>
          </p:cNvPr>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75A7DFD-EADF-4CA5-A26A-A6C96443689A}" type="slidenum">
              <a:rPr kumimoji="1" lang="en-US" altLang="ja-JP" sz="1200" b="0" i="0" u="none" strike="noStrike" kern="1200" cap="none" spc="0" normalizeH="0" baseline="0" noProof="0" smtClean="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1" lang="en-US" altLang="ja-JP" sz="1200" b="0" i="0" u="none" strike="noStrike" kern="1200" cap="none" spc="0" normalizeH="0" baseline="0" noProof="0">
              <a:ln>
                <a:noFill/>
              </a:ln>
              <a:solidFill>
                <a:prstClr val="black">
                  <a:tint val="75000"/>
                </a:prstClr>
              </a:solidFill>
              <a:effectLst/>
              <a:uLnTx/>
              <a:uFillTx/>
              <a:latin typeface="Verdana" panose="020B0604030504040204" pitchFamily="34" charset="0"/>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5F878465-B4C6-4AA4-94A9-471266416653}"/>
              </a:ext>
            </a:extLst>
          </p:cNvPr>
          <p:cNvSpPr txBox="1"/>
          <p:nvPr/>
        </p:nvSpPr>
        <p:spPr>
          <a:xfrm>
            <a:off x="652587" y="692696"/>
            <a:ext cx="7426199"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chemeClr val="accent2">
                    <a:lumMod val="50000"/>
                  </a:schemeClr>
                </a:solidFill>
                <a:effectLst/>
                <a:uLnTx/>
                <a:uFillTx/>
                <a:latin typeface="HGP明朝B" panose="02020800000000000000" pitchFamily="18" charset="-128"/>
                <a:ea typeface="HGP明朝B" panose="02020800000000000000" pitchFamily="18" charset="-128"/>
                <a:cs typeface="+mn-cs"/>
              </a:rPr>
              <a:t>Q</a:t>
            </a:r>
            <a:r>
              <a:rPr kumimoji="1" lang="ja-JP" altLang="en-US" sz="1600" b="0" i="0" u="none" strike="noStrike" kern="1200" cap="none" spc="0" normalizeH="0" baseline="0" noProof="0" dirty="0">
                <a:ln>
                  <a:noFill/>
                </a:ln>
                <a:solidFill>
                  <a:schemeClr val="accent2">
                    <a:lumMod val="50000"/>
                  </a:schemeClr>
                </a:solidFill>
                <a:effectLst/>
                <a:uLnTx/>
                <a:uFillTx/>
                <a:latin typeface="HGP明朝B" panose="02020800000000000000" pitchFamily="18" charset="-128"/>
                <a:ea typeface="HGP明朝B" panose="02020800000000000000" pitchFamily="18" charset="-128"/>
                <a:cs typeface="+mn-cs"/>
              </a:rPr>
              <a:t>：</a:t>
            </a:r>
            <a:r>
              <a:rPr kumimoji="1" lang="ja-JP" altLang="en-US" sz="1600" b="0" i="0" u="none" strike="noStrike" kern="1200" cap="none" spc="0" normalizeH="0" baseline="0" noProof="0" dirty="0">
                <a:ln>
                  <a:noFill/>
                </a:ln>
                <a:solidFill>
                  <a:schemeClr val="accent2">
                    <a:lumMod val="50000"/>
                  </a:schemeClr>
                </a:solidFill>
                <a:effectLst/>
                <a:uLnTx/>
                <a:uFillTx/>
                <a:latin typeface="HGS明朝B" panose="02020800000000000000" pitchFamily="18" charset="-128"/>
                <a:ea typeface="HGS明朝B" panose="02020800000000000000" pitchFamily="18" charset="-128"/>
                <a:cs typeface="+mn-cs"/>
              </a:rPr>
              <a:t>なぜ</a:t>
            </a:r>
            <a:r>
              <a:rPr lang="ja-JP" altLang="en-US" sz="1600" dirty="0">
                <a:solidFill>
                  <a:schemeClr val="accent2">
                    <a:lumMod val="50000"/>
                  </a:schemeClr>
                </a:solidFill>
                <a:latin typeface="HGS明朝B" panose="02020800000000000000" pitchFamily="18" charset="-128"/>
                <a:ea typeface="HGS明朝B" panose="02020800000000000000" pitchFamily="18" charset="-128"/>
              </a:rPr>
              <a:t>減価償却が必要なのか、教えてください。</a:t>
            </a:r>
            <a:endParaRPr kumimoji="1" lang="ja-JP" altLang="en-US" sz="1600" b="0" i="0" u="none" strike="noStrike" kern="1200" cap="none" spc="0" normalizeH="0" baseline="0" noProof="0" dirty="0">
              <a:ln>
                <a:noFill/>
              </a:ln>
              <a:solidFill>
                <a:schemeClr val="accent2">
                  <a:lumMod val="50000"/>
                </a:schemeClr>
              </a:solidFill>
              <a:effectLst/>
              <a:uLnTx/>
              <a:uFillTx/>
              <a:latin typeface="HGP明朝B" panose="02020800000000000000" pitchFamily="18" charset="-128"/>
              <a:ea typeface="HGP明朝B" panose="02020800000000000000" pitchFamily="18" charset="-128"/>
              <a:cs typeface="+mn-cs"/>
            </a:endParaRPr>
          </a:p>
        </p:txBody>
      </p:sp>
      <p:sp>
        <p:nvSpPr>
          <p:cNvPr id="7" name="正方形/長方形 6">
            <a:extLst>
              <a:ext uri="{FF2B5EF4-FFF2-40B4-BE49-F238E27FC236}">
                <a16:creationId xmlns:a16="http://schemas.microsoft.com/office/drawing/2014/main" id="{CC5FCB75-4BCC-4432-BE92-552D72A378E0}"/>
              </a:ext>
            </a:extLst>
          </p:cNvPr>
          <p:cNvSpPr/>
          <p:nvPr/>
        </p:nvSpPr>
        <p:spPr>
          <a:xfrm>
            <a:off x="466190" y="703500"/>
            <a:ext cx="8294105" cy="38895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9" name="正方形/長方形 8">
            <a:extLst>
              <a:ext uri="{FF2B5EF4-FFF2-40B4-BE49-F238E27FC236}">
                <a16:creationId xmlns:a16="http://schemas.microsoft.com/office/drawing/2014/main" id="{22B6544E-B95F-46B6-A647-9F43C2891CC8}"/>
              </a:ext>
            </a:extLst>
          </p:cNvPr>
          <p:cNvSpPr/>
          <p:nvPr/>
        </p:nvSpPr>
        <p:spPr>
          <a:xfrm>
            <a:off x="466190" y="1201115"/>
            <a:ext cx="8294106" cy="531745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明朝B" panose="02020800000000000000" pitchFamily="18" charset="-128"/>
              <a:ea typeface="HGS明朝B" panose="02020800000000000000" pitchFamily="18" charset="-128"/>
              <a:cs typeface="+mn-cs"/>
            </a:endParaRPr>
          </a:p>
        </p:txBody>
      </p:sp>
      <p:sp>
        <p:nvSpPr>
          <p:cNvPr id="10" name="テキスト ボックス 9">
            <a:extLst>
              <a:ext uri="{FF2B5EF4-FFF2-40B4-BE49-F238E27FC236}">
                <a16:creationId xmlns:a16="http://schemas.microsoft.com/office/drawing/2014/main" id="{9CE98A20-2B97-4783-8560-37DAD79070A0}"/>
              </a:ext>
            </a:extLst>
          </p:cNvPr>
          <p:cNvSpPr txBox="1"/>
          <p:nvPr/>
        </p:nvSpPr>
        <p:spPr>
          <a:xfrm>
            <a:off x="721121" y="1266174"/>
            <a:ext cx="7161835" cy="523220"/>
          </a:xfrm>
          <a:prstGeom prst="rect">
            <a:avLst/>
          </a:prstGeom>
          <a:noFill/>
        </p:spPr>
        <p:txBody>
          <a:bodyPr wrap="square">
            <a:spAutoFit/>
          </a:bodyPr>
          <a:lstStyle/>
          <a:p>
            <a:pPr eaLnBrk="1" fontAlgn="ctr" hangingPunct="1">
              <a:spcBef>
                <a:spcPts val="0"/>
              </a:spcBef>
              <a:spcAft>
                <a:spcPts val="0"/>
              </a:spcAft>
            </a:pPr>
            <a:r>
              <a:rPr kumimoji="1" lang="en-US" altLang="ja-JP" sz="14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a:t>
            </a:r>
            <a:r>
              <a:rPr kumimoji="1" lang="ja-JP" altLang="en-US" sz="1400" b="0" i="0" u="none" strike="noStrike" kern="100" cap="none" spc="0" normalizeH="0" baseline="0" noProof="0" dirty="0">
                <a:ln>
                  <a:noFill/>
                </a:ln>
                <a:solidFill>
                  <a:prstClr val="black"/>
                </a:solidFill>
                <a:effectLst/>
                <a:uLnTx/>
                <a:uFillTx/>
                <a:latin typeface="HGS明朝B" panose="02020800000000000000" pitchFamily="18" charset="-128"/>
                <a:ea typeface="HGS明朝B" panose="02020800000000000000" pitchFamily="18" charset="-128"/>
                <a:cs typeface="Times New Roman" panose="02020603050405020304" pitchFamily="18" charset="0"/>
              </a:rPr>
              <a:t>：</a:t>
            </a:r>
            <a:r>
              <a:rPr lang="ja-JP" altLang="ja-JP" sz="1400" dirty="0">
                <a:solidFill>
                  <a:srgbClr val="000000"/>
                </a:solidFill>
                <a:latin typeface="HGS明朝B" panose="02020800000000000000" pitchFamily="18" charset="-128"/>
                <a:ea typeface="HGS明朝B" panose="02020800000000000000" pitchFamily="18" charset="-128"/>
              </a:rPr>
              <a:t>車両運搬</a:t>
            </a:r>
            <a:r>
              <a:rPr lang="ja-JP" altLang="en-US" sz="1400" dirty="0">
                <a:solidFill>
                  <a:srgbClr val="000000"/>
                </a:solidFill>
                <a:latin typeface="HGS明朝B" panose="02020800000000000000" pitchFamily="18" charset="-128"/>
                <a:ea typeface="HGS明朝B" panose="02020800000000000000" pitchFamily="18" charset="-128"/>
              </a:rPr>
              <a:t>価額</a:t>
            </a:r>
            <a:r>
              <a:rPr lang="ja-JP" altLang="ja-JP" sz="1400" dirty="0">
                <a:solidFill>
                  <a:srgbClr val="000000"/>
                </a:solidFill>
                <a:latin typeface="HGS明朝B" panose="02020800000000000000" pitchFamily="18" charset="-128"/>
                <a:ea typeface="HGS明朝B" panose="02020800000000000000" pitchFamily="18" charset="-128"/>
              </a:rPr>
              <a:t>　</a:t>
            </a:r>
            <a:r>
              <a:rPr lang="en-US" altLang="ja-JP" sz="1400" dirty="0">
                <a:solidFill>
                  <a:srgbClr val="000000"/>
                </a:solidFill>
                <a:latin typeface="HGS明朝B" panose="02020800000000000000" pitchFamily="18" charset="-128"/>
                <a:ea typeface="HGS明朝B" panose="02020800000000000000" pitchFamily="18" charset="-128"/>
              </a:rPr>
              <a:t>1,000</a:t>
            </a:r>
            <a:r>
              <a:rPr lang="ja-JP" altLang="en-US" sz="1400" dirty="0">
                <a:solidFill>
                  <a:srgbClr val="000000"/>
                </a:solidFill>
                <a:latin typeface="HGS明朝B" panose="02020800000000000000" pitchFamily="18" charset="-128"/>
                <a:ea typeface="HGS明朝B" panose="02020800000000000000" pitchFamily="18" charset="-128"/>
              </a:rPr>
              <a:t>　　</a:t>
            </a:r>
            <a:r>
              <a:rPr lang="ja-JP" altLang="ja-JP" sz="1400" dirty="0">
                <a:solidFill>
                  <a:srgbClr val="000000"/>
                </a:solidFill>
                <a:latin typeface="HGS明朝B" panose="02020800000000000000" pitchFamily="18" charset="-128"/>
                <a:ea typeface="HGS明朝B" panose="02020800000000000000" pitchFamily="18" charset="-128"/>
              </a:rPr>
              <a:t>耐用年数</a:t>
            </a:r>
            <a:r>
              <a:rPr lang="en-US" altLang="ja-JP" sz="1400" dirty="0">
                <a:solidFill>
                  <a:srgbClr val="000000"/>
                </a:solidFill>
                <a:latin typeface="HGS明朝B" panose="02020800000000000000" pitchFamily="18" charset="-128"/>
                <a:ea typeface="HGS明朝B" panose="02020800000000000000" pitchFamily="18" charset="-128"/>
              </a:rPr>
              <a:t>4</a:t>
            </a:r>
            <a:r>
              <a:rPr lang="ja-JP" altLang="ja-JP" sz="1400" dirty="0">
                <a:solidFill>
                  <a:srgbClr val="000000"/>
                </a:solidFill>
                <a:latin typeface="HGS明朝B" panose="02020800000000000000" pitchFamily="18" charset="-128"/>
                <a:ea typeface="HGS明朝B" panose="02020800000000000000" pitchFamily="18" charset="-128"/>
              </a:rPr>
              <a:t>年　残存価額無し</a:t>
            </a:r>
            <a:endParaRPr lang="en-US" altLang="ja-JP" sz="1400" dirty="0">
              <a:solidFill>
                <a:srgbClr val="000000"/>
              </a:solidFill>
              <a:latin typeface="HGS明朝B" panose="02020800000000000000" pitchFamily="18" charset="-128"/>
              <a:ea typeface="HGS明朝B" panose="02020800000000000000" pitchFamily="18" charset="-128"/>
            </a:endParaRPr>
          </a:p>
          <a:p>
            <a:pPr eaLnBrk="1" fontAlgn="ctr" hangingPunct="1">
              <a:spcBef>
                <a:spcPts val="0"/>
              </a:spcBef>
              <a:spcAft>
                <a:spcPts val="0"/>
              </a:spcAft>
            </a:pPr>
            <a:r>
              <a:rPr lang="ja-JP" altLang="en-US" sz="1400" dirty="0">
                <a:solidFill>
                  <a:schemeClr val="accent2">
                    <a:lumMod val="50000"/>
                  </a:schemeClr>
                </a:solidFill>
                <a:latin typeface="HGS明朝B" panose="02020800000000000000" pitchFamily="18" charset="-128"/>
                <a:ea typeface="HGS明朝B" panose="02020800000000000000" pitchFamily="18" charset="-128"/>
              </a:rPr>
              <a:t>　</a:t>
            </a:r>
            <a:r>
              <a:rPr lang="ja-JP" altLang="ja-JP" sz="1400" dirty="0">
                <a:solidFill>
                  <a:schemeClr val="accent2">
                    <a:lumMod val="50000"/>
                  </a:schemeClr>
                </a:solidFill>
                <a:latin typeface="HGS明朝B" panose="02020800000000000000" pitchFamily="18" charset="-128"/>
                <a:ea typeface="HGS明朝B" panose="02020800000000000000" pitchFamily="18" charset="-128"/>
              </a:rPr>
              <a:t>車両運搬</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具</a:t>
            </a:r>
            <a:r>
              <a:rPr lang="ja-JP" altLang="ja-JP" sz="1400" dirty="0">
                <a:solidFill>
                  <a:schemeClr val="accent2">
                    <a:lumMod val="50000"/>
                  </a:schemeClr>
                </a:solidFill>
                <a:latin typeface="HGS明朝B" panose="02020800000000000000" pitchFamily="18" charset="-128"/>
                <a:ea typeface="HGS明朝B" panose="02020800000000000000" pitchFamily="18" charset="-128"/>
              </a:rPr>
              <a:t>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1,000 </a:t>
            </a:r>
            <a:r>
              <a:rPr lang="ja-JP" altLang="en-US" sz="1400" dirty="0">
                <a:solidFill>
                  <a:schemeClr val="accent2">
                    <a:lumMod val="50000"/>
                  </a:schemeClr>
                </a:solidFill>
                <a:latin typeface="HGS明朝B" panose="02020800000000000000" pitchFamily="18" charset="-128"/>
                <a:ea typeface="HGS明朝B" panose="02020800000000000000" pitchFamily="18" charset="-128"/>
              </a:rPr>
              <a:t>　　当座資産　</a:t>
            </a:r>
            <a:r>
              <a:rPr lang="en-US" altLang="ja-JP" sz="1400" dirty="0">
                <a:solidFill>
                  <a:schemeClr val="accent2">
                    <a:lumMod val="50000"/>
                  </a:schemeClr>
                </a:solidFill>
                <a:latin typeface="HGS明朝B" panose="02020800000000000000" pitchFamily="18" charset="-128"/>
                <a:ea typeface="HGS明朝B" panose="02020800000000000000" pitchFamily="18" charset="-128"/>
              </a:rPr>
              <a:t>1,000</a:t>
            </a:r>
            <a:r>
              <a:rPr lang="ja-JP" altLang="ja-JP" sz="1400" dirty="0">
                <a:solidFill>
                  <a:schemeClr val="accent2">
                    <a:lumMod val="50000"/>
                  </a:schemeClr>
                </a:solidFill>
                <a:latin typeface="HGS明朝B" panose="02020800000000000000" pitchFamily="18" charset="-128"/>
                <a:ea typeface="HGS明朝B" panose="02020800000000000000" pitchFamily="18" charset="-128"/>
              </a:rPr>
              <a:t>　</a:t>
            </a:r>
            <a:r>
              <a:rPr lang="ja-JP" altLang="ja-JP" sz="1400" dirty="0">
                <a:solidFill>
                  <a:srgbClr val="000000"/>
                </a:solidFill>
                <a:latin typeface="HGS明朝B" panose="02020800000000000000" pitchFamily="18" charset="-128"/>
                <a:ea typeface="HGS明朝B" panose="02020800000000000000" pitchFamily="18" charset="-128"/>
              </a:rPr>
              <a:t>　　</a:t>
            </a:r>
            <a:endParaRPr lang="ja-JP" altLang="ja-JP" sz="1400" dirty="0">
              <a:latin typeface="Arial" panose="020B0604020202020204" pitchFamily="34" charset="0"/>
            </a:endParaRPr>
          </a:p>
        </p:txBody>
      </p:sp>
      <p:graphicFrame>
        <p:nvGraphicFramePr>
          <p:cNvPr id="11" name="表 10">
            <a:extLst>
              <a:ext uri="{FF2B5EF4-FFF2-40B4-BE49-F238E27FC236}">
                <a16:creationId xmlns:a16="http://schemas.microsoft.com/office/drawing/2014/main" id="{9BB7226A-0DA4-4B62-BE85-BB06A19DECEC}"/>
              </a:ext>
            </a:extLst>
          </p:cNvPr>
          <p:cNvGraphicFramePr>
            <a:graphicFrameLocks noGrp="1"/>
          </p:cNvGraphicFramePr>
          <p:nvPr/>
        </p:nvGraphicFramePr>
        <p:xfrm>
          <a:off x="721121" y="1752166"/>
          <a:ext cx="7467598" cy="1100295"/>
        </p:xfrm>
        <a:graphic>
          <a:graphicData uri="http://schemas.openxmlformats.org/drawingml/2006/table">
            <a:tbl>
              <a:tblPr/>
              <a:tblGrid>
                <a:gridCol w="570815">
                  <a:extLst>
                    <a:ext uri="{9D8B030D-6E8A-4147-A177-3AD203B41FA5}">
                      <a16:colId xmlns:a16="http://schemas.microsoft.com/office/drawing/2014/main" val="4116095272"/>
                    </a:ext>
                  </a:extLst>
                </a:gridCol>
                <a:gridCol w="570815">
                  <a:extLst>
                    <a:ext uri="{9D8B030D-6E8A-4147-A177-3AD203B41FA5}">
                      <a16:colId xmlns:a16="http://schemas.microsoft.com/office/drawing/2014/main" val="5471558"/>
                    </a:ext>
                  </a:extLst>
                </a:gridCol>
                <a:gridCol w="1054328">
                  <a:extLst>
                    <a:ext uri="{9D8B030D-6E8A-4147-A177-3AD203B41FA5}">
                      <a16:colId xmlns:a16="http://schemas.microsoft.com/office/drawing/2014/main" val="448462563"/>
                    </a:ext>
                  </a:extLst>
                </a:gridCol>
                <a:gridCol w="1054328">
                  <a:extLst>
                    <a:ext uri="{9D8B030D-6E8A-4147-A177-3AD203B41FA5}">
                      <a16:colId xmlns:a16="http://schemas.microsoft.com/office/drawing/2014/main" val="1535513803"/>
                    </a:ext>
                  </a:extLst>
                </a:gridCol>
                <a:gridCol w="1054328">
                  <a:extLst>
                    <a:ext uri="{9D8B030D-6E8A-4147-A177-3AD203B41FA5}">
                      <a16:colId xmlns:a16="http://schemas.microsoft.com/office/drawing/2014/main" val="2996836627"/>
                    </a:ext>
                  </a:extLst>
                </a:gridCol>
                <a:gridCol w="1054328">
                  <a:extLst>
                    <a:ext uri="{9D8B030D-6E8A-4147-A177-3AD203B41FA5}">
                      <a16:colId xmlns:a16="http://schemas.microsoft.com/office/drawing/2014/main" val="1610577853"/>
                    </a:ext>
                  </a:extLst>
                </a:gridCol>
                <a:gridCol w="1054328">
                  <a:extLst>
                    <a:ext uri="{9D8B030D-6E8A-4147-A177-3AD203B41FA5}">
                      <a16:colId xmlns:a16="http://schemas.microsoft.com/office/drawing/2014/main" val="1668838561"/>
                    </a:ext>
                  </a:extLst>
                </a:gridCol>
                <a:gridCol w="1054328">
                  <a:extLst>
                    <a:ext uri="{9D8B030D-6E8A-4147-A177-3AD203B41FA5}">
                      <a16:colId xmlns:a16="http://schemas.microsoft.com/office/drawing/2014/main" val="618980114"/>
                    </a:ext>
                  </a:extLst>
                </a:gridCol>
              </a:tblGrid>
              <a:tr h="179282">
                <a:tc>
                  <a:txBody>
                    <a:bodyPr/>
                    <a:lstStyle/>
                    <a:p>
                      <a:pPr algn="dist" fontAlgn="ctr"/>
                      <a:endParaRPr lang="ja-JP" altLang="en-US" sz="1400" dirty="0">
                        <a:latin typeface="HGS明朝B" panose="02020800000000000000" pitchFamily="18" charset="-128"/>
                        <a:ea typeface="HGS明朝B" panose="02020800000000000000" pitchFamily="18" charset="-128"/>
                      </a:endParaRPr>
                    </a:p>
                  </a:txBody>
                  <a:tcPr marL="80393" marR="80393" marT="66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dist" fontAlgn="ctr"/>
                      <a:endParaRPr lang="ja-JP" altLang="en-US" sz="1400" dirty="0">
                        <a:latin typeface="HGS明朝B" panose="02020800000000000000" pitchFamily="18" charset="-128"/>
                        <a:ea typeface="HGS明朝B" panose="02020800000000000000" pitchFamily="18" charset="-128"/>
                      </a:endParaRPr>
                    </a:p>
                  </a:txBody>
                  <a:tcPr marL="80393" marR="80393" marT="66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dist" fontAlgn="ctr"/>
                      <a:endParaRPr lang="ja-JP" altLang="en-US" sz="1400" dirty="0">
                        <a:latin typeface="HGS明朝B" panose="02020800000000000000" pitchFamily="18" charset="-128"/>
                        <a:ea typeface="HGS明朝B" panose="02020800000000000000" pitchFamily="18" charset="-128"/>
                      </a:endParaRPr>
                    </a:p>
                  </a:txBody>
                  <a:tcPr marL="80393" marR="80393" marT="66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dirty="0">
                        <a:latin typeface="HGS明朝B" panose="02020800000000000000" pitchFamily="18" charset="-128"/>
                        <a:ea typeface="HGS明朝B" panose="02020800000000000000" pitchFamily="18" charset="-128"/>
                      </a:endParaRPr>
                    </a:p>
                  </a:txBody>
                  <a:tcPr marL="6699" marR="6699" marT="66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dirty="0">
                        <a:latin typeface="HGS明朝B" panose="02020800000000000000" pitchFamily="18" charset="-128"/>
                        <a:ea typeface="HGS明朝B" panose="02020800000000000000" pitchFamily="18" charset="-128"/>
                      </a:endParaRPr>
                    </a:p>
                  </a:txBody>
                  <a:tcPr marL="6699" marR="6699" marT="66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dirty="0">
                        <a:latin typeface="HGS明朝B" panose="02020800000000000000" pitchFamily="18" charset="-128"/>
                        <a:ea typeface="HGS明朝B" panose="02020800000000000000" pitchFamily="18" charset="-128"/>
                      </a:endParaRPr>
                    </a:p>
                  </a:txBody>
                  <a:tcPr marL="6699" marR="6699" marT="66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dirty="0">
                        <a:latin typeface="HGS明朝B" panose="02020800000000000000" pitchFamily="18" charset="-128"/>
                        <a:ea typeface="HGS明朝B" panose="02020800000000000000" pitchFamily="18" charset="-128"/>
                      </a:endParaRPr>
                    </a:p>
                  </a:txBody>
                  <a:tcPr marL="6699" marR="6699" marT="6699"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400" dirty="0">
                        <a:latin typeface="HGS明朝B" panose="02020800000000000000" pitchFamily="18" charset="-128"/>
                        <a:ea typeface="HGS明朝B" panose="02020800000000000000" pitchFamily="18" charset="-128"/>
                      </a:endParaRPr>
                    </a:p>
                  </a:txBody>
                  <a:tcPr marL="6699" marR="6699" marT="6699"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527263"/>
                  </a:ext>
                </a:extLst>
              </a:tr>
              <a:tr h="179282">
                <a:tc gridSpan="3">
                  <a:txBody>
                    <a:bodyPr/>
                    <a:lstStyle/>
                    <a:p>
                      <a:pPr algn="dist" fontAlgn="ctr"/>
                      <a:r>
                        <a:rPr lang="ja-JP" altLang="en-US" sz="1400" dirty="0">
                          <a:latin typeface="HGS明朝B" panose="02020800000000000000" pitchFamily="18" charset="-128"/>
                          <a:ea typeface="HGS明朝B" panose="02020800000000000000" pitchFamily="18" charset="-128"/>
                        </a:rPr>
                        <a:t>　</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400" dirty="0">
                          <a:latin typeface="HGS明朝B" panose="02020800000000000000" pitchFamily="18" charset="-128"/>
                          <a:ea typeface="HGS明朝B" panose="02020800000000000000" pitchFamily="18" charset="-128"/>
                        </a:rPr>
                        <a:t>１期首</a:t>
                      </a:r>
                    </a:p>
                  </a:txBody>
                  <a:tcPr marL="6699" marR="6699"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dirty="0">
                          <a:latin typeface="HGS明朝B" panose="02020800000000000000" pitchFamily="18" charset="-128"/>
                          <a:ea typeface="HGS明朝B" panose="02020800000000000000" pitchFamily="18" charset="-128"/>
                        </a:rPr>
                        <a:t>1</a:t>
                      </a:r>
                      <a:r>
                        <a:rPr lang="ja-JP" altLang="en-US" sz="1400" dirty="0">
                          <a:latin typeface="HGS明朝B" panose="02020800000000000000" pitchFamily="18" charset="-128"/>
                          <a:ea typeface="HGS明朝B" panose="02020800000000000000" pitchFamily="18" charset="-128"/>
                        </a:rPr>
                        <a:t>期末</a:t>
                      </a:r>
                    </a:p>
                  </a:txBody>
                  <a:tcPr marL="6699" marR="6699"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dirty="0">
                          <a:latin typeface="HGS明朝B" panose="02020800000000000000" pitchFamily="18" charset="-128"/>
                          <a:ea typeface="HGS明朝B" panose="02020800000000000000" pitchFamily="18" charset="-128"/>
                        </a:rPr>
                        <a:t>2</a:t>
                      </a:r>
                      <a:r>
                        <a:rPr lang="ja-JP" altLang="en-US" sz="1400" dirty="0">
                          <a:latin typeface="HGS明朝B" panose="02020800000000000000" pitchFamily="18" charset="-128"/>
                          <a:ea typeface="HGS明朝B" panose="02020800000000000000" pitchFamily="18" charset="-128"/>
                        </a:rPr>
                        <a:t>期末</a:t>
                      </a:r>
                    </a:p>
                  </a:txBody>
                  <a:tcPr marL="6699" marR="6699"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dirty="0">
                          <a:latin typeface="HGS明朝B" panose="02020800000000000000" pitchFamily="18" charset="-128"/>
                          <a:ea typeface="HGS明朝B" panose="02020800000000000000" pitchFamily="18" charset="-128"/>
                        </a:rPr>
                        <a:t>3</a:t>
                      </a:r>
                      <a:r>
                        <a:rPr lang="ja-JP" altLang="en-US" sz="1400" dirty="0">
                          <a:latin typeface="HGS明朝B" panose="02020800000000000000" pitchFamily="18" charset="-128"/>
                          <a:ea typeface="HGS明朝B" panose="02020800000000000000" pitchFamily="18" charset="-128"/>
                        </a:rPr>
                        <a:t>期末</a:t>
                      </a:r>
                    </a:p>
                  </a:txBody>
                  <a:tcPr marL="6699" marR="6699"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dirty="0">
                          <a:latin typeface="HGS明朝B" panose="02020800000000000000" pitchFamily="18" charset="-128"/>
                          <a:ea typeface="HGS明朝B" panose="02020800000000000000" pitchFamily="18" charset="-128"/>
                        </a:rPr>
                        <a:t>4</a:t>
                      </a:r>
                      <a:r>
                        <a:rPr lang="ja-JP" altLang="en-US" sz="1400" dirty="0">
                          <a:latin typeface="HGS明朝B" panose="02020800000000000000" pitchFamily="18" charset="-128"/>
                          <a:ea typeface="HGS明朝B" panose="02020800000000000000" pitchFamily="18" charset="-128"/>
                        </a:rPr>
                        <a:t>期末</a:t>
                      </a:r>
                    </a:p>
                  </a:txBody>
                  <a:tcPr marL="6699" marR="6699"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5065454"/>
                  </a:ext>
                </a:extLst>
              </a:tr>
              <a:tr h="179282">
                <a:tc gridSpan="3">
                  <a:txBody>
                    <a:bodyPr/>
                    <a:lstStyle/>
                    <a:p>
                      <a:pPr algn="dist" fontAlgn="ctr"/>
                      <a:r>
                        <a:rPr lang="ja-JP" altLang="en-US" sz="1400" dirty="0">
                          <a:latin typeface="HGS明朝B" panose="02020800000000000000" pitchFamily="18" charset="-128"/>
                          <a:ea typeface="HGS明朝B" panose="02020800000000000000" pitchFamily="18" charset="-128"/>
                        </a:rPr>
                        <a:t>購入価額</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1400" dirty="0">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1754092"/>
                  </a:ext>
                </a:extLst>
              </a:tr>
              <a:tr h="179282">
                <a:tc gridSpan="3">
                  <a:txBody>
                    <a:bodyPr/>
                    <a:lstStyle/>
                    <a:p>
                      <a:pPr algn="dist" fontAlgn="ctr"/>
                      <a:r>
                        <a:rPr lang="ja-JP" altLang="en-US" sz="1400" dirty="0">
                          <a:latin typeface="HGS明朝B" panose="02020800000000000000" pitchFamily="18" charset="-128"/>
                          <a:ea typeface="HGS明朝B" panose="02020800000000000000" pitchFamily="18" charset="-128"/>
                        </a:rPr>
                        <a:t>使用による価値の減少</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1400" dirty="0">
                          <a:latin typeface="HGS明朝B" panose="02020800000000000000" pitchFamily="18" charset="-128"/>
                          <a:ea typeface="HGS明朝B" panose="02020800000000000000" pitchFamily="18" charset="-128"/>
                        </a:rPr>
                        <a:t>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250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250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250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250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390795"/>
                  </a:ext>
                </a:extLst>
              </a:tr>
              <a:tr h="179282">
                <a:tc gridSpan="3">
                  <a:txBody>
                    <a:bodyPr/>
                    <a:lstStyle/>
                    <a:p>
                      <a:pPr algn="dist" fontAlgn="ctr"/>
                      <a:r>
                        <a:rPr lang="ja-JP" altLang="en-US" sz="1400" dirty="0">
                          <a:latin typeface="HGS明朝B" panose="02020800000000000000" pitchFamily="18" charset="-128"/>
                          <a:ea typeface="HGS明朝B" panose="02020800000000000000" pitchFamily="18" charset="-128"/>
                        </a:rPr>
                        <a:t>帳簿価額</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1400" dirty="0">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750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500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250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dirty="0">
                          <a:latin typeface="HGS明朝B" panose="02020800000000000000" pitchFamily="18" charset="-128"/>
                          <a:ea typeface="HGS明朝B" panose="02020800000000000000" pitchFamily="18" charset="-128"/>
                        </a:rPr>
                        <a:t>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3923399"/>
                  </a:ext>
                </a:extLst>
              </a:tr>
            </a:tbl>
          </a:graphicData>
        </a:graphic>
      </p:graphicFrame>
      <p:graphicFrame>
        <p:nvGraphicFramePr>
          <p:cNvPr id="12" name="表 11">
            <a:extLst>
              <a:ext uri="{FF2B5EF4-FFF2-40B4-BE49-F238E27FC236}">
                <a16:creationId xmlns:a16="http://schemas.microsoft.com/office/drawing/2014/main" id="{062FD518-689E-4DC6-AB9F-8A3D95A3DAA2}"/>
              </a:ext>
            </a:extLst>
          </p:cNvPr>
          <p:cNvGraphicFramePr>
            <a:graphicFrameLocks noGrp="1"/>
          </p:cNvGraphicFramePr>
          <p:nvPr/>
        </p:nvGraphicFramePr>
        <p:xfrm>
          <a:off x="738211" y="3062524"/>
          <a:ext cx="7467598" cy="1440162"/>
        </p:xfrm>
        <a:graphic>
          <a:graphicData uri="http://schemas.openxmlformats.org/drawingml/2006/table">
            <a:tbl>
              <a:tblPr/>
              <a:tblGrid>
                <a:gridCol w="1141630">
                  <a:extLst>
                    <a:ext uri="{9D8B030D-6E8A-4147-A177-3AD203B41FA5}">
                      <a16:colId xmlns:a16="http://schemas.microsoft.com/office/drawing/2014/main" val="1103653158"/>
                    </a:ext>
                  </a:extLst>
                </a:gridCol>
                <a:gridCol w="1054328">
                  <a:extLst>
                    <a:ext uri="{9D8B030D-6E8A-4147-A177-3AD203B41FA5}">
                      <a16:colId xmlns:a16="http://schemas.microsoft.com/office/drawing/2014/main" val="3612431762"/>
                    </a:ext>
                  </a:extLst>
                </a:gridCol>
                <a:gridCol w="1054328">
                  <a:extLst>
                    <a:ext uri="{9D8B030D-6E8A-4147-A177-3AD203B41FA5}">
                      <a16:colId xmlns:a16="http://schemas.microsoft.com/office/drawing/2014/main" val="2606287118"/>
                    </a:ext>
                  </a:extLst>
                </a:gridCol>
                <a:gridCol w="1054328">
                  <a:extLst>
                    <a:ext uri="{9D8B030D-6E8A-4147-A177-3AD203B41FA5}">
                      <a16:colId xmlns:a16="http://schemas.microsoft.com/office/drawing/2014/main" val="2762389533"/>
                    </a:ext>
                  </a:extLst>
                </a:gridCol>
                <a:gridCol w="1054328">
                  <a:extLst>
                    <a:ext uri="{9D8B030D-6E8A-4147-A177-3AD203B41FA5}">
                      <a16:colId xmlns:a16="http://schemas.microsoft.com/office/drawing/2014/main" val="2645538153"/>
                    </a:ext>
                  </a:extLst>
                </a:gridCol>
                <a:gridCol w="1054328">
                  <a:extLst>
                    <a:ext uri="{9D8B030D-6E8A-4147-A177-3AD203B41FA5}">
                      <a16:colId xmlns:a16="http://schemas.microsoft.com/office/drawing/2014/main" val="2362880835"/>
                    </a:ext>
                  </a:extLst>
                </a:gridCol>
                <a:gridCol w="1054328">
                  <a:extLst>
                    <a:ext uri="{9D8B030D-6E8A-4147-A177-3AD203B41FA5}">
                      <a16:colId xmlns:a16="http://schemas.microsoft.com/office/drawing/2014/main" val="3064473491"/>
                    </a:ext>
                  </a:extLst>
                </a:gridCol>
              </a:tblGrid>
              <a:tr h="242488">
                <a:tc gridSpan="7">
                  <a:txBody>
                    <a:bodyPr/>
                    <a:lstStyle/>
                    <a:p>
                      <a:pPr algn="ctr" fontAlgn="ctr"/>
                      <a:r>
                        <a:rPr lang="ja-JP" altLang="en-US" sz="1400" b="0" i="0" u="none" strike="noStrike" dirty="0">
                          <a:solidFill>
                            <a:srgbClr val="833C0C"/>
                          </a:solidFill>
                          <a:effectLst/>
                          <a:latin typeface="HGS明朝B" panose="02020800000000000000" pitchFamily="18" charset="-128"/>
                          <a:ea typeface="HGS明朝B" panose="02020800000000000000" pitchFamily="18" charset="-128"/>
                        </a:rPr>
                        <a:t>＜使用による価値の減少を認識しない場合＞</a:t>
                      </a:r>
                    </a:p>
                  </a:txBody>
                  <a:tcPr marL="6699" marR="6699" marT="6699"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55312826"/>
                  </a:ext>
                </a:extLst>
              </a:tr>
              <a:tr h="242488">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購入時</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借方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車両運搬具</a:t>
                      </a:r>
                      <a:endParaRPr lang="en-US" altLang="ja-JP"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貸方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現金</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1939921"/>
                  </a:ext>
                </a:extLst>
              </a:tr>
              <a:tr h="477593">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１期末～　３期末</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仕訳無し</a:t>
                      </a:r>
                    </a:p>
                  </a:txBody>
                  <a:tcPr marL="160786" marR="160786"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07134656"/>
                  </a:ext>
                </a:extLst>
              </a:tr>
              <a:tr h="477593">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４期末</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借方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400" b="0" i="0" u="none" strike="noStrike" dirty="0">
                          <a:solidFill>
                            <a:srgbClr val="FF0000"/>
                          </a:solidFill>
                          <a:effectLst/>
                          <a:latin typeface="HGS明朝B" panose="02020800000000000000" pitchFamily="18" charset="-128"/>
                          <a:ea typeface="HGS明朝B" panose="02020800000000000000" pitchFamily="18" charset="-128"/>
                        </a:rPr>
                        <a:t>固定資産</a:t>
                      </a:r>
                      <a:r>
                        <a:rPr lang="ja-JP" altLang="en-US" sz="1400" b="0" i="0" u="none" strike="noStrike" dirty="0">
                          <a:solidFill>
                            <a:srgbClr val="FF0000"/>
                          </a:solidFill>
                          <a:effectLst/>
                          <a:latin typeface="HGS明朝B" panose="02020800000000000000" pitchFamily="18" charset="-128"/>
                          <a:ea typeface="HGS明朝B" panose="02020800000000000000" pitchFamily="18" charset="-128"/>
                        </a:rPr>
                        <a:t>　</a:t>
                      </a:r>
                      <a:r>
                        <a:rPr lang="zh-TW" altLang="en-US" sz="1400" b="0" i="0" u="none" strike="noStrike" dirty="0">
                          <a:solidFill>
                            <a:srgbClr val="FF0000"/>
                          </a:solidFill>
                          <a:effectLst/>
                          <a:latin typeface="HGS明朝B" panose="02020800000000000000" pitchFamily="18" charset="-128"/>
                          <a:ea typeface="HGS明朝B" panose="02020800000000000000" pitchFamily="18" charset="-128"/>
                        </a:rPr>
                        <a:t>除却損</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FF0000"/>
                          </a:solidFill>
                          <a:effectLst/>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貸方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車両運搬具</a:t>
                      </a:r>
                      <a:endParaRPr lang="en-US" altLang="ja-JP"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1424623"/>
                  </a:ext>
                </a:extLst>
              </a:tr>
            </a:tbl>
          </a:graphicData>
        </a:graphic>
      </p:graphicFrame>
      <p:graphicFrame>
        <p:nvGraphicFramePr>
          <p:cNvPr id="13" name="表 12">
            <a:extLst>
              <a:ext uri="{FF2B5EF4-FFF2-40B4-BE49-F238E27FC236}">
                <a16:creationId xmlns:a16="http://schemas.microsoft.com/office/drawing/2014/main" id="{291A9913-3F3C-4C6C-A237-76A65A3D4E1E}"/>
              </a:ext>
            </a:extLst>
          </p:cNvPr>
          <p:cNvGraphicFramePr>
            <a:graphicFrameLocks noGrp="1"/>
          </p:cNvGraphicFramePr>
          <p:nvPr/>
        </p:nvGraphicFramePr>
        <p:xfrm>
          <a:off x="767408" y="4649945"/>
          <a:ext cx="7526591" cy="1670754"/>
        </p:xfrm>
        <a:graphic>
          <a:graphicData uri="http://schemas.openxmlformats.org/drawingml/2006/table">
            <a:tbl>
              <a:tblPr/>
              <a:tblGrid>
                <a:gridCol w="1150649">
                  <a:extLst>
                    <a:ext uri="{9D8B030D-6E8A-4147-A177-3AD203B41FA5}">
                      <a16:colId xmlns:a16="http://schemas.microsoft.com/office/drawing/2014/main" val="3278483629"/>
                    </a:ext>
                  </a:extLst>
                </a:gridCol>
                <a:gridCol w="1062657">
                  <a:extLst>
                    <a:ext uri="{9D8B030D-6E8A-4147-A177-3AD203B41FA5}">
                      <a16:colId xmlns:a16="http://schemas.microsoft.com/office/drawing/2014/main" val="758064735"/>
                    </a:ext>
                  </a:extLst>
                </a:gridCol>
                <a:gridCol w="1062657">
                  <a:extLst>
                    <a:ext uri="{9D8B030D-6E8A-4147-A177-3AD203B41FA5}">
                      <a16:colId xmlns:a16="http://schemas.microsoft.com/office/drawing/2014/main" val="783950304"/>
                    </a:ext>
                  </a:extLst>
                </a:gridCol>
                <a:gridCol w="1062657">
                  <a:extLst>
                    <a:ext uri="{9D8B030D-6E8A-4147-A177-3AD203B41FA5}">
                      <a16:colId xmlns:a16="http://schemas.microsoft.com/office/drawing/2014/main" val="548976734"/>
                    </a:ext>
                  </a:extLst>
                </a:gridCol>
                <a:gridCol w="1062657">
                  <a:extLst>
                    <a:ext uri="{9D8B030D-6E8A-4147-A177-3AD203B41FA5}">
                      <a16:colId xmlns:a16="http://schemas.microsoft.com/office/drawing/2014/main" val="2310897657"/>
                    </a:ext>
                  </a:extLst>
                </a:gridCol>
                <a:gridCol w="1062657">
                  <a:extLst>
                    <a:ext uri="{9D8B030D-6E8A-4147-A177-3AD203B41FA5}">
                      <a16:colId xmlns:a16="http://schemas.microsoft.com/office/drawing/2014/main" val="3181380098"/>
                    </a:ext>
                  </a:extLst>
                </a:gridCol>
                <a:gridCol w="1062657">
                  <a:extLst>
                    <a:ext uri="{9D8B030D-6E8A-4147-A177-3AD203B41FA5}">
                      <a16:colId xmlns:a16="http://schemas.microsoft.com/office/drawing/2014/main" val="1747354139"/>
                    </a:ext>
                  </a:extLst>
                </a:gridCol>
              </a:tblGrid>
              <a:tr h="281314">
                <a:tc gridSpan="7">
                  <a:txBody>
                    <a:bodyPr/>
                    <a:lstStyle/>
                    <a:p>
                      <a:pPr algn="ctr" fontAlgn="ctr"/>
                      <a:r>
                        <a:rPr lang="ja-JP" altLang="en-US" sz="1400" b="0" i="0" u="none" strike="noStrike" dirty="0">
                          <a:solidFill>
                            <a:srgbClr val="833C0C"/>
                          </a:solidFill>
                          <a:effectLst/>
                          <a:latin typeface="HGS明朝B" panose="02020800000000000000" pitchFamily="18" charset="-128"/>
                          <a:ea typeface="HGS明朝B" panose="02020800000000000000" pitchFamily="18" charset="-128"/>
                        </a:rPr>
                        <a:t>＜使用による価値の減少を認識する場合＞</a:t>
                      </a:r>
                    </a:p>
                  </a:txBody>
                  <a:tcPr marL="6699" marR="6699" marT="6699"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83051689"/>
                  </a:ext>
                </a:extLst>
              </a:tr>
              <a:tr h="281314">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購入時</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借方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車両運搬</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貸方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現金</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1,000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397678"/>
                  </a:ext>
                </a:extLst>
              </a:tr>
              <a:tr h="554063">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１期末～３期末</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借方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400" b="0" i="0" u="none" strike="noStrike" dirty="0">
                          <a:solidFill>
                            <a:srgbClr val="FF0000"/>
                          </a:solidFill>
                          <a:effectLst/>
                          <a:latin typeface="HGS明朝B" panose="02020800000000000000" pitchFamily="18" charset="-128"/>
                          <a:ea typeface="HGS明朝B" panose="02020800000000000000" pitchFamily="18" charset="-128"/>
                        </a:rPr>
                        <a:t>減価償却費</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FF0000"/>
                          </a:solidFill>
                          <a:effectLst/>
                          <a:latin typeface="HGS明朝B" panose="02020800000000000000" pitchFamily="18" charset="-128"/>
                          <a:ea typeface="HGS明朝B" panose="02020800000000000000" pitchFamily="18" charset="-128"/>
                        </a:rPr>
                        <a:t>750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貸方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車両運搬具</a:t>
                      </a:r>
                      <a:endParaRPr lang="zh-TW"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750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9326322"/>
                  </a:ext>
                </a:extLst>
              </a:tr>
              <a:tr h="554063">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４期末</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借方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400" b="0" i="0" u="none" strike="noStrike" dirty="0">
                          <a:solidFill>
                            <a:srgbClr val="FF0000"/>
                          </a:solidFill>
                          <a:effectLst/>
                          <a:latin typeface="HGS明朝B" panose="02020800000000000000" pitchFamily="18" charset="-128"/>
                          <a:ea typeface="HGS明朝B" panose="02020800000000000000" pitchFamily="18" charset="-128"/>
                        </a:rPr>
                        <a:t>減価償却</a:t>
                      </a:r>
                      <a:r>
                        <a:rPr lang="ja-JP" altLang="en-US" sz="1400" b="0" i="0" u="none" strike="noStrike" dirty="0">
                          <a:solidFill>
                            <a:srgbClr val="FF0000"/>
                          </a:solidFill>
                          <a:effectLst/>
                          <a:latin typeface="HGS明朝B" panose="02020800000000000000" pitchFamily="18" charset="-128"/>
                          <a:ea typeface="HGS明朝B" panose="02020800000000000000" pitchFamily="18" charset="-128"/>
                        </a:rPr>
                        <a:t>費</a:t>
                      </a:r>
                      <a:endParaRPr lang="zh-TW" altLang="en-US" sz="1400" b="0" i="0" u="none" strike="noStrike" dirty="0">
                        <a:solidFill>
                          <a:srgbClr val="FF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FF0000"/>
                          </a:solidFill>
                          <a:effectLst/>
                          <a:latin typeface="HGS明朝B" panose="02020800000000000000" pitchFamily="18" charset="-128"/>
                          <a:ea typeface="HGS明朝B" panose="02020800000000000000" pitchFamily="18" charset="-128"/>
                        </a:rPr>
                        <a:t>250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貸方</a:t>
                      </a: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a:t>
                      </a:r>
                      <a:endParaRPr lang="ja-JP" altLang="en-US" sz="1400" b="0" i="0" u="none" strike="noStrike" dirty="0">
                        <a:solidFill>
                          <a:srgbClr val="000000"/>
                        </a:solidFill>
                        <a:effectLst/>
                        <a:latin typeface="HGS明朝B" panose="02020800000000000000" pitchFamily="18" charset="-128"/>
                        <a:ea typeface="HGS明朝B" panose="02020800000000000000" pitchFamily="18" charset="-128"/>
                      </a:endParaRP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400" b="0" i="0" u="none" strike="noStrike" dirty="0">
                          <a:solidFill>
                            <a:srgbClr val="000000"/>
                          </a:solidFill>
                          <a:effectLst/>
                          <a:latin typeface="HGS明朝B" panose="02020800000000000000" pitchFamily="18" charset="-128"/>
                          <a:ea typeface="HGS明朝B" panose="02020800000000000000" pitchFamily="18" charset="-128"/>
                        </a:rPr>
                        <a:t>車両運搬具</a:t>
                      </a:r>
                    </a:p>
                  </a:txBody>
                  <a:tcPr marL="80393"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HGS明朝B" panose="02020800000000000000" pitchFamily="18" charset="-128"/>
                          <a:ea typeface="HGS明朝B" panose="02020800000000000000" pitchFamily="18" charset="-128"/>
                        </a:rPr>
                        <a:t>250</a:t>
                      </a:r>
                    </a:p>
                  </a:txBody>
                  <a:tcPr marL="6699" marR="80393" marT="6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941502"/>
                  </a:ext>
                </a:extLst>
              </a:tr>
            </a:tbl>
          </a:graphicData>
        </a:graphic>
      </p:graphicFrame>
      <p:sp>
        <p:nvSpPr>
          <p:cNvPr id="14" name="正方形/長方形 13">
            <a:extLst>
              <a:ext uri="{FF2B5EF4-FFF2-40B4-BE49-F238E27FC236}">
                <a16:creationId xmlns:a16="http://schemas.microsoft.com/office/drawing/2014/main" id="{D7FA4968-7C38-496D-B89F-8EA21F4CD744}"/>
              </a:ext>
            </a:extLst>
          </p:cNvPr>
          <p:cNvSpPr/>
          <p:nvPr/>
        </p:nvSpPr>
        <p:spPr>
          <a:xfrm>
            <a:off x="644969" y="2196351"/>
            <a:ext cx="7704856" cy="247986"/>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15" name="正方形/長方形 14">
            <a:extLst>
              <a:ext uri="{FF2B5EF4-FFF2-40B4-BE49-F238E27FC236}">
                <a16:creationId xmlns:a16="http://schemas.microsoft.com/office/drawing/2014/main" id="{8DE93A48-55CD-43DC-BB19-A017C5A9E38C}"/>
              </a:ext>
            </a:extLst>
          </p:cNvPr>
          <p:cNvSpPr/>
          <p:nvPr/>
        </p:nvSpPr>
        <p:spPr>
          <a:xfrm>
            <a:off x="644969" y="2406760"/>
            <a:ext cx="7704856" cy="22285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16" name="正方形/長方形 15">
            <a:extLst>
              <a:ext uri="{FF2B5EF4-FFF2-40B4-BE49-F238E27FC236}">
                <a16:creationId xmlns:a16="http://schemas.microsoft.com/office/drawing/2014/main" id="{C4FA7903-13B1-4E46-9062-2910A1231AC7}"/>
              </a:ext>
            </a:extLst>
          </p:cNvPr>
          <p:cNvSpPr/>
          <p:nvPr/>
        </p:nvSpPr>
        <p:spPr>
          <a:xfrm>
            <a:off x="644969" y="2641799"/>
            <a:ext cx="7704856" cy="22285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17" name="正方形/長方形 16">
            <a:extLst>
              <a:ext uri="{FF2B5EF4-FFF2-40B4-BE49-F238E27FC236}">
                <a16:creationId xmlns:a16="http://schemas.microsoft.com/office/drawing/2014/main" id="{37D45319-5137-4AC9-9CAF-72707BC945DD}"/>
              </a:ext>
            </a:extLst>
          </p:cNvPr>
          <p:cNvSpPr/>
          <p:nvPr/>
        </p:nvSpPr>
        <p:spPr>
          <a:xfrm>
            <a:off x="644969" y="3278546"/>
            <a:ext cx="7704856" cy="302602"/>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18" name="正方形/長方形 17">
            <a:extLst>
              <a:ext uri="{FF2B5EF4-FFF2-40B4-BE49-F238E27FC236}">
                <a16:creationId xmlns:a16="http://schemas.microsoft.com/office/drawing/2014/main" id="{2E4168A6-4EDD-41E4-A9A3-C297928A034A}"/>
              </a:ext>
            </a:extLst>
          </p:cNvPr>
          <p:cNvSpPr/>
          <p:nvPr/>
        </p:nvSpPr>
        <p:spPr>
          <a:xfrm>
            <a:off x="652587" y="4952545"/>
            <a:ext cx="7758048" cy="24803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19" name="正方形/長方形 18">
            <a:extLst>
              <a:ext uri="{FF2B5EF4-FFF2-40B4-BE49-F238E27FC236}">
                <a16:creationId xmlns:a16="http://schemas.microsoft.com/office/drawing/2014/main" id="{4F442B6A-F3BE-456A-9520-7C043B492B36}"/>
              </a:ext>
            </a:extLst>
          </p:cNvPr>
          <p:cNvSpPr/>
          <p:nvPr/>
        </p:nvSpPr>
        <p:spPr>
          <a:xfrm>
            <a:off x="644969" y="3566580"/>
            <a:ext cx="7704856" cy="42997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20" name="正方形/長方形 19">
            <a:extLst>
              <a:ext uri="{FF2B5EF4-FFF2-40B4-BE49-F238E27FC236}">
                <a16:creationId xmlns:a16="http://schemas.microsoft.com/office/drawing/2014/main" id="{39C97851-6617-4CD7-8C23-88B23CDA238A}"/>
              </a:ext>
            </a:extLst>
          </p:cNvPr>
          <p:cNvSpPr/>
          <p:nvPr/>
        </p:nvSpPr>
        <p:spPr>
          <a:xfrm>
            <a:off x="652587" y="3998628"/>
            <a:ext cx="7704856" cy="53319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21" name="正方形/長方形 20">
            <a:extLst>
              <a:ext uri="{FF2B5EF4-FFF2-40B4-BE49-F238E27FC236}">
                <a16:creationId xmlns:a16="http://schemas.microsoft.com/office/drawing/2014/main" id="{7A2C5F4C-0670-46EC-BC0B-537DCA850549}"/>
              </a:ext>
            </a:extLst>
          </p:cNvPr>
          <p:cNvSpPr/>
          <p:nvPr/>
        </p:nvSpPr>
        <p:spPr>
          <a:xfrm>
            <a:off x="652587" y="5240577"/>
            <a:ext cx="7758048" cy="53605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22" name="正方形/長方形 21">
            <a:extLst>
              <a:ext uri="{FF2B5EF4-FFF2-40B4-BE49-F238E27FC236}">
                <a16:creationId xmlns:a16="http://schemas.microsoft.com/office/drawing/2014/main" id="{B7FF9548-08ED-4B4D-A32B-5A5117D4CC1F}"/>
              </a:ext>
            </a:extLst>
          </p:cNvPr>
          <p:cNvSpPr/>
          <p:nvPr/>
        </p:nvSpPr>
        <p:spPr>
          <a:xfrm>
            <a:off x="652587" y="5744635"/>
            <a:ext cx="7765726" cy="57606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23" name="正方形/長方形 22">
            <a:extLst>
              <a:ext uri="{FF2B5EF4-FFF2-40B4-BE49-F238E27FC236}">
                <a16:creationId xmlns:a16="http://schemas.microsoft.com/office/drawing/2014/main" id="{D72A108C-2A05-4FC5-BDC8-9746279A4DFD}"/>
              </a:ext>
            </a:extLst>
          </p:cNvPr>
          <p:cNvSpPr/>
          <p:nvPr/>
        </p:nvSpPr>
        <p:spPr>
          <a:xfrm>
            <a:off x="2589185" y="3062518"/>
            <a:ext cx="3960440" cy="21603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24" name="正方形/長方形 23">
            <a:extLst>
              <a:ext uri="{FF2B5EF4-FFF2-40B4-BE49-F238E27FC236}">
                <a16:creationId xmlns:a16="http://schemas.microsoft.com/office/drawing/2014/main" id="{914591AA-95E0-4A47-99CA-1D6E4652A651}"/>
              </a:ext>
            </a:extLst>
          </p:cNvPr>
          <p:cNvSpPr/>
          <p:nvPr/>
        </p:nvSpPr>
        <p:spPr>
          <a:xfrm>
            <a:off x="2589185" y="4679085"/>
            <a:ext cx="3991729" cy="201454"/>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25" name="正方形/長方形 24">
            <a:extLst>
              <a:ext uri="{FF2B5EF4-FFF2-40B4-BE49-F238E27FC236}">
                <a16:creationId xmlns:a16="http://schemas.microsoft.com/office/drawing/2014/main" id="{386C0191-4845-4B11-B758-68A698FC8B1D}"/>
              </a:ext>
            </a:extLst>
          </p:cNvPr>
          <p:cNvSpPr/>
          <p:nvPr/>
        </p:nvSpPr>
        <p:spPr>
          <a:xfrm>
            <a:off x="2949225" y="3986440"/>
            <a:ext cx="2066655" cy="524280"/>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
        <p:nvSpPr>
          <p:cNvPr id="26" name="正方形/長方形 25">
            <a:extLst>
              <a:ext uri="{FF2B5EF4-FFF2-40B4-BE49-F238E27FC236}">
                <a16:creationId xmlns:a16="http://schemas.microsoft.com/office/drawing/2014/main" id="{B12F9B26-A85D-43D9-9B16-357E99F9C543}"/>
              </a:ext>
            </a:extLst>
          </p:cNvPr>
          <p:cNvSpPr/>
          <p:nvPr/>
        </p:nvSpPr>
        <p:spPr>
          <a:xfrm>
            <a:off x="2949225" y="5240577"/>
            <a:ext cx="2177306" cy="1080118"/>
          </a:xfrm>
          <a:prstGeom prst="rect">
            <a:avLst/>
          </a:prstGeom>
          <a:noFill/>
          <a:ln w="28575">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ja-JP" altLang="en-US" sz="1400" dirty="0">
              <a:solidFill>
                <a:prstClr val="white"/>
              </a:solidFill>
              <a:latin typeface="HGS明朝B" panose="02020800000000000000" pitchFamily="18" charset="-128"/>
              <a:ea typeface="HGS明朝B" panose="02020800000000000000" pitchFamily="18" charset="-128"/>
            </a:endParaRPr>
          </a:p>
        </p:txBody>
      </p:sp>
    </p:spTree>
    <p:custDataLst>
      <p:tags r:id="rId1"/>
    </p:custDataLst>
    <p:extLst>
      <p:ext uri="{BB962C8B-B14F-4D97-AF65-F5344CB8AC3E}">
        <p14:creationId xmlns:p14="http://schemas.microsoft.com/office/powerpoint/2010/main" val="405461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14"/>
                                        </p:tgtEl>
                                      </p:cBhvr>
                                    </p:animEffect>
                                    <p:set>
                                      <p:cBhvr>
                                        <p:cTn id="17" dur="1" fill="hold">
                                          <p:stCondLst>
                                            <p:cond delay="499"/>
                                          </p:stCondLst>
                                        </p:cTn>
                                        <p:tgtEl>
                                          <p:spTgt spid="1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5"/>
                                        </p:tgtEl>
                                      </p:cBhvr>
                                    </p:animEffect>
                                    <p:set>
                                      <p:cBhvr>
                                        <p:cTn id="27" dur="1" fill="hold">
                                          <p:stCondLst>
                                            <p:cond delay="499"/>
                                          </p:stCondLst>
                                        </p:cTn>
                                        <p:tgtEl>
                                          <p:spTgt spid="1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16"/>
                                        </p:tgtEl>
                                      </p:cBhvr>
                                    </p:animEffect>
                                    <p:set>
                                      <p:cBhvr>
                                        <p:cTn id="37" dur="1" fill="hold">
                                          <p:stCondLst>
                                            <p:cond delay="499"/>
                                          </p:stCondLst>
                                        </p:cTn>
                                        <p:tgtEl>
                                          <p:spTgt spid="1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23"/>
                                        </p:tgtEl>
                                      </p:cBhvr>
                                    </p:animEffect>
                                    <p:set>
                                      <p:cBhvr>
                                        <p:cTn id="47" dur="1" fill="hold">
                                          <p:stCondLst>
                                            <p:cond delay="499"/>
                                          </p:stCondLst>
                                        </p:cTn>
                                        <p:tgtEl>
                                          <p:spTgt spid="2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500"/>
                                        <p:tgtEl>
                                          <p:spTgt spid="17"/>
                                        </p:tgtEl>
                                      </p:cBhvr>
                                    </p:animEffect>
                                    <p:set>
                                      <p:cBhvr>
                                        <p:cTn id="57" dur="1" fill="hold">
                                          <p:stCondLst>
                                            <p:cond delay="499"/>
                                          </p:stCondLst>
                                        </p:cTn>
                                        <p:tgtEl>
                                          <p:spTgt spid="17"/>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19"/>
                                        </p:tgtEl>
                                      </p:cBhvr>
                                    </p:animEffect>
                                    <p:set>
                                      <p:cBhvr>
                                        <p:cTn id="67" dur="1" fill="hold">
                                          <p:stCondLst>
                                            <p:cond delay="499"/>
                                          </p:stCondLst>
                                        </p:cTn>
                                        <p:tgtEl>
                                          <p:spTgt spid="19"/>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fade">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1" nodeType="clickEffect">
                                  <p:stCondLst>
                                    <p:cond delay="0"/>
                                  </p:stCondLst>
                                  <p:childTnLst>
                                    <p:animEffect transition="out" filter="fade">
                                      <p:cBhvr>
                                        <p:cTn id="76" dur="500"/>
                                        <p:tgtEl>
                                          <p:spTgt spid="20"/>
                                        </p:tgtEl>
                                      </p:cBhvr>
                                    </p:animEffect>
                                    <p:set>
                                      <p:cBhvr>
                                        <p:cTn id="77" dur="1" fill="hold">
                                          <p:stCondLst>
                                            <p:cond delay="499"/>
                                          </p:stCondLst>
                                        </p:cTn>
                                        <p:tgtEl>
                                          <p:spTgt spid="20"/>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fade">
                                      <p:cBhvr>
                                        <p:cTn id="82" dur="500"/>
                                        <p:tgtEl>
                                          <p:spTgt spid="24"/>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grpId="1" nodeType="clickEffect">
                                  <p:stCondLst>
                                    <p:cond delay="0"/>
                                  </p:stCondLst>
                                  <p:childTnLst>
                                    <p:animEffect transition="out" filter="fade">
                                      <p:cBhvr>
                                        <p:cTn id="86" dur="500"/>
                                        <p:tgtEl>
                                          <p:spTgt spid="24"/>
                                        </p:tgtEl>
                                      </p:cBhvr>
                                    </p:animEffect>
                                    <p:set>
                                      <p:cBhvr>
                                        <p:cTn id="87" dur="1" fill="hold">
                                          <p:stCondLst>
                                            <p:cond delay="499"/>
                                          </p:stCondLst>
                                        </p:cTn>
                                        <p:tgtEl>
                                          <p:spTgt spid="24"/>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8"/>
                                        </p:tgtEl>
                                        <p:attrNameLst>
                                          <p:attrName>style.visibility</p:attrName>
                                        </p:attrNameLst>
                                      </p:cBhvr>
                                      <p:to>
                                        <p:strVal val="visible"/>
                                      </p:to>
                                    </p:set>
                                    <p:animEffect transition="in" filter="fade">
                                      <p:cBhvr>
                                        <p:cTn id="92" dur="500"/>
                                        <p:tgtEl>
                                          <p:spTgt spid="18"/>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grpId="1" nodeType="clickEffect">
                                  <p:stCondLst>
                                    <p:cond delay="0"/>
                                  </p:stCondLst>
                                  <p:childTnLst>
                                    <p:animEffect transition="out" filter="fade">
                                      <p:cBhvr>
                                        <p:cTn id="96" dur="500"/>
                                        <p:tgtEl>
                                          <p:spTgt spid="18"/>
                                        </p:tgtEl>
                                      </p:cBhvr>
                                    </p:animEffect>
                                    <p:set>
                                      <p:cBhvr>
                                        <p:cTn id="97" dur="1" fill="hold">
                                          <p:stCondLst>
                                            <p:cond delay="499"/>
                                          </p:stCondLst>
                                        </p:cTn>
                                        <p:tgtEl>
                                          <p:spTgt spid="18"/>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21"/>
                                        </p:tgtEl>
                                        <p:attrNameLst>
                                          <p:attrName>style.visibility</p:attrName>
                                        </p:attrNameLst>
                                      </p:cBhvr>
                                      <p:to>
                                        <p:strVal val="visible"/>
                                      </p:to>
                                    </p:set>
                                    <p:animEffect transition="in" filter="fade">
                                      <p:cBhvr>
                                        <p:cTn id="102" dur="500"/>
                                        <p:tgtEl>
                                          <p:spTgt spid="21"/>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grpId="1" nodeType="clickEffect">
                                  <p:stCondLst>
                                    <p:cond delay="0"/>
                                  </p:stCondLst>
                                  <p:childTnLst>
                                    <p:animEffect transition="out" filter="fade">
                                      <p:cBhvr>
                                        <p:cTn id="106" dur="500"/>
                                        <p:tgtEl>
                                          <p:spTgt spid="21"/>
                                        </p:tgtEl>
                                      </p:cBhvr>
                                    </p:animEffect>
                                    <p:set>
                                      <p:cBhvr>
                                        <p:cTn id="107" dur="1" fill="hold">
                                          <p:stCondLst>
                                            <p:cond delay="499"/>
                                          </p:stCondLst>
                                        </p:cTn>
                                        <p:tgtEl>
                                          <p:spTgt spid="21"/>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22"/>
                                        </p:tgtEl>
                                        <p:attrNameLst>
                                          <p:attrName>style.visibility</p:attrName>
                                        </p:attrNameLst>
                                      </p:cBhvr>
                                      <p:to>
                                        <p:strVal val="visible"/>
                                      </p:to>
                                    </p:set>
                                    <p:animEffect transition="in" filter="fade">
                                      <p:cBhvr>
                                        <p:cTn id="112" dur="500"/>
                                        <p:tgtEl>
                                          <p:spTgt spid="22"/>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xit" presetSubtype="0" fill="hold" grpId="1" nodeType="clickEffect">
                                  <p:stCondLst>
                                    <p:cond delay="0"/>
                                  </p:stCondLst>
                                  <p:childTnLst>
                                    <p:animEffect transition="out" filter="fade">
                                      <p:cBhvr>
                                        <p:cTn id="116" dur="500"/>
                                        <p:tgtEl>
                                          <p:spTgt spid="22"/>
                                        </p:tgtEl>
                                      </p:cBhvr>
                                    </p:animEffect>
                                    <p:set>
                                      <p:cBhvr>
                                        <p:cTn id="117" dur="1" fill="hold">
                                          <p:stCondLst>
                                            <p:cond delay="499"/>
                                          </p:stCondLst>
                                        </p:cTn>
                                        <p:tgtEl>
                                          <p:spTgt spid="22"/>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25"/>
                                        </p:tgtEl>
                                        <p:attrNameLst>
                                          <p:attrName>style.visibility</p:attrName>
                                        </p:attrNameLst>
                                      </p:cBhvr>
                                      <p:to>
                                        <p:strVal val="visible"/>
                                      </p:to>
                                    </p:set>
                                    <p:animEffect transition="in" filter="fade">
                                      <p:cBhvr>
                                        <p:cTn id="122" dur="500"/>
                                        <p:tgtEl>
                                          <p:spTgt spid="25"/>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26"/>
                                        </p:tgtEl>
                                        <p:attrNameLst>
                                          <p:attrName>style.visibility</p:attrName>
                                        </p:attrNameLst>
                                      </p:cBhvr>
                                      <p:to>
                                        <p:strVal val="visible"/>
                                      </p:to>
                                    </p:set>
                                    <p:animEffect transition="in" filter="fade">
                                      <p:cBhvr>
                                        <p:cTn id="12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7.6|4.1|12.6|8.6|4.1|9.6|3|6.9|8.9|12.1|13.5|13.2|2.6|13.5|12.4"/>
</p:tagLst>
</file>

<file path=ppt/tags/tag10.xml><?xml version="1.0" encoding="utf-8"?>
<p:tagLst xmlns:a="http://schemas.openxmlformats.org/drawingml/2006/main" xmlns:r="http://schemas.openxmlformats.org/officeDocument/2006/relationships" xmlns:p="http://schemas.openxmlformats.org/presentationml/2006/main">
  <p:tag name="TIMING" val="|22.6|14.9|6.9|6.9|16.6|9.4|7.3|6.3|10|22.6|11.2|20.9|0.7"/>
</p:tagLst>
</file>

<file path=ppt/tags/tag11.xml><?xml version="1.0" encoding="utf-8"?>
<p:tagLst xmlns:a="http://schemas.openxmlformats.org/drawingml/2006/main" xmlns:r="http://schemas.openxmlformats.org/officeDocument/2006/relationships" xmlns:p="http://schemas.openxmlformats.org/presentationml/2006/main">
  <p:tag name="TIMING" val="|38.5|14.2|3.2|12.3|7.9|0.9|15|5.9|11.3|1|11.7|5.3|10.7|2.4|11.1|10|13.7|5.4|12.5|10"/>
</p:tagLst>
</file>

<file path=ppt/tags/tag12.xml><?xml version="1.0" encoding="utf-8"?>
<p:tagLst xmlns:a="http://schemas.openxmlformats.org/drawingml/2006/main" xmlns:r="http://schemas.openxmlformats.org/officeDocument/2006/relationships" xmlns:p="http://schemas.openxmlformats.org/presentationml/2006/main">
  <p:tag name="TIMING" val="|4.6|9.6|4|24.1|11.4|8|26.5|13.3|22.6|5.3|22.5|10.3|21.7|10.7|6.2"/>
</p:tagLst>
</file>

<file path=ppt/tags/tag13.xml><?xml version="1.0" encoding="utf-8"?>
<p:tagLst xmlns:a="http://schemas.openxmlformats.org/drawingml/2006/main" xmlns:r="http://schemas.openxmlformats.org/officeDocument/2006/relationships" xmlns:p="http://schemas.openxmlformats.org/presentationml/2006/main">
  <p:tag name="TIMING" val="|1.5|10.4|2.2|27.4|11|9.2|76.5|12.6|4.3|28.2|18.8|10.1|7.7|42|11.3"/>
</p:tagLst>
</file>

<file path=ppt/tags/tag14.xml><?xml version="1.0" encoding="utf-8"?>
<p:tagLst xmlns:a="http://schemas.openxmlformats.org/drawingml/2006/main" xmlns:r="http://schemas.openxmlformats.org/officeDocument/2006/relationships" xmlns:p="http://schemas.openxmlformats.org/presentationml/2006/main">
  <p:tag name="TIMING" val="|12.8|8.2|13.6|12.9|14.5|12.3|15.8|11.9"/>
</p:tagLst>
</file>

<file path=ppt/tags/tag15.xml><?xml version="1.0" encoding="utf-8"?>
<p:tagLst xmlns:a="http://schemas.openxmlformats.org/drawingml/2006/main" xmlns:r="http://schemas.openxmlformats.org/officeDocument/2006/relationships" xmlns:p="http://schemas.openxmlformats.org/presentationml/2006/main">
  <p:tag name="TIMING" val="|5.2|14.2|30.7|71.7|122|11.9|18.3|24.5|28.9|23.9|11.7|37.5|11.1|19.3|31.4|40.6|13.1"/>
</p:tagLst>
</file>

<file path=ppt/tags/tag16.xml><?xml version="1.0" encoding="utf-8"?>
<p:tagLst xmlns:a="http://schemas.openxmlformats.org/drawingml/2006/main" xmlns:r="http://schemas.openxmlformats.org/officeDocument/2006/relationships" xmlns:p="http://schemas.openxmlformats.org/presentationml/2006/main">
  <p:tag name="TIMING" val="|12.1|11.2|12.1|17.5|56|2.3|18.7|31.2|0.8"/>
</p:tagLst>
</file>

<file path=ppt/tags/tag17.xml><?xml version="1.0" encoding="utf-8"?>
<p:tagLst xmlns:a="http://schemas.openxmlformats.org/drawingml/2006/main" xmlns:r="http://schemas.openxmlformats.org/officeDocument/2006/relationships" xmlns:p="http://schemas.openxmlformats.org/presentationml/2006/main">
  <p:tag name="TIMING" val="|5.2|8.6|2.2|7.2|16.7"/>
</p:tagLst>
</file>

<file path=ppt/tags/tag18.xml><?xml version="1.0" encoding="utf-8"?>
<p:tagLst xmlns:a="http://schemas.openxmlformats.org/drawingml/2006/main" xmlns:r="http://schemas.openxmlformats.org/officeDocument/2006/relationships" xmlns:p="http://schemas.openxmlformats.org/presentationml/2006/main">
  <p:tag name="TIMING" val="|22|12.9|0.9|6.3|1.1|2.4|1.1|1.7|8.4|6.2|1|52.3|1.7|13.5|54.5|27.5|1.6|12.6|53.2|17.8|1.3|6.7|19.5|25.9|1.1"/>
</p:tagLst>
</file>

<file path=ppt/tags/tag19.xml><?xml version="1.0" encoding="utf-8"?>
<p:tagLst xmlns:a="http://schemas.openxmlformats.org/drawingml/2006/main" xmlns:r="http://schemas.openxmlformats.org/officeDocument/2006/relationships" xmlns:p="http://schemas.openxmlformats.org/presentationml/2006/main">
  <p:tag name="TIMING" val="|67.7|2.2|1.9|18|1.8|8.3|1.1|8|1|14.9|1.7|15.7|1.2|5|1.2|7.9|1.7|14.5|1.5|21.7|1.5|11.1|1.1|9.2|1.2|45.1|1|31.6|1.2|15.6|1|25.3|1.5|48.3|1.1|23.6"/>
</p:tagLst>
</file>

<file path=ppt/tags/tag2.xml><?xml version="1.0" encoding="utf-8"?>
<p:tagLst xmlns:a="http://schemas.openxmlformats.org/drawingml/2006/main" xmlns:r="http://schemas.openxmlformats.org/officeDocument/2006/relationships" xmlns:p="http://schemas.openxmlformats.org/presentationml/2006/main">
  <p:tag name="TIMING" val="|13.8|3.1|4.7|5.7|2.7|5.2|9.9|13|6|10.8|27.4|9.6|60.9"/>
</p:tagLst>
</file>

<file path=ppt/tags/tag20.xml><?xml version="1.0" encoding="utf-8"?>
<p:tagLst xmlns:a="http://schemas.openxmlformats.org/drawingml/2006/main" xmlns:r="http://schemas.openxmlformats.org/officeDocument/2006/relationships" xmlns:p="http://schemas.openxmlformats.org/presentationml/2006/main">
  <p:tag name="TIMING" val="|122.9|2.5|1.1|36.8|17|0.8|19.2|0.7|3.9|1.2|12.1|1.3|8.8|2.4|12.3|42.5|5.3|20|0.9|3.9|26|7.9|31.7|1.6|1.6|162.4|69.6|1.9|3.6|129.9|2.6|2.9|172.2|1.3|15.1|3.9|63.8|3.6|3.9"/>
</p:tagLst>
</file>

<file path=ppt/tags/tag21.xml><?xml version="1.0" encoding="utf-8"?>
<p:tagLst xmlns:a="http://schemas.openxmlformats.org/drawingml/2006/main" xmlns:r="http://schemas.openxmlformats.org/officeDocument/2006/relationships" xmlns:p="http://schemas.openxmlformats.org/presentationml/2006/main">
  <p:tag name="TIMING" val="|86.3|24.2|12.6|6.7|18|31.8|8|1.7|8.6|9.3|3.9|1.5|14.4|1|27.7"/>
</p:tagLst>
</file>

<file path=ppt/tags/tag22.xml><?xml version="1.0" encoding="utf-8"?>
<p:tagLst xmlns:a="http://schemas.openxmlformats.org/drawingml/2006/main" xmlns:r="http://schemas.openxmlformats.org/officeDocument/2006/relationships" xmlns:p="http://schemas.openxmlformats.org/presentationml/2006/main">
  <p:tag name="TIMING" val="|16.9|33.2|18.4|1|37.5|0.9|27.6|2.1|6.3|1.5|27.3|4.6|0.9|23.2"/>
</p:tagLst>
</file>

<file path=ppt/tags/tag23.xml><?xml version="1.0" encoding="utf-8"?>
<p:tagLst xmlns:a="http://schemas.openxmlformats.org/drawingml/2006/main" xmlns:r="http://schemas.openxmlformats.org/officeDocument/2006/relationships" xmlns:p="http://schemas.openxmlformats.org/presentationml/2006/main">
  <p:tag name="TIMING" val="|38|18.5|9.9|11|1.6|7.9|7|4.2|1.7|4.9|8.2|2.9|10.2|1.3|6.5|9.5|3.1|2.3|9|8.8|4.3|1.6|28.1|3.7|13.8|1.2|26.8"/>
</p:tagLst>
</file>

<file path=ppt/tags/tag24.xml><?xml version="1.0" encoding="utf-8"?>
<p:tagLst xmlns:a="http://schemas.openxmlformats.org/drawingml/2006/main" xmlns:r="http://schemas.openxmlformats.org/officeDocument/2006/relationships" xmlns:p="http://schemas.openxmlformats.org/presentationml/2006/main">
  <p:tag name="TIMING" val="|26.8|17.9|1.3|11.6|1.1|14.1|1.1|12.5|1|31.9|1|3.5|1.1|3.1|1.1|6.3|1.2|4.4|1|8.5"/>
</p:tagLst>
</file>

<file path=ppt/tags/tag25.xml><?xml version="1.0" encoding="utf-8"?>
<p:tagLst xmlns:a="http://schemas.openxmlformats.org/drawingml/2006/main" xmlns:r="http://schemas.openxmlformats.org/officeDocument/2006/relationships" xmlns:p="http://schemas.openxmlformats.org/presentationml/2006/main">
  <p:tag name="TIMING" val="|24.7|6.4|11.4|12.4|5.3|28.2|71.5|6.5|14.5|9.7|11.2|22.7|30.7"/>
</p:tagLst>
</file>

<file path=ppt/tags/tag26.xml><?xml version="1.0" encoding="utf-8"?>
<p:tagLst xmlns:a="http://schemas.openxmlformats.org/drawingml/2006/main" xmlns:r="http://schemas.openxmlformats.org/officeDocument/2006/relationships" xmlns:p="http://schemas.openxmlformats.org/presentationml/2006/main">
  <p:tag name="TIMING" val="|5.3|10|6.3|8.9|31.3|52.9"/>
</p:tagLst>
</file>

<file path=ppt/tags/tag27.xml><?xml version="1.0" encoding="utf-8"?>
<p:tagLst xmlns:a="http://schemas.openxmlformats.org/drawingml/2006/main" xmlns:r="http://schemas.openxmlformats.org/officeDocument/2006/relationships" xmlns:p="http://schemas.openxmlformats.org/presentationml/2006/main">
  <p:tag name="TIMING" val="|12.3|15.9|13.6|13.2"/>
</p:tagLst>
</file>

<file path=ppt/tags/tag28.xml><?xml version="1.0" encoding="utf-8"?>
<p:tagLst xmlns:a="http://schemas.openxmlformats.org/drawingml/2006/main" xmlns:r="http://schemas.openxmlformats.org/officeDocument/2006/relationships" xmlns:p="http://schemas.openxmlformats.org/presentationml/2006/main">
  <p:tag name="TIMING" val="|4.7|14.1|11.6|80.1|15|9.3|3.5|43.3"/>
</p:tagLst>
</file>

<file path=ppt/tags/tag29.xml><?xml version="1.0" encoding="utf-8"?>
<p:tagLst xmlns:a="http://schemas.openxmlformats.org/drawingml/2006/main" xmlns:r="http://schemas.openxmlformats.org/officeDocument/2006/relationships" xmlns:p="http://schemas.openxmlformats.org/presentationml/2006/main">
  <p:tag name="TIMING" val="|18.4|6.3|14.5|6.3|13.9|4.1|16.4|18.3|15.4|6.5|17.3|13.2"/>
</p:tagLst>
</file>

<file path=ppt/tags/tag3.xml><?xml version="1.0" encoding="utf-8"?>
<p:tagLst xmlns:a="http://schemas.openxmlformats.org/drawingml/2006/main" xmlns:r="http://schemas.openxmlformats.org/officeDocument/2006/relationships" xmlns:p="http://schemas.openxmlformats.org/presentationml/2006/main">
  <p:tag name="TIMING" val="|0.8|24.8|12.7|16.9|9.5|3.3|4.1|4.9|5.5"/>
</p:tagLst>
</file>

<file path=ppt/tags/tag30.xml><?xml version="1.0" encoding="utf-8"?>
<p:tagLst xmlns:a="http://schemas.openxmlformats.org/drawingml/2006/main" xmlns:r="http://schemas.openxmlformats.org/officeDocument/2006/relationships" xmlns:p="http://schemas.openxmlformats.org/presentationml/2006/main">
  <p:tag name="TIMING" val="|4.5|11.9|4.7|12.5|6.7|45.8|18.9|15.8|26.4|73.1|19.6|4.4|35.4|14.7"/>
</p:tagLst>
</file>

<file path=ppt/tags/tag31.xml><?xml version="1.0" encoding="utf-8"?>
<p:tagLst xmlns:a="http://schemas.openxmlformats.org/drawingml/2006/main" xmlns:r="http://schemas.openxmlformats.org/officeDocument/2006/relationships" xmlns:p="http://schemas.openxmlformats.org/presentationml/2006/main">
  <p:tag name="TIMING" val="|3.3|10.7|12.8|17|21.1|25.6|102.7|31.3|65.6|48.6|2.3|119.8|46.6"/>
</p:tagLst>
</file>

<file path=ppt/tags/tag32.xml><?xml version="1.0" encoding="utf-8"?>
<p:tagLst xmlns:a="http://schemas.openxmlformats.org/drawingml/2006/main" xmlns:r="http://schemas.openxmlformats.org/officeDocument/2006/relationships" xmlns:p="http://schemas.openxmlformats.org/presentationml/2006/main">
  <p:tag name="TIMING" val="|7.6|19.8|12.6|19.9|5.2|3.6|4.1|4.4"/>
</p:tagLst>
</file>

<file path=ppt/tags/tag4.xml><?xml version="1.0" encoding="utf-8"?>
<p:tagLst xmlns:a="http://schemas.openxmlformats.org/drawingml/2006/main" xmlns:r="http://schemas.openxmlformats.org/officeDocument/2006/relationships" xmlns:p="http://schemas.openxmlformats.org/presentationml/2006/main">
  <p:tag name="TIMING" val="|12.1|11|4.3|0.9|5.1|0.8|5.1|4.1"/>
</p:tagLst>
</file>

<file path=ppt/tags/tag5.xml><?xml version="1.0" encoding="utf-8"?>
<p:tagLst xmlns:a="http://schemas.openxmlformats.org/drawingml/2006/main" xmlns:r="http://schemas.openxmlformats.org/officeDocument/2006/relationships" xmlns:p="http://schemas.openxmlformats.org/presentationml/2006/main">
  <p:tag name="TIMING" val="|7.1|2.7|5.9|33.6|2.9|4.5"/>
</p:tagLst>
</file>

<file path=ppt/tags/tag6.xml><?xml version="1.0" encoding="utf-8"?>
<p:tagLst xmlns:a="http://schemas.openxmlformats.org/drawingml/2006/main" xmlns:r="http://schemas.openxmlformats.org/officeDocument/2006/relationships" xmlns:p="http://schemas.openxmlformats.org/presentationml/2006/main">
  <p:tag name="TIMING" val="|7|31.2|20.5|1|32.7|1|66.4|3.3|20.9|1.4|6.6|1.3|16.7|1.5|73|1.2|10.3|1|4.8|1|21.7|1.1|61.6|5.6|13.9|88.8|0.9"/>
</p:tagLst>
</file>

<file path=ppt/tags/tag7.xml><?xml version="1.0" encoding="utf-8"?>
<p:tagLst xmlns:a="http://schemas.openxmlformats.org/drawingml/2006/main" xmlns:r="http://schemas.openxmlformats.org/officeDocument/2006/relationships" xmlns:p="http://schemas.openxmlformats.org/presentationml/2006/main">
  <p:tag name="TIMING" val="|22|9|5.5|16.7|12.5|84.1|13.7|48.2|1|6.6|17.8|10.2|7.7|24.8|46.6|9.9|9.7|42.3"/>
</p:tagLst>
</file>

<file path=ppt/tags/tag8.xml><?xml version="1.0" encoding="utf-8"?>
<p:tagLst xmlns:a="http://schemas.openxmlformats.org/drawingml/2006/main" xmlns:r="http://schemas.openxmlformats.org/officeDocument/2006/relationships" xmlns:p="http://schemas.openxmlformats.org/presentationml/2006/main">
  <p:tag name="TIMING" val="|8.1|12.6|4.6|3.5|15.8|19.5|18.3|4.3|83.6|27.6|14.3|8.6|93.8|71|15.4"/>
</p:tagLst>
</file>

<file path=ppt/tags/tag9.xml><?xml version="1.0" encoding="utf-8"?>
<p:tagLst xmlns:a="http://schemas.openxmlformats.org/drawingml/2006/main" xmlns:r="http://schemas.openxmlformats.org/officeDocument/2006/relationships" xmlns:p="http://schemas.openxmlformats.org/presentationml/2006/main">
  <p:tag name="TIMING" val="|18.5|6.3|13.8|84.4|153.4|7.6|11|100.1|8.7|8.3|25|4.1|11.2"/>
</p:tagLst>
</file>

<file path=ppt/theme/theme1.xml><?xml version="1.0" encoding="utf-8"?>
<a:theme xmlns:a="http://schemas.openxmlformats.org/drawingml/2006/main" name="15_Office Theme">
  <a:themeElements>
    <a:clrScheme name="Custom0">
      <a:dk1>
        <a:sysClr val="windowText" lastClr="000000"/>
      </a:dk1>
      <a:lt1>
        <a:sysClr val="window" lastClr="FFFFFF"/>
      </a:lt1>
      <a:dk2>
        <a:srgbClr val="6D787D"/>
      </a:dk2>
      <a:lt2>
        <a:srgbClr val="EEECE1"/>
      </a:lt2>
      <a:accent1>
        <a:srgbClr val="666666"/>
      </a:accent1>
      <a:accent2>
        <a:srgbClr val="9B9B9B"/>
      </a:accent2>
      <a:accent3>
        <a:srgbClr val="C0C0C0"/>
      </a:accent3>
      <a:accent4>
        <a:srgbClr val="FF0505"/>
      </a:accent4>
      <a:accent5>
        <a:srgbClr val="FFFFFF"/>
      </a:accent5>
      <a:accent6>
        <a:srgbClr val="BDC7CB"/>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4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ギャラリー">
  <a:themeElements>
    <a:clrScheme name="ギャラリー">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ギャラリー">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ギャラリー">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12.xml><?xml version="1.0" encoding="utf-8"?>
<a:theme xmlns:a="http://schemas.openxmlformats.org/drawingml/2006/main" name="10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7_Office Theme">
  <a:themeElements>
    <a:clrScheme name="Custom0">
      <a:dk1>
        <a:sysClr val="windowText" lastClr="000000"/>
      </a:dk1>
      <a:lt1>
        <a:sysClr val="window" lastClr="FFFFFF"/>
      </a:lt1>
      <a:dk2>
        <a:srgbClr val="6D787D"/>
      </a:dk2>
      <a:lt2>
        <a:srgbClr val="EEECE1"/>
      </a:lt2>
      <a:accent1>
        <a:srgbClr val="666666"/>
      </a:accent1>
      <a:accent2>
        <a:srgbClr val="9B9B9B"/>
      </a:accent2>
      <a:accent3>
        <a:srgbClr val="C0C0C0"/>
      </a:accent3>
      <a:accent4>
        <a:srgbClr val="FF0505"/>
      </a:accent4>
      <a:accent5>
        <a:srgbClr val="FFFFFF"/>
      </a:accent5>
      <a:accent6>
        <a:srgbClr val="BDC7CB"/>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9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1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8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2965</TotalTime>
  <Words>8198</Words>
  <Application>Microsoft Office PowerPoint</Application>
  <PresentationFormat>ワイド画面</PresentationFormat>
  <Paragraphs>2067</Paragraphs>
  <Slides>47</Slides>
  <Notes>14</Notes>
  <HiddenSlides>0</HiddenSlides>
  <MMClips>0</MMClips>
  <ScaleCrop>false</ScaleCrop>
  <HeadingPairs>
    <vt:vector size="6" baseType="variant">
      <vt:variant>
        <vt:lpstr>使用されているフォント</vt:lpstr>
      </vt:variant>
      <vt:variant>
        <vt:i4>12</vt:i4>
      </vt:variant>
      <vt:variant>
        <vt:lpstr>テーマ</vt:lpstr>
      </vt:variant>
      <vt:variant>
        <vt:i4>12</vt:i4>
      </vt:variant>
      <vt:variant>
        <vt:lpstr>スライド タイトル</vt:lpstr>
      </vt:variant>
      <vt:variant>
        <vt:i4>47</vt:i4>
      </vt:variant>
    </vt:vector>
  </HeadingPairs>
  <TitlesOfParts>
    <vt:vector size="71" baseType="lpstr">
      <vt:lpstr>HGP明朝B</vt:lpstr>
      <vt:lpstr>HGS明朝B</vt:lpstr>
      <vt:lpstr>SimSun</vt:lpstr>
      <vt:lpstr>游ゴシック</vt:lpstr>
      <vt:lpstr>Arial</vt:lpstr>
      <vt:lpstr>Calibri</vt:lpstr>
      <vt:lpstr>Calibri Light</vt:lpstr>
      <vt:lpstr>Century</vt:lpstr>
      <vt:lpstr>Gill Sans MT</vt:lpstr>
      <vt:lpstr>Tw Cen MT</vt:lpstr>
      <vt:lpstr>Verdana</vt:lpstr>
      <vt:lpstr>Wingdings</vt:lpstr>
      <vt:lpstr>15_Office Theme</vt:lpstr>
      <vt:lpstr>17_Office Theme</vt:lpstr>
      <vt:lpstr>6_Office テーマ</vt:lpstr>
      <vt:lpstr>1_Office テーマ</vt:lpstr>
      <vt:lpstr>3_Office テーマ</vt:lpstr>
      <vt:lpstr>2_Office テーマ</vt:lpstr>
      <vt:lpstr>9_Office テーマ</vt:lpstr>
      <vt:lpstr>11_Office テーマ</vt:lpstr>
      <vt:lpstr>8_Office テーマ</vt:lpstr>
      <vt:lpstr>14_Office テーマ</vt:lpstr>
      <vt:lpstr>ギャラリー</vt:lpstr>
      <vt:lpstr>10_Office テーマ</vt:lpstr>
      <vt:lpstr>PowerPoint プレゼンテーション</vt:lpstr>
      <vt:lpstr>PowerPoint プレゼンテーション</vt:lpstr>
      <vt:lpstr>PowerPoint プレゼンテーション</vt:lpstr>
      <vt:lpstr>第11講 決算手続き  　復習</vt:lpstr>
      <vt:lpstr>第11講 決算手続き  　復習 -2</vt:lpstr>
      <vt:lpstr>第12講 減価償却 学習内容</vt:lpstr>
      <vt:lpstr>PowerPoint プレゼンテーション</vt:lpstr>
      <vt:lpstr>第12講　減価償却 1 減価償却(げんかしょうきゃく)</vt:lpstr>
      <vt:lpstr>質問コーナー</vt:lpstr>
      <vt:lpstr>第12講　減価償却 2 減価償却の計算要素(げんかしょうきゃくのけいさんようそ)</vt:lpstr>
      <vt:lpstr>第12講　減価償却 3 減価償却の計算方法 (げんかしょうきゃくのけいさんほうほう)</vt:lpstr>
      <vt:lpstr>第12講　減価償却 4 記帳方法(きちょうほうほう)</vt:lpstr>
      <vt:lpstr>質問コーナー</vt:lpstr>
      <vt:lpstr>問題12①</vt:lpstr>
      <vt:lpstr>問題12①　解答用紙</vt:lpstr>
      <vt:lpstr>問題12① 解答</vt:lpstr>
      <vt:lpstr>問題12① 解説</vt:lpstr>
      <vt:lpstr>問題12①-2 解説</vt:lpstr>
      <vt:lpstr>問題12②</vt:lpstr>
      <vt:lpstr>問題12②　解答用紙</vt:lpstr>
      <vt:lpstr>問題12② 解答</vt:lpstr>
      <vt:lpstr>問題12② 解説</vt:lpstr>
      <vt:lpstr>質問コーナー</vt:lpstr>
      <vt:lpstr>質問コーナー</vt:lpstr>
      <vt:lpstr>質問コーナー　2</vt:lpstr>
      <vt:lpstr>第12講　減価償却 5 固定資産台帳(こていしさんだいちょう)</vt:lpstr>
      <vt:lpstr>第12講　減価償却 5 固定資産台帳(こていしさんだいちょう)</vt:lpstr>
      <vt:lpstr>第12講　減価償却 5 固定資産台帳(こていしさんだいちょう) (3)総勘定元帳との関係</vt:lpstr>
      <vt:lpstr>問題12③</vt:lpstr>
      <vt:lpstr>問題12③ 解答</vt:lpstr>
      <vt:lpstr>問題12③ 解説</vt:lpstr>
      <vt:lpstr>問題12④</vt:lpstr>
      <vt:lpstr>問題12④ 解答</vt:lpstr>
      <vt:lpstr>問題12④ 解説</vt:lpstr>
      <vt:lpstr>第1章簿記論第18講　テーマ 18 【減価償却】2部 (4)実務の固定資産台帳</vt:lpstr>
      <vt:lpstr>第12講　減価償却 6 固定資産の売却(こていしさんのばいきゃく)</vt:lpstr>
      <vt:lpstr>質問コーナー</vt:lpstr>
      <vt:lpstr>問題12⑤</vt:lpstr>
      <vt:lpstr>問題12⑤ 解答</vt:lpstr>
      <vt:lpstr>問題12⑤ 解説</vt:lpstr>
      <vt:lpstr>問題12⑥</vt:lpstr>
      <vt:lpstr>問題12⑥　解答用紙</vt:lpstr>
      <vt:lpstr>問題12⑥ 解答</vt:lpstr>
      <vt:lpstr>問題12⑥ 解説</vt:lpstr>
      <vt:lpstr>問題12⑥ 解説-2</vt:lpstr>
      <vt:lpstr>予告編　 第13講　貸倒と消耗品費等</vt:lpstr>
      <vt:lpstr>お疲れ様でした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CONTENTS</dc:title>
  <dc:creator>浅山弘志</dc:creator>
  <cp:lastModifiedBy>浅山 弘志</cp:lastModifiedBy>
  <cp:revision>177</cp:revision>
  <dcterms:created xsi:type="dcterms:W3CDTF">2019-06-04T23:47:40Z</dcterms:created>
  <dcterms:modified xsi:type="dcterms:W3CDTF">2022-04-14T11:16:01Z</dcterms:modified>
</cp:coreProperties>
</file>